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8"/>
  </p:notesMasterIdLst>
  <p:handoutMasterIdLst>
    <p:handoutMasterId r:id="rId59"/>
  </p:handoutMasterIdLst>
  <p:sldIdLst>
    <p:sldId id="256" r:id="rId4"/>
    <p:sldId id="281" r:id="rId5"/>
    <p:sldId id="389" r:id="rId6"/>
    <p:sldId id="342" r:id="rId7"/>
    <p:sldId id="343" r:id="rId8"/>
    <p:sldId id="337" r:id="rId9"/>
    <p:sldId id="340" r:id="rId10"/>
    <p:sldId id="381" r:id="rId11"/>
    <p:sldId id="382" r:id="rId12"/>
    <p:sldId id="393" r:id="rId13"/>
    <p:sldId id="394" r:id="rId14"/>
    <p:sldId id="405" r:id="rId15"/>
    <p:sldId id="406" r:id="rId16"/>
    <p:sldId id="407" r:id="rId17"/>
    <p:sldId id="398" r:id="rId18"/>
    <p:sldId id="399" r:id="rId19"/>
    <p:sldId id="400" r:id="rId20"/>
    <p:sldId id="401" r:id="rId21"/>
    <p:sldId id="402" r:id="rId22"/>
    <p:sldId id="403" r:id="rId23"/>
    <p:sldId id="404" r:id="rId24"/>
    <p:sldId id="341" r:id="rId25"/>
    <p:sldId id="286" r:id="rId26"/>
    <p:sldId id="373" r:id="rId27"/>
    <p:sldId id="374" r:id="rId28"/>
    <p:sldId id="376" r:id="rId29"/>
    <p:sldId id="288" r:id="rId30"/>
    <p:sldId id="289" r:id="rId31"/>
    <p:sldId id="301" r:id="rId32"/>
    <p:sldId id="292" r:id="rId33"/>
    <p:sldId id="284" r:id="rId34"/>
    <p:sldId id="312" r:id="rId35"/>
    <p:sldId id="314" r:id="rId36"/>
    <p:sldId id="315" r:id="rId37"/>
    <p:sldId id="377" r:id="rId38"/>
    <p:sldId id="316" r:id="rId39"/>
    <p:sldId id="378" r:id="rId40"/>
    <p:sldId id="345" r:id="rId41"/>
    <p:sldId id="346" r:id="rId42"/>
    <p:sldId id="395" r:id="rId43"/>
    <p:sldId id="396" r:id="rId44"/>
    <p:sldId id="397" r:id="rId45"/>
    <p:sldId id="317" r:id="rId46"/>
    <p:sldId id="390" r:id="rId47"/>
    <p:sldId id="359" r:id="rId48"/>
    <p:sldId id="327" r:id="rId49"/>
    <p:sldId id="360" r:id="rId50"/>
    <p:sldId id="391" r:id="rId51"/>
    <p:sldId id="383" r:id="rId52"/>
    <p:sldId id="384" r:id="rId53"/>
    <p:sldId id="385" r:id="rId54"/>
    <p:sldId id="386" r:id="rId55"/>
    <p:sldId id="263" r:id="rId56"/>
    <p:sldId id="280" r:id="rId5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4660"/>
  </p:normalViewPr>
  <p:slideViewPr>
    <p:cSldViewPr snapToGrid="0">
      <p:cViewPr varScale="1">
        <p:scale>
          <a:sx n="85" d="100"/>
          <a:sy n="85" d="100"/>
        </p:scale>
        <p:origin x="593" y="4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garet\Downloads\data%20(61).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C8-4F49-B570-F6535B13B826}"/>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C8-4F49-B570-F6535B13B826}"/>
                </c:ext>
              </c:extLst>
            </c:dLbl>
            <c:dLbl>
              <c:idx val="12"/>
              <c:layout>
                <c:manualLayout>
                  <c:x val="-1.6904676392391691E-16"/>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0C8-4F49-B570-F6535B13B826}"/>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0C8-4F49-B570-F6535B13B826}"/>
                </c:ext>
              </c:extLst>
            </c:dLbl>
            <c:dLbl>
              <c:idx val="14"/>
              <c:layout>
                <c:manualLayout>
                  <c:x val="0"/>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0C8-4F49-B570-F6535B13B826}"/>
                </c:ext>
              </c:extLst>
            </c:dLbl>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0C8-4F49-B570-F6535B13B826}"/>
                </c:ext>
              </c:extLst>
            </c:dLbl>
            <c:dLbl>
              <c:idx val="16"/>
              <c:layout>
                <c:manualLayout>
                  <c:x val="-1.6904676392391691E-16"/>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0C8-4F49-B570-F6535B13B82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'Ark1'!$A$2:$A$18</c:f>
              <c:strCache>
                <c:ptCount val="17"/>
                <c:pt idx="0">
                  <c:v>SOUTHEAST POLK</c:v>
                </c:pt>
                <c:pt idx="1">
                  <c:v>CEDAR FALLS</c:v>
                </c:pt>
                <c:pt idx="2">
                  <c:v>COLLEGE</c:v>
                </c:pt>
                <c:pt idx="3">
                  <c:v>DAVENPORT</c:v>
                </c:pt>
                <c:pt idx="4">
                  <c:v>DUBUQUE</c:v>
                </c:pt>
                <c:pt idx="5">
                  <c:v>MUSCATINE</c:v>
                </c:pt>
                <c:pt idx="6">
                  <c:v>SIOUX CITY</c:v>
                </c:pt>
                <c:pt idx="7">
                  <c:v>WATERLOO</c:v>
                </c:pt>
                <c:pt idx="8">
                  <c:v>LINN-MAR</c:v>
                </c:pt>
                <c:pt idx="9">
                  <c:v>OTTUMWA</c:v>
                </c:pt>
                <c:pt idx="10">
                  <c:v>CEDAR RAPIDS</c:v>
                </c:pt>
                <c:pt idx="11">
                  <c:v>IOWA CITY</c:v>
                </c:pt>
                <c:pt idx="12">
                  <c:v>FORT DODGE</c:v>
                </c:pt>
                <c:pt idx="13">
                  <c:v>MARSHALLTOWN</c:v>
                </c:pt>
                <c:pt idx="14">
                  <c:v>DES MOINES</c:v>
                </c:pt>
                <c:pt idx="15">
                  <c:v>COUNCIL BLUFFS</c:v>
                </c:pt>
                <c:pt idx="16">
                  <c:v>MASON CITY</c:v>
                </c:pt>
              </c:strCache>
            </c:strRef>
          </c:cat>
          <c:val>
            <c:numRef>
              <c:f>'Ark1'!$B$2:$B$18</c:f>
              <c:numCache>
                <c:formatCode>_("$"* #,##0_);_("$"* \(#,##0\);_("$"* "-"??_);_(@_)</c:formatCode>
                <c:ptCount val="17"/>
                <c:pt idx="0">
                  <c:v>6880</c:v>
                </c:pt>
                <c:pt idx="1">
                  <c:v>6880</c:v>
                </c:pt>
                <c:pt idx="2">
                  <c:v>6880</c:v>
                </c:pt>
                <c:pt idx="3">
                  <c:v>6880</c:v>
                </c:pt>
                <c:pt idx="4">
                  <c:v>6880</c:v>
                </c:pt>
                <c:pt idx="5">
                  <c:v>6880</c:v>
                </c:pt>
                <c:pt idx="6">
                  <c:v>6880</c:v>
                </c:pt>
                <c:pt idx="7">
                  <c:v>6880</c:v>
                </c:pt>
                <c:pt idx="8">
                  <c:v>6880</c:v>
                </c:pt>
                <c:pt idx="9">
                  <c:v>6880</c:v>
                </c:pt>
                <c:pt idx="10">
                  <c:v>6880</c:v>
                </c:pt>
                <c:pt idx="11">
                  <c:v>6887</c:v>
                </c:pt>
                <c:pt idx="12">
                  <c:v>6897</c:v>
                </c:pt>
                <c:pt idx="13">
                  <c:v>6911</c:v>
                </c:pt>
                <c:pt idx="14">
                  <c:v>6938</c:v>
                </c:pt>
                <c:pt idx="15">
                  <c:v>6939</c:v>
                </c:pt>
                <c:pt idx="16">
                  <c:v>6942</c:v>
                </c:pt>
              </c:numCache>
            </c:numRef>
          </c:val>
          <c:extLst>
            <c:ext xmlns:c16="http://schemas.microsoft.com/office/drawing/2014/chart" uri="{C3380CC4-5D6E-409C-BE32-E72D297353CC}">
              <c16:uniqueId val="{00000007-80C8-4F49-B570-F6535B13B826}"/>
            </c:ext>
          </c:extLst>
        </c:ser>
        <c:dLbls>
          <c:showLegendKey val="0"/>
          <c:showVal val="0"/>
          <c:showCatName val="0"/>
          <c:showSerName val="0"/>
          <c:showPercent val="0"/>
          <c:showBubbleSize val="0"/>
        </c:dLbls>
        <c:gapWidth val="219"/>
        <c:overlap val="-27"/>
        <c:axId val="425101424"/>
        <c:axId val="425102080"/>
      </c:barChart>
      <c:catAx>
        <c:axId val="42510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5102080"/>
        <c:crosses val="autoZero"/>
        <c:auto val="1"/>
        <c:lblAlgn val="ctr"/>
        <c:lblOffset val="100"/>
        <c:noMultiLvlLbl val="0"/>
      </c:catAx>
      <c:valAx>
        <c:axId val="425102080"/>
        <c:scaling>
          <c:orientation val="minMax"/>
          <c:min val="4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5101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B3B041F-7C16-40AC-A99E-943F4BDFE68D}" type="datetimeFigureOut">
              <a:rPr lang="en-US" smtClean="0"/>
              <a:t>11/20/2019</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516B024-C604-4DC9-8623-743A7D541DE1}" type="slidenum">
              <a:rPr lang="en-US" smtClean="0"/>
              <a:t>‹#›</a:t>
            </a:fld>
            <a:endParaRPr lang="en-US" dirty="0"/>
          </a:p>
        </p:txBody>
      </p:sp>
    </p:spTree>
    <p:extLst>
      <p:ext uri="{BB962C8B-B14F-4D97-AF65-F5344CB8AC3E}">
        <p14:creationId xmlns:p14="http://schemas.microsoft.com/office/powerpoint/2010/main" val="1421028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D5638BF-B7EE-4538-9C04-29E3AED4B8C4}" type="datetimeFigureOut">
              <a:rPr lang="en-US" smtClean="0"/>
              <a:t>11/20/2019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D01A01D-3894-4251-AAC6-626A727FE1C9}" type="slidenum">
              <a:rPr lang="en-US" smtClean="0"/>
              <a:t>‹#›</a:t>
            </a:fld>
            <a:endParaRPr lang="en-US" dirty="0"/>
          </a:p>
        </p:txBody>
      </p:sp>
    </p:spTree>
    <p:extLst>
      <p:ext uri="{BB962C8B-B14F-4D97-AF65-F5344CB8AC3E}">
        <p14:creationId xmlns:p14="http://schemas.microsoft.com/office/powerpoint/2010/main" val="2253402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DA2A86-3D63-4A2A-9CFE-07B63B96704F}" type="datetimeFigureOut">
              <a:rPr lang="en-US" smtClean="0"/>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310A07-349A-4035-A345-AE812AA87C73}" type="slidenum">
              <a:rPr lang="en-US" smtClean="0"/>
              <a:t>‹#›</a:t>
            </a:fld>
            <a:endParaRPr lang="en-US" dirty="0"/>
          </a:p>
        </p:txBody>
      </p:sp>
    </p:spTree>
    <p:extLst>
      <p:ext uri="{BB962C8B-B14F-4D97-AF65-F5344CB8AC3E}">
        <p14:creationId xmlns:p14="http://schemas.microsoft.com/office/powerpoint/2010/main" val="1232018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2A86-3D63-4A2A-9CFE-07B63B96704F}" type="datetimeFigureOut">
              <a:rPr lang="en-US" smtClean="0"/>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310A07-349A-4035-A345-AE812AA87C73}" type="slidenum">
              <a:rPr lang="en-US" smtClean="0"/>
              <a:t>‹#›</a:t>
            </a:fld>
            <a:endParaRPr lang="en-US" dirty="0"/>
          </a:p>
        </p:txBody>
      </p:sp>
    </p:spTree>
    <p:extLst>
      <p:ext uri="{BB962C8B-B14F-4D97-AF65-F5344CB8AC3E}">
        <p14:creationId xmlns:p14="http://schemas.microsoft.com/office/powerpoint/2010/main" val="244783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2A86-3D63-4A2A-9CFE-07B63B96704F}" type="datetimeFigureOut">
              <a:rPr lang="en-US" smtClean="0"/>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310A07-349A-4035-A345-AE812AA87C73}" type="slidenum">
              <a:rPr lang="en-US" smtClean="0"/>
              <a:t>‹#›</a:t>
            </a:fld>
            <a:endParaRPr lang="en-US" dirty="0"/>
          </a:p>
        </p:txBody>
      </p:sp>
    </p:spTree>
    <p:extLst>
      <p:ext uri="{BB962C8B-B14F-4D97-AF65-F5344CB8AC3E}">
        <p14:creationId xmlns:p14="http://schemas.microsoft.com/office/powerpoint/2010/main" val="1512598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AAE310EF-421C-4BBF-A7AB-8D6CF34CDAC1}" type="datetimeFigureOut">
              <a:rPr lang="en-US" smtClean="0"/>
              <a:pPr>
                <a:defRPr/>
              </a:pPr>
              <a:t>11/20/2019</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15554A55-1D27-4803-A24C-247EFE2399FB}" type="slidenum">
              <a:rPr lang="en-US" smtClean="0"/>
              <a:pPr>
                <a:defRPr/>
              </a:pPr>
              <a:t>‹#›</a:t>
            </a:fld>
            <a:endParaRPr lang="en-US" dirty="0"/>
          </a:p>
        </p:txBody>
      </p:sp>
    </p:spTree>
    <p:extLst>
      <p:ext uri="{BB962C8B-B14F-4D97-AF65-F5344CB8AC3E}">
        <p14:creationId xmlns:p14="http://schemas.microsoft.com/office/powerpoint/2010/main" val="2298280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FF0EEC38-7A36-48C1-BA6C-77EA8AED77A5}" type="datetimeFigureOut">
              <a:rPr lang="en-US" smtClean="0"/>
              <a:pPr>
                <a:defRPr/>
              </a:pPr>
              <a:t>11/20/2019</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07FFB6DA-3870-4B6C-A8D6-64EE99377974}" type="slidenum">
              <a:rPr lang="en-US" smtClean="0"/>
              <a:pPr>
                <a:defRPr/>
              </a:pPr>
              <a:t>‹#›</a:t>
            </a:fld>
            <a:endParaRPr lang="en-US" dirty="0"/>
          </a:p>
        </p:txBody>
      </p:sp>
    </p:spTree>
    <p:extLst>
      <p:ext uri="{BB962C8B-B14F-4D97-AF65-F5344CB8AC3E}">
        <p14:creationId xmlns:p14="http://schemas.microsoft.com/office/powerpoint/2010/main" val="1595132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BF6A3CC0-FEFF-4F1E-9176-5239E8276B98}" type="datetimeFigureOut">
              <a:rPr lang="en-US" smtClean="0"/>
              <a:pPr>
                <a:defRPr/>
              </a:pPr>
              <a:t>11/20/2019</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FD02C2FD-7E08-48CA-8AE0-0DF05DCBCFEC}" type="slidenum">
              <a:rPr lang="en-US" smtClean="0"/>
              <a:pPr>
                <a:defRPr/>
              </a:pPr>
              <a:t>‹#›</a:t>
            </a:fld>
            <a:endParaRPr lang="en-US" dirty="0"/>
          </a:p>
        </p:txBody>
      </p:sp>
    </p:spTree>
    <p:extLst>
      <p:ext uri="{BB962C8B-B14F-4D97-AF65-F5344CB8AC3E}">
        <p14:creationId xmlns:p14="http://schemas.microsoft.com/office/powerpoint/2010/main" val="1522835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91E3E4D4-4DC2-4E96-806D-AFE116673709}" type="datetimeFigureOut">
              <a:rPr lang="en-US" smtClean="0"/>
              <a:pPr>
                <a:defRPr/>
              </a:pPr>
              <a:t>11/20/2019</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898EEB95-503B-4FC2-9FB1-5C8F1C08147A}" type="slidenum">
              <a:rPr lang="en-US" smtClean="0"/>
              <a:pPr>
                <a:defRPr/>
              </a:pPr>
              <a:t>‹#›</a:t>
            </a:fld>
            <a:endParaRPr lang="en-US" dirty="0"/>
          </a:p>
        </p:txBody>
      </p:sp>
    </p:spTree>
    <p:extLst>
      <p:ext uri="{BB962C8B-B14F-4D97-AF65-F5344CB8AC3E}">
        <p14:creationId xmlns:p14="http://schemas.microsoft.com/office/powerpoint/2010/main" val="2967265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F2ABD976-6176-453C-AB6E-65EC5D0AE432}" type="datetimeFigureOut">
              <a:rPr lang="en-US" smtClean="0"/>
              <a:pPr>
                <a:defRPr/>
              </a:pPr>
              <a:t>11/20/2019</a:t>
            </a:fld>
            <a:endParaRPr lang="en-US" dirty="0"/>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B898E2B9-BD38-42F5-9326-8B5F6B4684E5}" type="slidenum">
              <a:rPr lang="en-US" smtClean="0"/>
              <a:pPr>
                <a:defRPr/>
              </a:pPr>
              <a:t>‹#›</a:t>
            </a:fld>
            <a:endParaRPr lang="en-US" dirty="0"/>
          </a:p>
        </p:txBody>
      </p:sp>
    </p:spTree>
    <p:extLst>
      <p:ext uri="{BB962C8B-B14F-4D97-AF65-F5344CB8AC3E}">
        <p14:creationId xmlns:p14="http://schemas.microsoft.com/office/powerpoint/2010/main" val="2730026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53DCDC55-2C6A-4E0A-AAF3-E4E020D79DD2}" type="datetimeFigureOut">
              <a:rPr lang="en-US" smtClean="0"/>
              <a:pPr>
                <a:defRPr/>
              </a:pPr>
              <a:t>11/20/2019</a:t>
            </a:fld>
            <a:endParaRPr lang="en-US" dirty="0"/>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08354C10-B23A-4564-B7C1-C0966FEB1F55}" type="slidenum">
              <a:rPr lang="en-US" smtClean="0"/>
              <a:pPr>
                <a:defRPr/>
              </a:pPr>
              <a:t>‹#›</a:t>
            </a:fld>
            <a:endParaRPr lang="en-US" dirty="0"/>
          </a:p>
        </p:txBody>
      </p:sp>
    </p:spTree>
    <p:extLst>
      <p:ext uri="{BB962C8B-B14F-4D97-AF65-F5344CB8AC3E}">
        <p14:creationId xmlns:p14="http://schemas.microsoft.com/office/powerpoint/2010/main" val="3361966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BD635C55-A891-43A0-9002-0CEA078CD14F}" type="datetimeFigureOut">
              <a:rPr lang="en-US" smtClean="0"/>
              <a:pPr>
                <a:defRPr/>
              </a:pPr>
              <a:t>11/20/2019</a:t>
            </a:fld>
            <a:endParaRPr lang="en-US" dirty="0"/>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9A20996C-5F38-40E9-BD47-ACF6418A2DF6}" type="slidenum">
              <a:rPr lang="en-US" smtClean="0"/>
              <a:pPr>
                <a:defRPr/>
              </a:pPr>
              <a:t>‹#›</a:t>
            </a:fld>
            <a:endParaRPr lang="en-US" dirty="0"/>
          </a:p>
        </p:txBody>
      </p:sp>
    </p:spTree>
    <p:extLst>
      <p:ext uri="{BB962C8B-B14F-4D97-AF65-F5344CB8AC3E}">
        <p14:creationId xmlns:p14="http://schemas.microsoft.com/office/powerpoint/2010/main" val="494070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78DD9342-F1D4-4F6E-982C-2A3C3D4F4ADF}" type="datetimeFigureOut">
              <a:rPr lang="en-US" smtClean="0"/>
              <a:pPr>
                <a:defRPr/>
              </a:pPr>
              <a:t>11/20/2019</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FB918476-1125-41E3-8796-AA64B830037E}" type="slidenum">
              <a:rPr lang="en-US" smtClean="0"/>
              <a:pPr>
                <a:defRPr/>
              </a:pPr>
              <a:t>‹#›</a:t>
            </a:fld>
            <a:endParaRPr lang="en-US" dirty="0"/>
          </a:p>
        </p:txBody>
      </p:sp>
    </p:spTree>
    <p:extLst>
      <p:ext uri="{BB962C8B-B14F-4D97-AF65-F5344CB8AC3E}">
        <p14:creationId xmlns:p14="http://schemas.microsoft.com/office/powerpoint/2010/main" val="2057212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2A86-3D63-4A2A-9CFE-07B63B96704F}" type="datetimeFigureOut">
              <a:rPr lang="en-US" smtClean="0"/>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310A07-349A-4035-A345-AE812AA87C73}" type="slidenum">
              <a:rPr lang="en-US" smtClean="0"/>
              <a:t>‹#›</a:t>
            </a:fld>
            <a:endParaRPr lang="en-US" dirty="0"/>
          </a:p>
        </p:txBody>
      </p:sp>
    </p:spTree>
    <p:extLst>
      <p:ext uri="{BB962C8B-B14F-4D97-AF65-F5344CB8AC3E}">
        <p14:creationId xmlns:p14="http://schemas.microsoft.com/office/powerpoint/2010/main" val="3293092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C0EA21E3-C6E9-462A-ACC8-67A1B4A3CFE6}" type="datetimeFigureOut">
              <a:rPr lang="en-US" smtClean="0"/>
              <a:pPr>
                <a:defRPr/>
              </a:pPr>
              <a:t>11/20/2019</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4FC18379-A937-4BE7-A76C-0454321FE0F8}" type="slidenum">
              <a:rPr lang="en-US" smtClean="0"/>
              <a:pPr>
                <a:defRPr/>
              </a:pPr>
              <a:t>‹#›</a:t>
            </a:fld>
            <a:endParaRPr lang="en-US" dirty="0"/>
          </a:p>
        </p:txBody>
      </p:sp>
    </p:spTree>
    <p:extLst>
      <p:ext uri="{BB962C8B-B14F-4D97-AF65-F5344CB8AC3E}">
        <p14:creationId xmlns:p14="http://schemas.microsoft.com/office/powerpoint/2010/main" val="1039133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1E096A90-952C-465A-8825-A7375F9EAB77}" type="datetimeFigureOut">
              <a:rPr lang="en-US" smtClean="0"/>
              <a:pPr>
                <a:defRPr/>
              </a:pPr>
              <a:t>11/20/2019</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88E19AE1-3F4D-44CF-B4B4-2E2CCDFFA3E3}" type="slidenum">
              <a:rPr lang="en-US" smtClean="0"/>
              <a:pPr>
                <a:defRPr/>
              </a:pPr>
              <a:t>‹#›</a:t>
            </a:fld>
            <a:endParaRPr lang="en-US" dirty="0"/>
          </a:p>
        </p:txBody>
      </p:sp>
    </p:spTree>
    <p:extLst>
      <p:ext uri="{BB962C8B-B14F-4D97-AF65-F5344CB8AC3E}">
        <p14:creationId xmlns:p14="http://schemas.microsoft.com/office/powerpoint/2010/main" val="608581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E957CA61-63A7-43AF-9F74-ED961EC63AC3}" type="datetimeFigureOut">
              <a:rPr lang="en-US" smtClean="0"/>
              <a:pPr>
                <a:defRPr/>
              </a:pPr>
              <a:t>11/20/2019</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cs typeface="Arial" panose="020B0604020202020204" pitchFamily="34" charset="0"/>
              </a:defRPr>
            </a:lvl1pPr>
          </a:lstStyle>
          <a:p>
            <a:pPr>
              <a:defRPr/>
            </a:pPr>
            <a:fld id="{E78BEF37-AECE-4995-8C35-14E743CA998C}" type="slidenum">
              <a:rPr lang="en-US" smtClean="0"/>
              <a:pPr>
                <a:defRPr/>
              </a:pPr>
              <a:t>‹#›</a:t>
            </a:fld>
            <a:endParaRPr lang="en-US" dirty="0"/>
          </a:p>
        </p:txBody>
      </p:sp>
    </p:spTree>
    <p:extLst>
      <p:ext uri="{BB962C8B-B14F-4D97-AF65-F5344CB8AC3E}">
        <p14:creationId xmlns:p14="http://schemas.microsoft.com/office/powerpoint/2010/main" val="3646623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pPr/>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757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pPr/>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pPr/>
              <a:t>‹#›</a:t>
            </a:fld>
            <a:endParaRPr lang="en-US" dirty="0"/>
          </a:p>
        </p:txBody>
      </p:sp>
    </p:spTree>
    <p:extLst>
      <p:ext uri="{BB962C8B-B14F-4D97-AF65-F5344CB8AC3E}">
        <p14:creationId xmlns:p14="http://schemas.microsoft.com/office/powerpoint/2010/main" val="1451370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pPr/>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253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pPr/>
              <a:t>11/20/2019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pPr/>
              <a:t>‹#›</a:t>
            </a:fld>
            <a:endParaRPr lang="en-US" dirty="0"/>
          </a:p>
        </p:txBody>
      </p:sp>
    </p:spTree>
    <p:extLst>
      <p:ext uri="{BB962C8B-B14F-4D97-AF65-F5344CB8AC3E}">
        <p14:creationId xmlns:p14="http://schemas.microsoft.com/office/powerpoint/2010/main" val="346730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pPr/>
              <a:t>11/20/2019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pPr/>
              <a:t>‹#›</a:t>
            </a:fld>
            <a:endParaRPr lang="en-US" dirty="0"/>
          </a:p>
        </p:txBody>
      </p:sp>
    </p:spTree>
    <p:extLst>
      <p:ext uri="{BB962C8B-B14F-4D97-AF65-F5344CB8AC3E}">
        <p14:creationId xmlns:p14="http://schemas.microsoft.com/office/powerpoint/2010/main" val="81289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pPr/>
              <a:t>11/20/2019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pPr/>
              <a:t>‹#›</a:t>
            </a:fld>
            <a:endParaRPr lang="en-US" dirty="0"/>
          </a:p>
        </p:txBody>
      </p:sp>
    </p:spTree>
    <p:extLst>
      <p:ext uri="{BB962C8B-B14F-4D97-AF65-F5344CB8AC3E}">
        <p14:creationId xmlns:p14="http://schemas.microsoft.com/office/powerpoint/2010/main" val="3089625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pPr/>
              <a:t>11/20/2019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pPr/>
              <a:t>‹#›</a:t>
            </a:fld>
            <a:endParaRPr lang="en-US" dirty="0"/>
          </a:p>
        </p:txBody>
      </p:sp>
    </p:spTree>
    <p:extLst>
      <p:ext uri="{BB962C8B-B14F-4D97-AF65-F5344CB8AC3E}">
        <p14:creationId xmlns:p14="http://schemas.microsoft.com/office/powerpoint/2010/main" val="18804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2DA2A86-3D63-4A2A-9CFE-07B63B96704F}" type="datetimeFigureOut">
              <a:rPr lang="en-US" smtClean="0"/>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310A07-349A-4035-A345-AE812AA87C73}" type="slidenum">
              <a:rPr lang="en-US" smtClean="0"/>
              <a:t>‹#›</a:t>
            </a:fld>
            <a:endParaRPr lang="en-US" dirty="0"/>
          </a:p>
        </p:txBody>
      </p:sp>
    </p:spTree>
    <p:extLst>
      <p:ext uri="{BB962C8B-B14F-4D97-AF65-F5344CB8AC3E}">
        <p14:creationId xmlns:p14="http://schemas.microsoft.com/office/powerpoint/2010/main" val="38494699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BF1697F2-540F-4EA1-9228-CDFB928E5681}" type="datetime1">
              <a:rPr lang="en-US" smtClean="0"/>
              <a:pPr/>
              <a:t>11/20/2019</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dirty="0">
              <a:solidFill>
                <a:srgbClr val="17406D"/>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solidFill>
                  <a:srgbClr val="17406D"/>
                </a:solidFill>
              </a:rPr>
              <a:pPr/>
              <a:t>‹#›</a:t>
            </a:fld>
            <a:endParaRPr lang="en-US" dirty="0">
              <a:solidFill>
                <a:srgbClr val="17406D"/>
              </a:solidFill>
            </a:endParaRPr>
          </a:p>
        </p:txBody>
      </p:sp>
    </p:spTree>
    <p:extLst>
      <p:ext uri="{BB962C8B-B14F-4D97-AF65-F5344CB8AC3E}">
        <p14:creationId xmlns:p14="http://schemas.microsoft.com/office/powerpoint/2010/main" val="3932613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pPr/>
              <a:t>11/20/2019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pPr/>
              <a:t>‹#›</a:t>
            </a:fld>
            <a:endParaRPr lang="en-US" dirty="0"/>
          </a:p>
        </p:txBody>
      </p:sp>
    </p:spTree>
    <p:extLst>
      <p:ext uri="{BB962C8B-B14F-4D97-AF65-F5344CB8AC3E}">
        <p14:creationId xmlns:p14="http://schemas.microsoft.com/office/powerpoint/2010/main" val="3830606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pPr/>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pPr/>
              <a:t>‹#›</a:t>
            </a:fld>
            <a:endParaRPr lang="en-US" dirty="0"/>
          </a:p>
        </p:txBody>
      </p:sp>
    </p:spTree>
    <p:extLst>
      <p:ext uri="{BB962C8B-B14F-4D97-AF65-F5344CB8AC3E}">
        <p14:creationId xmlns:p14="http://schemas.microsoft.com/office/powerpoint/2010/main" val="25901660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pPr/>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pPr/>
              <a:t>‹#›</a:t>
            </a:fld>
            <a:endParaRPr lang="en-US" dirty="0"/>
          </a:p>
        </p:txBody>
      </p:sp>
    </p:spTree>
    <p:extLst>
      <p:ext uri="{BB962C8B-B14F-4D97-AF65-F5344CB8AC3E}">
        <p14:creationId xmlns:p14="http://schemas.microsoft.com/office/powerpoint/2010/main" val="3942719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DA2A86-3D63-4A2A-9CFE-07B63B96704F}" type="datetimeFigureOut">
              <a:rPr lang="en-US" smtClean="0"/>
              <a:t>11/20/2019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310A07-349A-4035-A345-AE812AA87C73}" type="slidenum">
              <a:rPr lang="en-US" smtClean="0"/>
              <a:t>‹#›</a:t>
            </a:fld>
            <a:endParaRPr lang="en-US" dirty="0"/>
          </a:p>
        </p:txBody>
      </p:sp>
    </p:spTree>
    <p:extLst>
      <p:ext uri="{BB962C8B-B14F-4D97-AF65-F5344CB8AC3E}">
        <p14:creationId xmlns:p14="http://schemas.microsoft.com/office/powerpoint/2010/main" val="1539790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DA2A86-3D63-4A2A-9CFE-07B63B96704F}" type="datetimeFigureOut">
              <a:rPr lang="en-US" smtClean="0"/>
              <a:t>11/20/2019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310A07-349A-4035-A345-AE812AA87C73}" type="slidenum">
              <a:rPr lang="en-US" smtClean="0"/>
              <a:t>‹#›</a:t>
            </a:fld>
            <a:endParaRPr lang="en-US" dirty="0"/>
          </a:p>
        </p:txBody>
      </p:sp>
    </p:spTree>
    <p:extLst>
      <p:ext uri="{BB962C8B-B14F-4D97-AF65-F5344CB8AC3E}">
        <p14:creationId xmlns:p14="http://schemas.microsoft.com/office/powerpoint/2010/main" val="2686002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DA2A86-3D63-4A2A-9CFE-07B63B96704F}" type="datetimeFigureOut">
              <a:rPr lang="en-US" smtClean="0"/>
              <a:t>11/20/2019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310A07-349A-4035-A345-AE812AA87C73}" type="slidenum">
              <a:rPr lang="en-US" smtClean="0"/>
              <a:t>‹#›</a:t>
            </a:fld>
            <a:endParaRPr lang="en-US" dirty="0"/>
          </a:p>
        </p:txBody>
      </p:sp>
    </p:spTree>
    <p:extLst>
      <p:ext uri="{BB962C8B-B14F-4D97-AF65-F5344CB8AC3E}">
        <p14:creationId xmlns:p14="http://schemas.microsoft.com/office/powerpoint/2010/main" val="1279095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DA2A86-3D63-4A2A-9CFE-07B63B96704F}" type="datetimeFigureOut">
              <a:rPr lang="en-US" smtClean="0"/>
              <a:t>11/20/2019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310A07-349A-4035-A345-AE812AA87C73}" type="slidenum">
              <a:rPr lang="en-US" smtClean="0"/>
              <a:t>‹#›</a:t>
            </a:fld>
            <a:endParaRPr lang="en-US" dirty="0"/>
          </a:p>
        </p:txBody>
      </p:sp>
    </p:spTree>
    <p:extLst>
      <p:ext uri="{BB962C8B-B14F-4D97-AF65-F5344CB8AC3E}">
        <p14:creationId xmlns:p14="http://schemas.microsoft.com/office/powerpoint/2010/main" val="2198361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DA2A86-3D63-4A2A-9CFE-07B63B96704F}" type="datetimeFigureOut">
              <a:rPr lang="en-US" smtClean="0"/>
              <a:t>11/20/2019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310A07-349A-4035-A345-AE812AA87C73}" type="slidenum">
              <a:rPr lang="en-US" smtClean="0"/>
              <a:t>‹#›</a:t>
            </a:fld>
            <a:endParaRPr lang="en-US" dirty="0"/>
          </a:p>
        </p:txBody>
      </p:sp>
    </p:spTree>
    <p:extLst>
      <p:ext uri="{BB962C8B-B14F-4D97-AF65-F5344CB8AC3E}">
        <p14:creationId xmlns:p14="http://schemas.microsoft.com/office/powerpoint/2010/main" val="1739376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DA2A86-3D63-4A2A-9CFE-07B63B96704F}" type="datetimeFigureOut">
              <a:rPr lang="en-US" smtClean="0"/>
              <a:t>11/20/2019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310A07-349A-4035-A345-AE812AA87C73}" type="slidenum">
              <a:rPr lang="en-US" smtClean="0"/>
              <a:t>‹#›</a:t>
            </a:fld>
            <a:endParaRPr lang="en-US" dirty="0"/>
          </a:p>
        </p:txBody>
      </p:sp>
    </p:spTree>
    <p:extLst>
      <p:ext uri="{BB962C8B-B14F-4D97-AF65-F5344CB8AC3E}">
        <p14:creationId xmlns:p14="http://schemas.microsoft.com/office/powerpoint/2010/main" val="963916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DA2A86-3D63-4A2A-9CFE-07B63B96704F}" type="datetimeFigureOut">
              <a:rPr lang="en-US" smtClean="0"/>
              <a:t>11/20/2019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10A07-349A-4035-A345-AE812AA87C73}" type="slidenum">
              <a:rPr lang="en-US" smtClean="0"/>
              <a:t>‹#›</a:t>
            </a:fld>
            <a:endParaRPr lang="en-US" dirty="0"/>
          </a:p>
        </p:txBody>
      </p:sp>
    </p:spTree>
    <p:extLst>
      <p:ext uri="{BB962C8B-B14F-4D97-AF65-F5344CB8AC3E}">
        <p14:creationId xmlns:p14="http://schemas.microsoft.com/office/powerpoint/2010/main" val="3817087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435C8C45-4719-468B-9FD2-E8B92538142F}" type="datetimeFigureOut">
              <a:rPr lang="en-US" smtClean="0"/>
              <a:pPr>
                <a:defRPr/>
              </a:pPr>
              <a:t>11/20/2019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A3CF4484-BEB0-4ED1-A6F4-B2B445F475DA}" type="slidenum">
              <a:rPr lang="en-US" smtClean="0"/>
              <a:pPr>
                <a:defRPr/>
              </a:pPr>
              <a:t>‹#›</a:t>
            </a:fld>
            <a:endParaRPr lang="en-US" dirty="0"/>
          </a:p>
        </p:txBody>
      </p:sp>
    </p:spTree>
    <p:extLst>
      <p:ext uri="{BB962C8B-B14F-4D97-AF65-F5344CB8AC3E}">
        <p14:creationId xmlns:p14="http://schemas.microsoft.com/office/powerpoint/2010/main" val="1367486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11/20/2019</a:t>
            </a:fld>
            <a:endParaRPr lang="en-US" dirty="0">
              <a:solidFill>
                <a:prstClr val="black">
                  <a:tint val="75000"/>
                </a:prstClr>
              </a:solidFill>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0928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hyperlink" Target="https://www.legis.iowa.gov/docs/publications/MOW/1069495.pdf" TargetMode="Externa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hyperlink" Target="https://www.legis.iowa.gov/docs/publications/FN/1045984.pdf" TargetMode="Externa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hyperlink" Target="https://www.legis.iowa.gov/legislation/BillBook?ga=88&amp;ba=sf139" TargetMode="External"/><Relationship Id="rId2" Type="http://schemas.openxmlformats.org/officeDocument/2006/relationships/hyperlink" Target="https://www.legis.iowa.gov/legislation/BillBook?ga=88&amp;ba=hf546" TargetMode="Externa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hyperlink" Target="https://www.legis.iowa.gov/legislation/BillBook?ga=88&amp;ba=sf159" TargetMode="External"/><Relationship Id="rId4" Type="http://schemas.openxmlformats.org/officeDocument/2006/relationships/hyperlink" Target="https://www.legis.iowa.gov/legislation/BillBook?ga=88&amp;ba=sf394"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legis.iowa.gov/docs/publications/FCTA/1050017.pdf" TargetMode="External"/><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hyperlink" Target="https://www.legis.iowa.gov/legislation/BillBook?ga=88&amp;ba=sf445" TargetMode="Externa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hyperlink" Target="http://www.ncsl.org/research/human-services/new-research-early-education-as-economic-investme.aspx" TargetMode="External"/><Relationship Id="rId2" Type="http://schemas.openxmlformats.org/officeDocument/2006/relationships/hyperlink" Target="http://www.ecs.org/docs/early-learning-primer.pdf" TargetMode="Externa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hyperlink" Target="http://www.uen-ia.org/legislation.htm" TargetMode="External"/><Relationship Id="rId2" Type="http://schemas.openxmlformats.org/officeDocument/2006/relationships/hyperlink" Target="http://www.iowaschoolfinance.com/" TargetMode="Externa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hyperlink" Target="https://www.legis.iowa.gov/docs/publications/MOW/970927.pdf" TargetMode="External"/><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legis.iowa.gov/docs/publications/FCTA/1050019.pdf" TargetMode="Externa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hyperlink" Target="https://governor.iowa.gov/2019/09/iowa-budget-closes-with-full-cash-reserves-surplus-of-289m" TargetMode="External"/><Relationship Id="rId2" Type="http://schemas.openxmlformats.org/officeDocument/2006/relationships/hyperlink" Target="https://data.iowa.gov/Economic-Statistics/Personal-Income-and-Per-Capita-Personal-Income-by-/vm3e-atwp" TargetMode="External"/><Relationship Id="rId1" Type="http://schemas.openxmlformats.org/officeDocument/2006/relationships/slideLayout" Target="../slideLayouts/slideLayout26.xml"/><Relationship Id="rId6" Type="http://schemas.openxmlformats.org/officeDocument/2006/relationships/hyperlink" Target="https://higherlogicdownload.s3.amazonaws.com/NASBO/9d2d2db1-c943-4f1b-b750-0fca152d64c2/UploadedImages/SER%20Archive/2018_State_Expenditure_Report_S.pdf" TargetMode="External"/><Relationship Id="rId5" Type="http://schemas.openxmlformats.org/officeDocument/2006/relationships/hyperlink" Target="https://www.bls.gov/web/laus/laumstrk.htm" TargetMode="External"/><Relationship Id="rId4" Type="http://schemas.openxmlformats.org/officeDocument/2006/relationships/hyperlink" Target="https://www.futurereadyiowa.gov/sites/fri/files/basic_page_files/State%20program%20list-%20updated%202019.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hyperlink" Target="https://www.legis.iowa.gov/legislation/BillBook?ga=88&amp;ba=SSB%201240" TargetMode="External"/><Relationship Id="rId2" Type="http://schemas.openxmlformats.org/officeDocument/2006/relationships/hyperlink" Target="https://www.legis.iowa.gov/legislation/BillBook?ga=$selectedGa.generalAssemblyID&amp;ba=hf690" TargetMode="External"/><Relationship Id="rId1" Type="http://schemas.openxmlformats.org/officeDocument/2006/relationships/slideLayout" Target="../slideLayouts/slideLayout24.xml"/><Relationship Id="rId4" Type="http://schemas.openxmlformats.org/officeDocument/2006/relationships/hyperlink" Target="https://www.legis.iowa.gov/legislation/BillBook?ga=88&amp;ba=sf376"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iowapolicyproject.org/2018docs/181105-roadmap-vouchers.pdf" TargetMode="Externa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hyperlink" Target="https://www.legis.iowa.gov/docs/publications/SD/865242.pdf" TargetMode="External"/><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legis.iowa.gov/docs/publications/SESTT/1061746.pdf" TargetMode="Externa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hyperlink" Target="mailto:Margaret@iowaschoolfinance.com" TargetMode="External"/><Relationship Id="rId2" Type="http://schemas.openxmlformats.org/officeDocument/2006/relationships/hyperlink" Target="http://www.uen-ia.org/legislation.htm" TargetMode="Externa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mailto:margaret@iowaschoolfinance.com" TargetMode="External"/><Relationship Id="rId2" Type="http://schemas.openxmlformats.org/officeDocument/2006/relationships/hyperlink" Target="mailto:larry@iowaschoolfinance.com" TargetMode="Externa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hyperlink" Target="https://www.legis.iowa.gov/docs/publications/FCTA/1049970.pdf" TargetMode="External"/><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hyperlink" Target="https://www.legis.iowa.gov/docs/publications/FCTA/1049970.pdf" TargetMode="External"/><Relationship Id="rId2" Type="http://schemas.openxmlformats.org/officeDocument/2006/relationships/image" Target="../media/image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0609" y="2106075"/>
            <a:ext cx="9551233" cy="2387600"/>
          </a:xfrm>
        </p:spPr>
        <p:txBody>
          <a:bodyPr>
            <a:normAutofit/>
          </a:bodyPr>
          <a:lstStyle/>
          <a:p>
            <a:r>
              <a:rPr lang="en-US" sz="4900" dirty="0" smtClean="0"/>
              <a:t>2020 Legislative Session</a:t>
            </a:r>
            <a:br>
              <a:rPr lang="en-US" sz="4900" dirty="0" smtClean="0"/>
            </a:br>
            <a:r>
              <a:rPr lang="en-US" sz="6700" b="1" dirty="0" smtClean="0"/>
              <a:t>UEN Priorities </a:t>
            </a:r>
            <a:endParaRPr lang="en-US" sz="6700" b="1" dirty="0"/>
          </a:p>
        </p:txBody>
      </p:sp>
      <p:sp>
        <p:nvSpPr>
          <p:cNvPr id="3" name="Subtitle 2"/>
          <p:cNvSpPr>
            <a:spLocks noGrp="1"/>
          </p:cNvSpPr>
          <p:nvPr>
            <p:ph type="subTitle" idx="1"/>
          </p:nvPr>
        </p:nvSpPr>
        <p:spPr>
          <a:xfrm>
            <a:off x="0" y="4340184"/>
            <a:ext cx="9144000" cy="1655762"/>
          </a:xfrm>
        </p:spPr>
        <p:txBody>
          <a:bodyPr/>
          <a:lstStyle/>
          <a:p>
            <a:endParaRPr lang="en-US" dirty="0" smtClean="0"/>
          </a:p>
          <a:p>
            <a:r>
              <a:rPr lang="en-US" dirty="0" smtClean="0"/>
              <a:t>Margaret Buckton, UEN Legislative Analyst</a:t>
            </a:r>
            <a:endParaRPr lang="en-US" dirty="0"/>
          </a:p>
          <a:p>
            <a:r>
              <a:rPr lang="en-US" dirty="0" smtClean="0"/>
              <a:t>Larry Sigel, Partner, Iowa School Finance Information Services</a:t>
            </a:r>
          </a:p>
        </p:txBody>
      </p:sp>
      <p:pic>
        <p:nvPicPr>
          <p:cNvPr id="4" name="Picture 3"/>
          <p:cNvPicPr>
            <a:picLocks noChangeAspect="1"/>
          </p:cNvPicPr>
          <p:nvPr/>
        </p:nvPicPr>
        <p:blipFill>
          <a:blip r:embed="rId2"/>
          <a:stretch>
            <a:fillRect/>
          </a:stretch>
        </p:blipFill>
        <p:spPr>
          <a:xfrm>
            <a:off x="9144000" y="4920590"/>
            <a:ext cx="2452228" cy="1041797"/>
          </a:xfrm>
          <a:prstGeom prst="rect">
            <a:avLst/>
          </a:prstGeom>
        </p:spPr>
      </p:pic>
      <p:grpSp>
        <p:nvGrpSpPr>
          <p:cNvPr id="5" name="Group 4"/>
          <p:cNvGrpSpPr>
            <a:grpSpLocks/>
          </p:cNvGrpSpPr>
          <p:nvPr/>
        </p:nvGrpSpPr>
        <p:grpSpPr bwMode="auto">
          <a:xfrm>
            <a:off x="1806316" y="118882"/>
            <a:ext cx="8287242" cy="1680210"/>
            <a:chOff x="-469" y="360"/>
            <a:chExt cx="12709" cy="2640"/>
          </a:xfrm>
        </p:grpSpPr>
        <p:grpSp>
          <p:nvGrpSpPr>
            <p:cNvPr id="6" name="Group 5"/>
            <p:cNvGrpSpPr>
              <a:grpSpLocks/>
            </p:cNvGrpSpPr>
            <p:nvPr/>
          </p:nvGrpSpPr>
          <p:grpSpPr bwMode="auto">
            <a:xfrm>
              <a:off x="2880" y="1580"/>
              <a:ext cx="9360" cy="280"/>
              <a:chOff x="2880" y="1580"/>
              <a:chExt cx="9360" cy="280"/>
            </a:xfrm>
          </p:grpSpPr>
          <p:sp>
            <p:nvSpPr>
              <p:cNvPr id="16" name="Freeform 15"/>
              <p:cNvSpPr>
                <a:spLocks/>
              </p:cNvSpPr>
              <p:nvPr/>
            </p:nvSpPr>
            <p:spPr bwMode="auto">
              <a:xfrm>
                <a:off x="2880" y="1580"/>
                <a:ext cx="9360" cy="280"/>
              </a:xfrm>
              <a:custGeom>
                <a:avLst/>
                <a:gdLst>
                  <a:gd name="T0" fmla="+- 0 2880 2880"/>
                  <a:gd name="T1" fmla="*/ T0 w 9360"/>
                  <a:gd name="T2" fmla="+- 0 1860 1580"/>
                  <a:gd name="T3" fmla="*/ 1860 h 280"/>
                  <a:gd name="T4" fmla="+- 0 12240 2880"/>
                  <a:gd name="T5" fmla="*/ T4 w 9360"/>
                  <a:gd name="T6" fmla="+- 0 1860 1580"/>
                  <a:gd name="T7" fmla="*/ 1860 h 280"/>
                  <a:gd name="T8" fmla="+- 0 12240 2880"/>
                  <a:gd name="T9" fmla="*/ T8 w 9360"/>
                  <a:gd name="T10" fmla="+- 0 1580 1580"/>
                  <a:gd name="T11" fmla="*/ 1580 h 280"/>
                  <a:gd name="T12" fmla="+- 0 2880 2880"/>
                  <a:gd name="T13" fmla="*/ T12 w 9360"/>
                  <a:gd name="T14" fmla="+- 0 1580 1580"/>
                  <a:gd name="T15" fmla="*/ 1580 h 280"/>
                  <a:gd name="T16" fmla="+- 0 2880 2880"/>
                  <a:gd name="T17" fmla="*/ T16 w 9360"/>
                  <a:gd name="T18" fmla="+- 0 1860 1580"/>
                  <a:gd name="T19" fmla="*/ 1860 h 280"/>
                </a:gdLst>
                <a:ahLst/>
                <a:cxnLst>
                  <a:cxn ang="0">
                    <a:pos x="T1" y="T3"/>
                  </a:cxn>
                  <a:cxn ang="0">
                    <a:pos x="T5" y="T7"/>
                  </a:cxn>
                  <a:cxn ang="0">
                    <a:pos x="T9" y="T11"/>
                  </a:cxn>
                  <a:cxn ang="0">
                    <a:pos x="T13" y="T15"/>
                  </a:cxn>
                  <a:cxn ang="0">
                    <a:pos x="T17" y="T19"/>
                  </a:cxn>
                </a:cxnLst>
                <a:rect l="0" t="0" r="r" b="b"/>
                <a:pathLst>
                  <a:path w="9360" h="280">
                    <a:moveTo>
                      <a:pt x="0" y="280"/>
                    </a:moveTo>
                    <a:lnTo>
                      <a:pt x="9360" y="280"/>
                    </a:lnTo>
                    <a:lnTo>
                      <a:pt x="9360" y="0"/>
                    </a:lnTo>
                    <a:lnTo>
                      <a:pt x="0" y="0"/>
                    </a:lnTo>
                    <a:lnTo>
                      <a:pt x="0" y="280"/>
                    </a:lnTo>
                    <a:close/>
                  </a:path>
                </a:pathLst>
              </a:custGeom>
              <a:solidFill>
                <a:srgbClr val="FDE4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pSp>
          <p:nvGrpSpPr>
            <p:cNvPr id="7" name="Group 6"/>
            <p:cNvGrpSpPr>
              <a:grpSpLocks/>
            </p:cNvGrpSpPr>
            <p:nvPr/>
          </p:nvGrpSpPr>
          <p:grpSpPr bwMode="auto">
            <a:xfrm>
              <a:off x="2880" y="1860"/>
              <a:ext cx="9360" cy="2"/>
              <a:chOff x="2880" y="1860"/>
              <a:chExt cx="9360" cy="2"/>
            </a:xfrm>
          </p:grpSpPr>
          <p:sp>
            <p:nvSpPr>
              <p:cNvPr id="15" name="Freeform 14"/>
              <p:cNvSpPr>
                <a:spLocks/>
              </p:cNvSpPr>
              <p:nvPr/>
            </p:nvSpPr>
            <p:spPr bwMode="auto">
              <a:xfrm>
                <a:off x="2880" y="1860"/>
                <a:ext cx="9360" cy="2"/>
              </a:xfrm>
              <a:custGeom>
                <a:avLst/>
                <a:gdLst>
                  <a:gd name="T0" fmla="+- 0 2880 2880"/>
                  <a:gd name="T1" fmla="*/ T0 w 9360"/>
                  <a:gd name="T2" fmla="+- 0 12240 2880"/>
                  <a:gd name="T3" fmla="*/ T2 w 9360"/>
                </a:gdLst>
                <a:ahLst/>
                <a:cxnLst>
                  <a:cxn ang="0">
                    <a:pos x="T1" y="0"/>
                  </a:cxn>
                  <a:cxn ang="0">
                    <a:pos x="T3" y="0"/>
                  </a:cxn>
                </a:cxnLst>
                <a:rect l="0" t="0" r="r" b="b"/>
                <a:pathLst>
                  <a:path w="9360">
                    <a:moveTo>
                      <a:pt x="0" y="0"/>
                    </a:moveTo>
                    <a:lnTo>
                      <a:pt x="9360" y="0"/>
                    </a:lnTo>
                  </a:path>
                </a:pathLst>
              </a:custGeom>
              <a:noFill/>
              <a:ln w="12700">
                <a:solidFill>
                  <a:srgbClr val="FDE4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grpSp>
        <p:grpSp>
          <p:nvGrpSpPr>
            <p:cNvPr id="8" name="Group 7"/>
            <p:cNvGrpSpPr>
              <a:grpSpLocks/>
            </p:cNvGrpSpPr>
            <p:nvPr/>
          </p:nvGrpSpPr>
          <p:grpSpPr bwMode="auto">
            <a:xfrm>
              <a:off x="2880" y="1580"/>
              <a:ext cx="9360" cy="280"/>
              <a:chOff x="2880" y="1580"/>
              <a:chExt cx="9360" cy="280"/>
            </a:xfrm>
          </p:grpSpPr>
          <p:sp>
            <p:nvSpPr>
              <p:cNvPr id="14" name="Freeform 13"/>
              <p:cNvSpPr>
                <a:spLocks/>
              </p:cNvSpPr>
              <p:nvPr/>
            </p:nvSpPr>
            <p:spPr bwMode="auto">
              <a:xfrm>
                <a:off x="2880" y="1580"/>
                <a:ext cx="9360" cy="280"/>
              </a:xfrm>
              <a:custGeom>
                <a:avLst/>
                <a:gdLst>
                  <a:gd name="T0" fmla="+- 0 12240 2880"/>
                  <a:gd name="T1" fmla="*/ T0 w 9360"/>
                  <a:gd name="T2" fmla="+- 0 1580 1580"/>
                  <a:gd name="T3" fmla="*/ 1580 h 280"/>
                  <a:gd name="T4" fmla="+- 0 2880 2880"/>
                  <a:gd name="T5" fmla="*/ T4 w 9360"/>
                  <a:gd name="T6" fmla="+- 0 1580 1580"/>
                  <a:gd name="T7" fmla="*/ 1580 h 280"/>
                  <a:gd name="T8" fmla="+- 0 2880 2880"/>
                  <a:gd name="T9" fmla="*/ T8 w 9360"/>
                  <a:gd name="T10" fmla="+- 0 1860 1580"/>
                  <a:gd name="T11" fmla="*/ 1860 h 280"/>
                </a:gdLst>
                <a:ahLst/>
                <a:cxnLst>
                  <a:cxn ang="0">
                    <a:pos x="T1" y="T3"/>
                  </a:cxn>
                  <a:cxn ang="0">
                    <a:pos x="T5" y="T7"/>
                  </a:cxn>
                  <a:cxn ang="0">
                    <a:pos x="T9" y="T11"/>
                  </a:cxn>
                </a:cxnLst>
                <a:rect l="0" t="0" r="r" b="b"/>
                <a:pathLst>
                  <a:path w="9360" h="280">
                    <a:moveTo>
                      <a:pt x="9360" y="0"/>
                    </a:moveTo>
                    <a:lnTo>
                      <a:pt x="0" y="0"/>
                    </a:lnTo>
                    <a:lnTo>
                      <a:pt x="0" y="280"/>
                    </a:lnTo>
                  </a:path>
                </a:pathLst>
              </a:custGeom>
              <a:noFill/>
              <a:ln w="12700">
                <a:solidFill>
                  <a:srgbClr val="FDE4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grpSp>
        <p:grpSp>
          <p:nvGrpSpPr>
            <p:cNvPr id="9" name="Group 8"/>
            <p:cNvGrpSpPr>
              <a:grpSpLocks/>
            </p:cNvGrpSpPr>
            <p:nvPr/>
          </p:nvGrpSpPr>
          <p:grpSpPr bwMode="auto">
            <a:xfrm>
              <a:off x="-469" y="1580"/>
              <a:ext cx="1009" cy="281"/>
              <a:chOff x="-469" y="1580"/>
              <a:chExt cx="1009" cy="281"/>
            </a:xfrm>
          </p:grpSpPr>
          <p:sp>
            <p:nvSpPr>
              <p:cNvPr id="13" name="Freeform 12"/>
              <p:cNvSpPr>
                <a:spLocks/>
              </p:cNvSpPr>
              <p:nvPr/>
            </p:nvSpPr>
            <p:spPr bwMode="auto">
              <a:xfrm>
                <a:off x="-469" y="1580"/>
                <a:ext cx="1009" cy="281"/>
              </a:xfrm>
              <a:custGeom>
                <a:avLst/>
                <a:gdLst>
                  <a:gd name="T0" fmla="*/ 0 w 540"/>
                  <a:gd name="T1" fmla="+- 0 1860 1580"/>
                  <a:gd name="T2" fmla="*/ 1860 h 280"/>
                  <a:gd name="T3" fmla="*/ 540 w 540"/>
                  <a:gd name="T4" fmla="+- 0 1860 1580"/>
                  <a:gd name="T5" fmla="*/ 1860 h 280"/>
                  <a:gd name="T6" fmla="*/ 540 w 540"/>
                  <a:gd name="T7" fmla="+- 0 1580 1580"/>
                  <a:gd name="T8" fmla="*/ 1580 h 280"/>
                  <a:gd name="T9" fmla="*/ 0 w 540"/>
                  <a:gd name="T10" fmla="+- 0 1580 1580"/>
                  <a:gd name="T11" fmla="*/ 1580 h 280"/>
                  <a:gd name="T12" fmla="*/ 0 w 540"/>
                  <a:gd name="T13" fmla="+- 0 1860 1580"/>
                  <a:gd name="T14" fmla="*/ 1860 h 280"/>
                </a:gdLst>
                <a:ahLst/>
                <a:cxnLst>
                  <a:cxn ang="0">
                    <a:pos x="T0" y="T2"/>
                  </a:cxn>
                  <a:cxn ang="0">
                    <a:pos x="T3" y="T5"/>
                  </a:cxn>
                  <a:cxn ang="0">
                    <a:pos x="T6" y="T8"/>
                  </a:cxn>
                  <a:cxn ang="0">
                    <a:pos x="T9" y="T11"/>
                  </a:cxn>
                  <a:cxn ang="0">
                    <a:pos x="T12" y="T14"/>
                  </a:cxn>
                </a:cxnLst>
                <a:rect l="0" t="0" r="r" b="b"/>
                <a:pathLst>
                  <a:path w="540" h="280">
                    <a:moveTo>
                      <a:pt x="0" y="280"/>
                    </a:moveTo>
                    <a:lnTo>
                      <a:pt x="540" y="280"/>
                    </a:lnTo>
                    <a:lnTo>
                      <a:pt x="540" y="0"/>
                    </a:lnTo>
                    <a:lnTo>
                      <a:pt x="0" y="0"/>
                    </a:lnTo>
                    <a:lnTo>
                      <a:pt x="0" y="280"/>
                    </a:lnTo>
                    <a:close/>
                  </a:path>
                </a:pathLst>
              </a:custGeom>
              <a:solidFill>
                <a:srgbClr val="FDE4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pSp>
          <p:nvGrpSpPr>
            <p:cNvPr id="10" name="Group 9"/>
            <p:cNvGrpSpPr>
              <a:grpSpLocks/>
            </p:cNvGrpSpPr>
            <p:nvPr/>
          </p:nvGrpSpPr>
          <p:grpSpPr bwMode="auto">
            <a:xfrm>
              <a:off x="0" y="360"/>
              <a:ext cx="3000" cy="2640"/>
              <a:chOff x="0" y="360"/>
              <a:chExt cx="3000" cy="2640"/>
            </a:xfrm>
          </p:grpSpPr>
          <p:sp>
            <p:nvSpPr>
              <p:cNvPr id="11" name="Freeform 10"/>
              <p:cNvSpPr>
                <a:spLocks/>
              </p:cNvSpPr>
              <p:nvPr/>
            </p:nvSpPr>
            <p:spPr bwMode="auto">
              <a:xfrm>
                <a:off x="0" y="1580"/>
                <a:ext cx="540" cy="280"/>
              </a:xfrm>
              <a:custGeom>
                <a:avLst/>
                <a:gdLst>
                  <a:gd name="T0" fmla="*/ 0 w 540"/>
                  <a:gd name="T1" fmla="+- 0 1860 1580"/>
                  <a:gd name="T2" fmla="*/ 1860 h 280"/>
                  <a:gd name="T3" fmla="*/ 540 w 540"/>
                  <a:gd name="T4" fmla="+- 0 1860 1580"/>
                  <a:gd name="T5" fmla="*/ 1860 h 280"/>
                  <a:gd name="T6" fmla="*/ 540 w 540"/>
                  <a:gd name="T7" fmla="+- 0 1580 1580"/>
                  <a:gd name="T8" fmla="*/ 1580 h 280"/>
                  <a:gd name="T9" fmla="*/ 0 w 540"/>
                  <a:gd name="T10" fmla="+- 0 1580 1580"/>
                  <a:gd name="T11" fmla="*/ 1580 h 280"/>
                </a:gdLst>
                <a:ahLst/>
                <a:cxnLst>
                  <a:cxn ang="0">
                    <a:pos x="T0" y="T2"/>
                  </a:cxn>
                  <a:cxn ang="0">
                    <a:pos x="T3" y="T5"/>
                  </a:cxn>
                  <a:cxn ang="0">
                    <a:pos x="T6" y="T8"/>
                  </a:cxn>
                  <a:cxn ang="0">
                    <a:pos x="T9" y="T11"/>
                  </a:cxn>
                </a:cxnLst>
                <a:rect l="0" t="0" r="r" b="b"/>
                <a:pathLst>
                  <a:path w="540" h="280">
                    <a:moveTo>
                      <a:pt x="0" y="280"/>
                    </a:moveTo>
                    <a:lnTo>
                      <a:pt x="540" y="280"/>
                    </a:lnTo>
                    <a:lnTo>
                      <a:pt x="540" y="0"/>
                    </a:lnTo>
                    <a:lnTo>
                      <a:pt x="0" y="0"/>
                    </a:lnTo>
                  </a:path>
                </a:pathLst>
              </a:custGeom>
              <a:noFill/>
              <a:ln w="12700">
                <a:solidFill>
                  <a:srgbClr val="FDE4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 y="360"/>
                <a:ext cx="2640"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950867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89507" y="152142"/>
            <a:ext cx="9702256" cy="6680740"/>
          </a:xfrm>
          <a:prstGeom prst="rect">
            <a:avLst/>
          </a:prstGeom>
        </p:spPr>
      </p:pic>
      <p:pic>
        <p:nvPicPr>
          <p:cNvPr id="5" name="Picture 4"/>
          <p:cNvPicPr>
            <a:picLocks noChangeAspect="1"/>
          </p:cNvPicPr>
          <p:nvPr/>
        </p:nvPicPr>
        <p:blipFill>
          <a:blip r:embed="rId3"/>
          <a:stretch>
            <a:fillRect/>
          </a:stretch>
        </p:blipFill>
        <p:spPr>
          <a:xfrm>
            <a:off x="315688" y="5583456"/>
            <a:ext cx="6896698" cy="750635"/>
          </a:xfrm>
          <a:prstGeom prst="rect">
            <a:avLst/>
          </a:prstGeom>
        </p:spPr>
      </p:pic>
      <p:sp>
        <p:nvSpPr>
          <p:cNvPr id="6" name="TextBox 5"/>
          <p:cNvSpPr txBox="1"/>
          <p:nvPr/>
        </p:nvSpPr>
        <p:spPr>
          <a:xfrm>
            <a:off x="10129838" y="1851212"/>
            <a:ext cx="1560138" cy="1754326"/>
          </a:xfrm>
          <a:prstGeom prst="rect">
            <a:avLst/>
          </a:prstGeom>
          <a:solidFill>
            <a:srgbClr val="FFC000"/>
          </a:solidFill>
        </p:spPr>
        <p:txBody>
          <a:bodyPr wrap="square" rtlCol="0">
            <a:spAutoFit/>
          </a:bodyPr>
          <a:lstStyle/>
          <a:p>
            <a:r>
              <a:rPr lang="en-US" dirty="0" smtClean="0"/>
              <a:t>Iowa ranks 33</a:t>
            </a:r>
            <a:r>
              <a:rPr lang="en-US" baseline="30000" dirty="0" smtClean="0"/>
              <a:t>rd</a:t>
            </a:r>
            <a:r>
              <a:rPr lang="en-US" dirty="0" smtClean="0"/>
              <a:t>, now</a:t>
            </a:r>
          </a:p>
          <a:p>
            <a:r>
              <a:rPr lang="en-US" dirty="0" smtClean="0"/>
              <a:t>$1,423 per pupil behind the national average</a:t>
            </a:r>
            <a:endParaRPr lang="en-US" dirty="0"/>
          </a:p>
        </p:txBody>
      </p:sp>
    </p:spTree>
    <p:extLst>
      <p:ext uri="{BB962C8B-B14F-4D97-AF65-F5344CB8AC3E}">
        <p14:creationId xmlns:p14="http://schemas.microsoft.com/office/powerpoint/2010/main" val="1694754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12673" y="74170"/>
            <a:ext cx="11835879" cy="6716490"/>
          </a:xfrm>
          <a:prstGeom prst="rect">
            <a:avLst/>
          </a:prstGeom>
        </p:spPr>
      </p:pic>
      <p:sp>
        <p:nvSpPr>
          <p:cNvPr id="5" name="TextBox 4"/>
          <p:cNvSpPr txBox="1"/>
          <p:nvPr/>
        </p:nvSpPr>
        <p:spPr>
          <a:xfrm>
            <a:off x="9829800" y="2075329"/>
            <a:ext cx="1994647" cy="1754326"/>
          </a:xfrm>
          <a:prstGeom prst="rect">
            <a:avLst/>
          </a:prstGeom>
          <a:solidFill>
            <a:srgbClr val="FFFF00"/>
          </a:solidFill>
        </p:spPr>
        <p:txBody>
          <a:bodyPr wrap="square" rtlCol="0">
            <a:spAutoFit/>
          </a:bodyPr>
          <a:lstStyle/>
          <a:p>
            <a:r>
              <a:rPr lang="en-US" dirty="0" smtClean="0"/>
              <a:t>It will be hard to catch up when the state carries most of the funding burden and lowers tax revenue.</a:t>
            </a:r>
            <a:endParaRPr lang="en-US" dirty="0"/>
          </a:p>
        </p:txBody>
      </p:sp>
    </p:spTree>
    <p:extLst>
      <p:ext uri="{BB962C8B-B14F-4D97-AF65-F5344CB8AC3E}">
        <p14:creationId xmlns:p14="http://schemas.microsoft.com/office/powerpoint/2010/main" val="3300322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 about Spending Authority</a:t>
            </a:r>
            <a:endParaRPr lang="en-US" dirty="0"/>
          </a:p>
        </p:txBody>
      </p:sp>
      <p:sp>
        <p:nvSpPr>
          <p:cNvPr id="3" name="Content Placeholder 2"/>
          <p:cNvSpPr>
            <a:spLocks noGrp="1"/>
          </p:cNvSpPr>
          <p:nvPr>
            <p:ph idx="1"/>
          </p:nvPr>
        </p:nvSpPr>
        <p:spPr/>
        <p:txBody>
          <a:bodyPr/>
          <a:lstStyle/>
          <a:p>
            <a:r>
              <a:rPr lang="en-US" sz="2800" dirty="0" smtClean="0"/>
              <a:t>Special Education costs are fully funded:  weighting in the formula, state aid, property tax, federal funding, and any deficit funded through local cash reserves. </a:t>
            </a:r>
          </a:p>
          <a:p>
            <a:r>
              <a:rPr lang="en-US" sz="2800" dirty="0" smtClean="0"/>
              <a:t>English-language Learner costs are fully funded: </a:t>
            </a:r>
            <a:r>
              <a:rPr lang="en-US" sz="2800" dirty="0"/>
              <a:t>weighting in the formula, state aid, property tax, </a:t>
            </a:r>
            <a:r>
              <a:rPr lang="en-US" sz="2800" dirty="0" smtClean="0"/>
              <a:t>and </a:t>
            </a:r>
            <a:r>
              <a:rPr lang="en-US" sz="2800" dirty="0"/>
              <a:t>any deficit funded through local cash reserves. </a:t>
            </a:r>
            <a:endParaRPr lang="en-US" sz="2800" dirty="0" smtClean="0"/>
          </a:p>
          <a:p>
            <a:r>
              <a:rPr lang="en-US" sz="2800" dirty="0" smtClean="0"/>
              <a:t>This UEN Priority requires state investments in education to create new spending authority and not shift local funding to state funding while claiming to provide more funding for schools. </a:t>
            </a:r>
          </a:p>
          <a:p>
            <a:endParaRPr lang="en-US" dirty="0"/>
          </a:p>
        </p:txBody>
      </p:sp>
    </p:spTree>
    <p:extLst>
      <p:ext uri="{BB962C8B-B14F-4D97-AF65-F5344CB8AC3E}">
        <p14:creationId xmlns:p14="http://schemas.microsoft.com/office/powerpoint/2010/main" val="870076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Education Weighting</a:t>
            </a:r>
            <a:endParaRPr lang="en-US" dirty="0"/>
          </a:p>
        </p:txBody>
      </p:sp>
      <p:sp>
        <p:nvSpPr>
          <p:cNvPr id="3" name="Content Placeholder 2"/>
          <p:cNvSpPr>
            <a:spLocks noGrp="1"/>
          </p:cNvSpPr>
          <p:nvPr>
            <p:ph idx="1"/>
          </p:nvPr>
        </p:nvSpPr>
        <p:spPr>
          <a:xfrm>
            <a:off x="1097279" y="1845734"/>
            <a:ext cx="10058401" cy="4383616"/>
          </a:xfrm>
        </p:spPr>
        <p:txBody>
          <a:bodyPr>
            <a:normAutofit fontScale="70000" lnSpcReduction="20000"/>
          </a:bodyPr>
          <a:lstStyle/>
          <a:p>
            <a:pPr marL="91440" lvl="2" indent="-91440">
              <a:lnSpc>
                <a:spcPct val="120000"/>
              </a:lnSpc>
              <a:spcBef>
                <a:spcPts val="1200"/>
              </a:spcBef>
              <a:spcAft>
                <a:spcPts val="200"/>
              </a:spcAft>
              <a:buSzPct val="100000"/>
              <a:buFont typeface="Wingdings" panose="05000000000000000000" pitchFamily="2" charset="2"/>
              <a:buChar char="Ø"/>
            </a:pPr>
            <a:r>
              <a:rPr lang="en-US" sz="3800" dirty="0"/>
              <a:t>IEP services determine which of three weightings are applied:  </a:t>
            </a:r>
            <a:r>
              <a:rPr lang="en-US" altLang="en-US" sz="3800" dirty="0"/>
              <a:t>0.72, 1.21, or 2.74  </a:t>
            </a:r>
            <a:r>
              <a:rPr lang="en-US" altLang="en-US" sz="3800" dirty="0" smtClean="0"/>
              <a:t>in addition to the 1.0 regular program district cost.</a:t>
            </a:r>
            <a:endParaRPr lang="en-US" altLang="en-US" sz="3800" dirty="0"/>
          </a:p>
          <a:p>
            <a:pPr marL="91440" lvl="2" indent="-91440">
              <a:lnSpc>
                <a:spcPct val="120000"/>
              </a:lnSpc>
              <a:spcBef>
                <a:spcPts val="1200"/>
              </a:spcBef>
              <a:spcAft>
                <a:spcPts val="200"/>
              </a:spcAft>
              <a:buSzPct val="100000"/>
              <a:buFont typeface="Wingdings" panose="05000000000000000000" pitchFamily="2" charset="2"/>
              <a:buChar char="Ø"/>
            </a:pPr>
            <a:r>
              <a:rPr lang="en-US" altLang="en-US" sz="3800" dirty="0"/>
              <a:t>Think </a:t>
            </a:r>
            <a:r>
              <a:rPr lang="en-US" altLang="en-US" sz="3800" dirty="0" smtClean="0"/>
              <a:t>2.74 multiplied by DCPP ($6,880) = $18,850 + $6,880 regular program = $25,731 for one level 3 special education student. </a:t>
            </a:r>
          </a:p>
          <a:p>
            <a:pPr marL="91440" lvl="2" indent="-91440">
              <a:lnSpc>
                <a:spcPct val="120000"/>
              </a:lnSpc>
              <a:spcBef>
                <a:spcPts val="1200"/>
              </a:spcBef>
              <a:spcAft>
                <a:spcPts val="200"/>
              </a:spcAft>
              <a:buSzPct val="100000"/>
              <a:buFont typeface="Wingdings" panose="05000000000000000000" pitchFamily="2" charset="2"/>
              <a:buChar char="Ø"/>
            </a:pPr>
            <a:r>
              <a:rPr lang="en-US" altLang="en-US" sz="3800" dirty="0" smtClean="0"/>
              <a:t>All sped funding generates a pot from which special education services are paid. With slow SSA growth, special education deficits are growing.  However, </a:t>
            </a:r>
            <a:endParaRPr lang="en-US" altLang="en-US" sz="2800" dirty="0"/>
          </a:p>
          <a:p>
            <a:endParaRPr lang="en-US" dirty="0"/>
          </a:p>
        </p:txBody>
      </p:sp>
    </p:spTree>
    <p:extLst>
      <p:ext uri="{BB962C8B-B14F-4D97-AF65-F5344CB8AC3E}">
        <p14:creationId xmlns:p14="http://schemas.microsoft.com/office/powerpoint/2010/main" val="3031896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 about Special Education</a:t>
            </a:r>
            <a:endParaRPr lang="en-US" dirty="0"/>
          </a:p>
        </p:txBody>
      </p:sp>
      <p:sp>
        <p:nvSpPr>
          <p:cNvPr id="3" name="Content Placeholder 2"/>
          <p:cNvSpPr>
            <a:spLocks noGrp="1"/>
          </p:cNvSpPr>
          <p:nvPr>
            <p:ph idx="1"/>
          </p:nvPr>
        </p:nvSpPr>
        <p:spPr>
          <a:xfrm>
            <a:off x="1097279" y="1845734"/>
            <a:ext cx="10058401" cy="4383616"/>
          </a:xfrm>
        </p:spPr>
        <p:txBody>
          <a:bodyPr>
            <a:normAutofit fontScale="70000" lnSpcReduction="20000"/>
          </a:bodyPr>
          <a:lstStyle/>
          <a:p>
            <a:pPr marL="91440" lvl="2" indent="-91440">
              <a:lnSpc>
                <a:spcPct val="120000"/>
              </a:lnSpc>
              <a:spcBef>
                <a:spcPts val="1200"/>
              </a:spcBef>
              <a:spcAft>
                <a:spcPts val="200"/>
              </a:spcAft>
              <a:buSzPct val="100000"/>
              <a:buFont typeface="Wingdings" panose="05000000000000000000" pitchFamily="2" charset="2"/>
              <a:buChar char="Ø"/>
            </a:pPr>
            <a:r>
              <a:rPr lang="en-US" altLang="en-US" sz="3800" dirty="0" smtClean="0"/>
              <a:t>Districts go to SBRC for spending authority to cover the deficit. It’s paid from cash reserve. Districts don’t get any additional spending authority or cash. </a:t>
            </a:r>
          </a:p>
          <a:p>
            <a:pPr marL="91440" lvl="2" indent="-91440">
              <a:lnSpc>
                <a:spcPct val="120000"/>
              </a:lnSpc>
              <a:spcBef>
                <a:spcPts val="1200"/>
              </a:spcBef>
              <a:spcAft>
                <a:spcPts val="200"/>
              </a:spcAft>
              <a:buSzPct val="100000"/>
              <a:buFont typeface="Wingdings" panose="05000000000000000000" pitchFamily="2" charset="2"/>
              <a:buChar char="Ø"/>
            </a:pPr>
            <a:r>
              <a:rPr lang="en-US" altLang="en-US" sz="3800" dirty="0" smtClean="0"/>
              <a:t>Special Education is “fully funded” with a combination of federal, state and local funds. </a:t>
            </a:r>
          </a:p>
          <a:p>
            <a:pPr marL="91440" lvl="2" indent="-91440">
              <a:lnSpc>
                <a:spcPct val="120000"/>
              </a:lnSpc>
              <a:spcBef>
                <a:spcPts val="1200"/>
              </a:spcBef>
              <a:spcAft>
                <a:spcPts val="200"/>
              </a:spcAft>
              <a:buSzPct val="100000"/>
              <a:buFont typeface="Wingdings" panose="05000000000000000000" pitchFamily="2" charset="2"/>
              <a:buChar char="Ø"/>
            </a:pPr>
            <a:r>
              <a:rPr lang="en-US" altLang="en-US" sz="3800" dirty="0" smtClean="0"/>
              <a:t>Any state money to alleviate the deficit is off the table for providing new spending authority, whether that’s higher SSA, increase PK weighting, ELL at preschool, poverty factor, etc.  The state can only spend it once. </a:t>
            </a:r>
          </a:p>
          <a:p>
            <a:pPr marL="91440" lvl="2" indent="-91440">
              <a:spcBef>
                <a:spcPts val="1200"/>
              </a:spcBef>
              <a:spcAft>
                <a:spcPts val="200"/>
              </a:spcAft>
              <a:buSzPct val="100000"/>
              <a:buFont typeface="Wingdings" panose="05000000000000000000" pitchFamily="2" charset="2"/>
              <a:buChar char="Ø"/>
            </a:pPr>
            <a:endParaRPr lang="en-US" altLang="en-US" sz="2800" dirty="0"/>
          </a:p>
          <a:p>
            <a:endParaRPr lang="en-US" dirty="0"/>
          </a:p>
        </p:txBody>
      </p:sp>
    </p:spTree>
    <p:extLst>
      <p:ext uri="{BB962C8B-B14F-4D97-AF65-F5344CB8AC3E}">
        <p14:creationId xmlns:p14="http://schemas.microsoft.com/office/powerpoint/2010/main" val="3454766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Something Else to Consider </a:t>
            </a:r>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15</a:t>
            </a:fld>
            <a:endParaRPr lang="en-US" dirty="0"/>
          </a:p>
        </p:txBody>
      </p:sp>
      <p:sp>
        <p:nvSpPr>
          <p:cNvPr id="7" name="Content Placeholder 6"/>
          <p:cNvSpPr>
            <a:spLocks noGrp="1"/>
          </p:cNvSpPr>
          <p:nvPr>
            <p:ph idx="1"/>
          </p:nvPr>
        </p:nvSpPr>
        <p:spPr/>
        <p:txBody>
          <a:bodyPr>
            <a:normAutofit/>
          </a:bodyPr>
          <a:lstStyle/>
          <a:p>
            <a:pPr>
              <a:buFont typeface="Wingdings" panose="05000000000000000000" pitchFamily="2" charset="2"/>
              <a:buChar char="v"/>
            </a:pPr>
            <a:r>
              <a:rPr lang="en-US" sz="2800" dirty="0" smtClean="0"/>
              <a:t>The LSA published </a:t>
            </a:r>
            <a:r>
              <a:rPr lang="en-US" sz="2800" dirty="0"/>
              <a:t>a recent update </a:t>
            </a:r>
            <a:r>
              <a:rPr lang="en-US" sz="2800" dirty="0" smtClean="0"/>
              <a:t>showing the </a:t>
            </a:r>
            <a:r>
              <a:rPr lang="en-US" sz="2800" dirty="0"/>
              <a:t>amount of state </a:t>
            </a:r>
            <a:r>
              <a:rPr lang="en-US" sz="2800" dirty="0" smtClean="0"/>
              <a:t>school aid funding </a:t>
            </a:r>
            <a:r>
              <a:rPr lang="en-US" sz="2800" dirty="0"/>
              <a:t>used to lower property taxes, found </a:t>
            </a:r>
            <a:r>
              <a:rPr lang="en-US" sz="2800" dirty="0" smtClean="0"/>
              <a:t>here: </a:t>
            </a:r>
            <a:r>
              <a:rPr lang="en-US" sz="2600" u="sng" dirty="0">
                <a:hlinkClick r:id="rId2"/>
              </a:rPr>
              <a:t>https://</a:t>
            </a:r>
            <a:r>
              <a:rPr lang="en-US" sz="2600" u="sng" dirty="0" smtClean="0">
                <a:hlinkClick r:id="rId2"/>
              </a:rPr>
              <a:t>www.legis.iowa.gov/docs/publications/MOW/1069495.pdf</a:t>
            </a:r>
            <a:endParaRPr lang="en-US" sz="2800" dirty="0" smtClean="0"/>
          </a:p>
          <a:p>
            <a:pPr>
              <a:buFont typeface="Wingdings" panose="05000000000000000000" pitchFamily="2" charset="2"/>
              <a:buChar char="v"/>
            </a:pPr>
            <a:r>
              <a:rPr lang="en-US" sz="2800" dirty="0" smtClean="0"/>
              <a:t>Shows the </a:t>
            </a:r>
            <a:r>
              <a:rPr lang="en-US" sz="2800" dirty="0"/>
              <a:t>Statewide Average Rate Reduction of $0.50 Per $1,000 of Valuation, for a total cost of $104.5 </a:t>
            </a:r>
            <a:r>
              <a:rPr lang="en-US" sz="2800" dirty="0" smtClean="0"/>
              <a:t>million in property tax relief, </a:t>
            </a:r>
            <a:r>
              <a:rPr lang="en-US" sz="2800" dirty="0"/>
              <a:t>the majority of which was funded since FY 2012.  </a:t>
            </a:r>
            <a:endParaRPr lang="en-US" sz="2800" dirty="0" smtClean="0"/>
          </a:p>
          <a:p>
            <a:pPr>
              <a:buFont typeface="Wingdings" panose="05000000000000000000" pitchFamily="2" charset="2"/>
              <a:buChar char="v"/>
            </a:pPr>
            <a:r>
              <a:rPr lang="en-US" sz="2800" dirty="0" smtClean="0"/>
              <a:t>Schools </a:t>
            </a:r>
            <a:r>
              <a:rPr lang="en-US" sz="2800" dirty="0"/>
              <a:t>didn't get a new dollar from the state to pay teachers or buy textbooks or heat the school, they got a different dollar, with an equal reduction in local funds.</a:t>
            </a:r>
            <a:r>
              <a:rPr lang="en-US" dirty="0"/>
              <a:t>  </a:t>
            </a:r>
            <a:endParaRPr lang="en-US" dirty="0" smtClean="0"/>
          </a:p>
        </p:txBody>
      </p:sp>
    </p:spTree>
    <p:extLst>
      <p:ext uri="{BB962C8B-B14F-4D97-AF65-F5344CB8AC3E}">
        <p14:creationId xmlns:p14="http://schemas.microsoft.com/office/powerpoint/2010/main" val="1686482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3800" y="1600201"/>
            <a:ext cx="2667000" cy="4525963"/>
          </a:xfrm>
        </p:spPr>
        <p:txBody>
          <a:bodyPr>
            <a:normAutofit/>
          </a:bodyPr>
          <a:lstStyle/>
          <a:p>
            <a:r>
              <a:rPr lang="en-US" dirty="0" smtClean="0"/>
              <a:t>Average rate reduction $0.50, highest is $2.86 per $1,000</a:t>
            </a:r>
          </a:p>
          <a:p>
            <a:r>
              <a:rPr lang="en-US" dirty="0" smtClean="0"/>
              <a:t>Total PTR of $104.5 million</a:t>
            </a:r>
          </a:p>
          <a:p>
            <a:r>
              <a:rPr lang="en-US" dirty="0" smtClean="0"/>
              <a:t>About 70% of that is since 2012</a:t>
            </a:r>
          </a:p>
          <a:p>
            <a:endParaRPr lang="en-US" dirty="0"/>
          </a:p>
          <a:p>
            <a:r>
              <a:rPr lang="en-US" sz="1800" i="1" dirty="0" smtClean="0"/>
              <a:t>Source:  DOM with LSA calculations, Fiscal Update</a:t>
            </a:r>
            <a:endParaRPr lang="en-US" sz="1800" i="1" dirty="0"/>
          </a:p>
        </p:txBody>
      </p:sp>
      <p:sp>
        <p:nvSpPr>
          <p:cNvPr id="4" name="Slide Number Placeholder 3"/>
          <p:cNvSpPr>
            <a:spLocks noGrp="1"/>
          </p:cNvSpPr>
          <p:nvPr>
            <p:ph type="sldNum" sz="quarter" idx="12"/>
          </p:nvPr>
        </p:nvSpPr>
        <p:spPr/>
        <p:txBody>
          <a:bodyPr/>
          <a:lstStyle/>
          <a:p>
            <a:fld id="{7E3A9E86-4CC3-4959-A751-C33E618564A4}" type="slidenum">
              <a:rPr lang="en-US" smtClean="0"/>
              <a:t>16</a:t>
            </a:fld>
            <a:endParaRPr lang="en-US" dirty="0"/>
          </a:p>
        </p:txBody>
      </p:sp>
      <p:pic>
        <p:nvPicPr>
          <p:cNvPr id="5" name="Picture 4"/>
          <p:cNvPicPr>
            <a:picLocks noChangeAspect="1"/>
          </p:cNvPicPr>
          <p:nvPr/>
        </p:nvPicPr>
        <p:blipFill>
          <a:blip r:embed="rId2"/>
          <a:stretch>
            <a:fillRect/>
          </a:stretch>
        </p:blipFill>
        <p:spPr>
          <a:xfrm>
            <a:off x="1162049" y="25215"/>
            <a:ext cx="6062663" cy="7630084"/>
          </a:xfrm>
          <a:prstGeom prst="rect">
            <a:avLst/>
          </a:prstGeom>
        </p:spPr>
      </p:pic>
    </p:spTree>
    <p:extLst>
      <p:ext uri="{BB962C8B-B14F-4D97-AF65-F5344CB8AC3E}">
        <p14:creationId xmlns:p14="http://schemas.microsoft.com/office/powerpoint/2010/main" val="26022232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Property Tax Relief?</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v"/>
            </a:pPr>
            <a:r>
              <a:rPr lang="en-US" sz="2400" dirty="0" smtClean="0"/>
              <a:t>The state’s share of the funding formula has increased dramatically in the last decade. </a:t>
            </a:r>
          </a:p>
          <a:p>
            <a:pPr>
              <a:buFont typeface="Wingdings" panose="05000000000000000000" pitchFamily="2" charset="2"/>
              <a:buChar char="v"/>
            </a:pPr>
            <a:r>
              <a:rPr lang="en-US" sz="2400" dirty="0" smtClean="0"/>
              <a:t>Over the next two decades, the State Penny for School Infrastructure will phase in about 1% of the sales tax revenue increase (if sales tax revenue grows 4%, that 1% PTR share is a quarter of the increase.) That tops out at $349 million by 2050 according to the LSA’s  </a:t>
            </a:r>
            <a:r>
              <a:rPr lang="en-US" sz="2400" dirty="0" smtClean="0">
                <a:hlinkClick r:id="rId2"/>
              </a:rPr>
              <a:t>fiscal note</a:t>
            </a:r>
            <a:r>
              <a:rPr lang="en-US" sz="2400" dirty="0" smtClean="0"/>
              <a:t>. </a:t>
            </a:r>
          </a:p>
          <a:p>
            <a:pPr>
              <a:buFont typeface="Wingdings" panose="05000000000000000000" pitchFamily="2" charset="2"/>
              <a:buChar char="v"/>
            </a:pPr>
            <a:r>
              <a:rPr lang="en-US" sz="2400" dirty="0" smtClean="0"/>
              <a:t>The Taxpayer trust fund has $60 million estimated balance in FY 2020 and $127 million in FY 2021. </a:t>
            </a:r>
          </a:p>
          <a:p>
            <a:pPr>
              <a:buFont typeface="Wingdings" panose="05000000000000000000" pitchFamily="2" charset="2"/>
              <a:buChar char="v"/>
            </a:pPr>
            <a:r>
              <a:rPr lang="en-US" sz="2400" dirty="0" smtClean="0"/>
              <a:t>Here’s some proof that school property tax rates have fallen significantly: </a:t>
            </a:r>
          </a:p>
          <a:p>
            <a:endParaRPr lang="en-US" dirty="0" smtClean="0"/>
          </a:p>
          <a:p>
            <a:endParaRPr lang="en-US" dirty="0"/>
          </a:p>
        </p:txBody>
      </p:sp>
    </p:spTree>
    <p:extLst>
      <p:ext uri="{BB962C8B-B14F-4D97-AF65-F5344CB8AC3E}">
        <p14:creationId xmlns:p14="http://schemas.microsoft.com/office/powerpoint/2010/main" val="1687444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765586" y="809624"/>
            <a:ext cx="8246714" cy="5457825"/>
          </a:xfrm>
          <a:prstGeom prst="rect">
            <a:avLst/>
          </a:prstGeom>
        </p:spPr>
      </p:pic>
      <p:sp>
        <p:nvSpPr>
          <p:cNvPr id="2" name="Title 1"/>
          <p:cNvSpPr>
            <a:spLocks noGrp="1"/>
          </p:cNvSpPr>
          <p:nvPr>
            <p:ph type="title"/>
          </p:nvPr>
        </p:nvSpPr>
        <p:spPr>
          <a:xfrm>
            <a:off x="1097280" y="286606"/>
            <a:ext cx="10058400" cy="942120"/>
          </a:xfrm>
        </p:spPr>
        <p:txBody>
          <a:bodyPr>
            <a:normAutofit/>
          </a:bodyPr>
          <a:lstStyle/>
          <a:p>
            <a:r>
              <a:rPr lang="en-US" dirty="0" smtClean="0"/>
              <a:t>Just 9 years ago: </a:t>
            </a:r>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18</a:t>
            </a:fld>
            <a:endParaRPr lang="en-US" dirty="0"/>
          </a:p>
        </p:txBody>
      </p:sp>
      <p:sp>
        <p:nvSpPr>
          <p:cNvPr id="6" name="TextBox 5"/>
          <p:cNvSpPr txBox="1"/>
          <p:nvPr/>
        </p:nvSpPr>
        <p:spPr>
          <a:xfrm>
            <a:off x="9305925" y="1852613"/>
            <a:ext cx="2057400" cy="2031325"/>
          </a:xfrm>
          <a:prstGeom prst="rect">
            <a:avLst/>
          </a:prstGeom>
          <a:solidFill>
            <a:srgbClr val="FFC000"/>
          </a:solidFill>
        </p:spPr>
        <p:txBody>
          <a:bodyPr wrap="square" rtlCol="0">
            <a:spAutoFit/>
          </a:bodyPr>
          <a:lstStyle/>
          <a:p>
            <a:r>
              <a:rPr lang="en-US" dirty="0"/>
              <a:t>FY 2011 total school tax rates:</a:t>
            </a:r>
          </a:p>
          <a:p>
            <a:pPr marL="285750" indent="-285750">
              <a:buFont typeface="Arial" panose="020B0604020202020204" pitchFamily="34" charset="0"/>
              <a:buChar char="•"/>
            </a:pPr>
            <a:r>
              <a:rPr lang="en-US" dirty="0"/>
              <a:t>Min $8.34</a:t>
            </a:r>
          </a:p>
          <a:p>
            <a:pPr marL="285750" indent="-285750">
              <a:buFont typeface="Arial" panose="020B0604020202020204" pitchFamily="34" charset="0"/>
              <a:buChar char="•"/>
            </a:pPr>
            <a:r>
              <a:rPr lang="en-US" dirty="0"/>
              <a:t>Median $14.57</a:t>
            </a:r>
          </a:p>
          <a:p>
            <a:pPr marL="285750" indent="-285750">
              <a:buFont typeface="Arial" panose="020B0604020202020204" pitchFamily="34" charset="0"/>
              <a:buChar char="•"/>
            </a:pPr>
            <a:r>
              <a:rPr lang="en-US" dirty="0"/>
              <a:t>Mean $15.10</a:t>
            </a:r>
          </a:p>
          <a:p>
            <a:pPr marL="285750" indent="-285750">
              <a:buFont typeface="Arial" panose="020B0604020202020204" pitchFamily="34" charset="0"/>
              <a:buChar char="•"/>
            </a:pPr>
            <a:r>
              <a:rPr lang="en-US" dirty="0"/>
              <a:t>Max  $23.63</a:t>
            </a:r>
          </a:p>
          <a:p>
            <a:endParaRPr lang="en-US" dirty="0"/>
          </a:p>
        </p:txBody>
      </p:sp>
    </p:spTree>
    <p:extLst>
      <p:ext uri="{BB962C8B-B14F-4D97-AF65-F5344CB8AC3E}">
        <p14:creationId xmlns:p14="http://schemas.microsoft.com/office/powerpoint/2010/main" val="1951946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552449" y="900539"/>
            <a:ext cx="8301037" cy="6008129"/>
          </a:xfrm>
          <a:prstGeom prst="rect">
            <a:avLst/>
          </a:prstGeom>
        </p:spPr>
      </p:pic>
      <p:sp>
        <p:nvSpPr>
          <p:cNvPr id="2" name="Title 1"/>
          <p:cNvSpPr>
            <a:spLocks noGrp="1"/>
          </p:cNvSpPr>
          <p:nvPr>
            <p:ph type="title"/>
          </p:nvPr>
        </p:nvSpPr>
        <p:spPr>
          <a:xfrm>
            <a:off x="1097280" y="286605"/>
            <a:ext cx="10058400" cy="780195"/>
          </a:xfrm>
        </p:spPr>
        <p:txBody>
          <a:bodyPr/>
          <a:lstStyle/>
          <a:p>
            <a:r>
              <a:rPr lang="en-US" dirty="0" smtClean="0"/>
              <a:t>Current Fiscal Year: </a:t>
            </a:r>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19</a:t>
            </a:fld>
            <a:endParaRPr lang="en-US" dirty="0"/>
          </a:p>
        </p:txBody>
      </p:sp>
      <p:sp>
        <p:nvSpPr>
          <p:cNvPr id="6" name="TextBox 5"/>
          <p:cNvSpPr txBox="1"/>
          <p:nvPr/>
        </p:nvSpPr>
        <p:spPr>
          <a:xfrm>
            <a:off x="8975883" y="2152651"/>
            <a:ext cx="2057400" cy="2031325"/>
          </a:xfrm>
          <a:prstGeom prst="rect">
            <a:avLst/>
          </a:prstGeom>
          <a:solidFill>
            <a:srgbClr val="FFC000"/>
          </a:solidFill>
        </p:spPr>
        <p:txBody>
          <a:bodyPr wrap="square" rtlCol="0">
            <a:spAutoFit/>
          </a:bodyPr>
          <a:lstStyle/>
          <a:p>
            <a:r>
              <a:rPr lang="en-US" dirty="0"/>
              <a:t>FY 2020 total school tax rates:</a:t>
            </a:r>
          </a:p>
          <a:p>
            <a:pPr marL="285750" indent="-285750">
              <a:buFont typeface="Arial" panose="020B0604020202020204" pitchFamily="34" charset="0"/>
              <a:buChar char="•"/>
            </a:pPr>
            <a:r>
              <a:rPr lang="en-US" dirty="0"/>
              <a:t>Min $8.13</a:t>
            </a:r>
          </a:p>
          <a:p>
            <a:pPr marL="285750" indent="-285750">
              <a:buFont typeface="Arial" panose="020B0604020202020204" pitchFamily="34" charset="0"/>
              <a:buChar char="•"/>
            </a:pPr>
            <a:r>
              <a:rPr lang="en-US" dirty="0"/>
              <a:t>Median $13.22</a:t>
            </a:r>
          </a:p>
          <a:p>
            <a:pPr marL="285750" indent="-285750">
              <a:buFont typeface="Arial" panose="020B0604020202020204" pitchFamily="34" charset="0"/>
              <a:buChar char="•"/>
            </a:pPr>
            <a:r>
              <a:rPr lang="en-US" dirty="0"/>
              <a:t>Mean $13.51</a:t>
            </a:r>
          </a:p>
          <a:p>
            <a:pPr marL="285750" indent="-285750">
              <a:buFont typeface="Arial" panose="020B0604020202020204" pitchFamily="34" charset="0"/>
              <a:buChar char="•"/>
            </a:pPr>
            <a:r>
              <a:rPr lang="en-US" dirty="0"/>
              <a:t>Max  $20.80</a:t>
            </a:r>
          </a:p>
          <a:p>
            <a:endParaRPr lang="en-US" dirty="0"/>
          </a:p>
        </p:txBody>
      </p:sp>
    </p:spTree>
    <p:extLst>
      <p:ext uri="{BB962C8B-B14F-4D97-AF65-F5344CB8AC3E}">
        <p14:creationId xmlns:p14="http://schemas.microsoft.com/office/powerpoint/2010/main" val="37009844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286605"/>
            <a:ext cx="6004560" cy="856396"/>
          </a:xfrm>
        </p:spPr>
        <p:txBody>
          <a:bodyPr/>
          <a:lstStyle/>
          <a:p>
            <a:pPr algn="r"/>
            <a:r>
              <a:rPr lang="en-US" dirty="0" smtClean="0"/>
              <a:t>2019 Priority Successes</a:t>
            </a:r>
            <a:endParaRPr lang="en-US" dirty="0"/>
          </a:p>
        </p:txBody>
      </p:sp>
      <p:sp>
        <p:nvSpPr>
          <p:cNvPr id="3" name="Content Placeholder 2"/>
          <p:cNvSpPr>
            <a:spLocks noGrp="1"/>
          </p:cNvSpPr>
          <p:nvPr>
            <p:ph idx="1"/>
          </p:nvPr>
        </p:nvSpPr>
        <p:spPr>
          <a:xfrm>
            <a:off x="971550" y="1676400"/>
            <a:ext cx="10648950" cy="4783666"/>
          </a:xfrm>
        </p:spPr>
        <p:txBody>
          <a:bodyPr>
            <a:normAutofit fontScale="92500" lnSpcReduction="10000"/>
          </a:bodyPr>
          <a:lstStyle/>
          <a:p>
            <a:pPr>
              <a:lnSpc>
                <a:spcPct val="120000"/>
              </a:lnSpc>
            </a:pPr>
            <a:r>
              <a:rPr lang="en-US" sz="2800" b="1" dirty="0" smtClean="0"/>
              <a:t>1) Extend the State Penny For School Infrastructure</a:t>
            </a:r>
          </a:p>
          <a:p>
            <a:pPr>
              <a:lnSpc>
                <a:spcPct val="120000"/>
              </a:lnSpc>
            </a:pPr>
            <a:r>
              <a:rPr lang="en-US" dirty="0">
                <a:hlinkClick r:id="rId2"/>
              </a:rPr>
              <a:t>HF 546 </a:t>
            </a:r>
            <a:r>
              <a:rPr lang="en-US" dirty="0" smtClean="0"/>
              <a:t>extends </a:t>
            </a:r>
            <a:r>
              <a:rPr lang="en-US" dirty="0"/>
              <a:t>through 2051.  Phases up to 30% property tax relief. Policy changes on public input for bonding or athletic facilities. </a:t>
            </a:r>
            <a:r>
              <a:rPr lang="en-US" dirty="0" smtClean="0"/>
              <a:t>Voter approval of RPS by </a:t>
            </a:r>
            <a:r>
              <a:rPr lang="en-US" dirty="0"/>
              <a:t>simple majority vote (50% +1</a:t>
            </a:r>
            <a:r>
              <a:rPr lang="en-US" dirty="0" smtClean="0"/>
              <a:t>)  Good example of collective and committed advocacy work coming to fruition. </a:t>
            </a:r>
          </a:p>
          <a:p>
            <a:pPr>
              <a:lnSpc>
                <a:spcPct val="120000"/>
              </a:lnSpc>
            </a:pPr>
            <a:r>
              <a:rPr lang="en-US" sz="2800" b="1" dirty="0"/>
              <a:t>2) Financial Literacy High School Mandate Intelligent Phase-in and Flexibility </a:t>
            </a:r>
          </a:p>
          <a:p>
            <a:pPr>
              <a:lnSpc>
                <a:spcPct val="120000"/>
              </a:lnSpc>
            </a:pPr>
            <a:r>
              <a:rPr lang="en-US" u="sng" dirty="0">
                <a:hlinkClick r:id="rId3"/>
              </a:rPr>
              <a:t>SF 139</a:t>
            </a:r>
            <a:r>
              <a:rPr lang="en-US" dirty="0"/>
              <a:t> is a 1-year extension of requirement that Iowa high school graduates complete ½ unit of financial literacy course. This applies to the class of 2020-21.  Fall 2019 juniors will have two years to complete the requirement. </a:t>
            </a:r>
            <a:endParaRPr lang="en-US" dirty="0" smtClean="0"/>
          </a:p>
          <a:p>
            <a:pPr>
              <a:lnSpc>
                <a:spcPct val="120000"/>
              </a:lnSpc>
            </a:pPr>
            <a:r>
              <a:rPr lang="en-US" dirty="0" smtClean="0">
                <a:hlinkClick r:id="rId4"/>
              </a:rPr>
              <a:t>SF 394 </a:t>
            </a:r>
            <a:r>
              <a:rPr lang="en-US" dirty="0" smtClean="0"/>
              <a:t>On-Line learning can be developed locally, in partnership with other districts, or purchased</a:t>
            </a:r>
            <a:r>
              <a:rPr lang="en-US" dirty="0"/>
              <a:t> </a:t>
            </a:r>
            <a:r>
              <a:rPr lang="en-US" dirty="0" smtClean="0"/>
              <a:t>(from vendors approved by DE)</a:t>
            </a:r>
          </a:p>
          <a:p>
            <a:r>
              <a:rPr lang="en-US" dirty="0">
                <a:hlinkClick r:id="rId5"/>
              </a:rPr>
              <a:t>SF 159 </a:t>
            </a:r>
            <a:r>
              <a:rPr lang="en-US" dirty="0"/>
              <a:t>Praxis requires DE to set score and creates conditional </a:t>
            </a:r>
            <a:r>
              <a:rPr lang="en-US" dirty="0" smtClean="0"/>
              <a:t>license for </a:t>
            </a:r>
            <a:r>
              <a:rPr lang="en-US" dirty="0"/>
              <a:t>new teacher with a job offer.</a:t>
            </a:r>
          </a:p>
          <a:p>
            <a:pPr>
              <a:lnSpc>
                <a:spcPct val="120000"/>
              </a:lnSpc>
            </a:pPr>
            <a:endParaRPr lang="en-US" dirty="0"/>
          </a:p>
          <a:p>
            <a:pPr algn="ctr">
              <a:lnSpc>
                <a:spcPct val="120000"/>
              </a:lnSpc>
            </a:pPr>
            <a:endParaRPr lang="en-US" sz="2800" b="1" dirty="0" smtClean="0"/>
          </a:p>
          <a:p>
            <a:pPr algn="ctr">
              <a:lnSpc>
                <a:spcPct val="120000"/>
              </a:lnSpc>
            </a:pPr>
            <a:endParaRPr lang="en-US" sz="2800" dirty="0"/>
          </a:p>
        </p:txBody>
      </p:sp>
      <p:pic>
        <p:nvPicPr>
          <p:cNvPr id="4" name="Picture 3"/>
          <p:cNvPicPr>
            <a:picLocks noChangeAspect="1"/>
          </p:cNvPicPr>
          <p:nvPr/>
        </p:nvPicPr>
        <p:blipFill>
          <a:blip r:embed="rId6"/>
          <a:stretch>
            <a:fillRect/>
          </a:stretch>
        </p:blipFill>
        <p:spPr>
          <a:xfrm rot="5400000">
            <a:off x="2220112" y="105562"/>
            <a:ext cx="1560526" cy="1581150"/>
          </a:xfrm>
          <a:prstGeom prst="rect">
            <a:avLst/>
          </a:prstGeom>
        </p:spPr>
      </p:pic>
    </p:spTree>
    <p:extLst>
      <p:ext uri="{BB962C8B-B14F-4D97-AF65-F5344CB8AC3E}">
        <p14:creationId xmlns:p14="http://schemas.microsoft.com/office/powerpoint/2010/main" val="1727862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86606"/>
            <a:ext cx="9250680" cy="808770"/>
          </a:xfrm>
        </p:spPr>
        <p:txBody>
          <a:bodyPr/>
          <a:lstStyle/>
          <a:p>
            <a:r>
              <a:rPr lang="en-US" dirty="0" smtClean="0"/>
              <a:t>LSA Total School Tax Rates 2020</a:t>
            </a:r>
            <a:endParaRPr lang="en-US" dirty="0"/>
          </a:p>
        </p:txBody>
      </p:sp>
      <p:pic>
        <p:nvPicPr>
          <p:cNvPr id="4" name="Content Placeholder 3"/>
          <p:cNvPicPr>
            <a:picLocks noGrp="1" noChangeAspect="1"/>
          </p:cNvPicPr>
          <p:nvPr>
            <p:ph idx="1"/>
          </p:nvPr>
        </p:nvPicPr>
        <p:blipFill>
          <a:blip r:embed="rId2"/>
          <a:stretch>
            <a:fillRect/>
          </a:stretch>
        </p:blipFill>
        <p:spPr>
          <a:xfrm>
            <a:off x="753169" y="1257237"/>
            <a:ext cx="10402511" cy="3162362"/>
          </a:xfrm>
          <a:prstGeom prst="rect">
            <a:avLst/>
          </a:prstGeom>
        </p:spPr>
      </p:pic>
      <p:sp>
        <p:nvSpPr>
          <p:cNvPr id="5" name="Rectangle 4"/>
          <p:cNvSpPr/>
          <p:nvPr/>
        </p:nvSpPr>
        <p:spPr>
          <a:xfrm>
            <a:off x="2886074" y="4901298"/>
            <a:ext cx="6867525" cy="369332"/>
          </a:xfrm>
          <a:prstGeom prst="rect">
            <a:avLst/>
          </a:prstGeom>
        </p:spPr>
        <p:txBody>
          <a:bodyPr wrap="square">
            <a:spAutoFit/>
          </a:bodyPr>
          <a:lstStyle/>
          <a:p>
            <a:r>
              <a:rPr lang="en-US" dirty="0">
                <a:hlinkClick r:id="rId3"/>
              </a:rPr>
              <a:t>https://www.legis.iowa.gov/docs/publications/FCTA/1050017.pdf</a:t>
            </a:r>
            <a:endParaRPr lang="en-US" dirty="0"/>
          </a:p>
        </p:txBody>
      </p:sp>
    </p:spTree>
    <p:extLst>
      <p:ext uri="{BB962C8B-B14F-4D97-AF65-F5344CB8AC3E}">
        <p14:creationId xmlns:p14="http://schemas.microsoft.com/office/powerpoint/2010/main" val="41542219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721044" y="3468630"/>
            <a:ext cx="5934517" cy="3633789"/>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4"/>
          <p:cNvPicPr>
            <a:picLocks noGrp="1" noChangeAspect="1"/>
          </p:cNvPicPr>
          <p:nvPr>
            <p:ph idx="1"/>
          </p:nvPr>
        </p:nvPicPr>
        <p:blipFill>
          <a:blip r:embed="rId3"/>
          <a:stretch>
            <a:fillRect/>
          </a:stretch>
        </p:blipFill>
        <p:spPr>
          <a:xfrm>
            <a:off x="667256" y="-96090"/>
            <a:ext cx="5540652" cy="3666904"/>
          </a:xfrm>
          <a:prstGeom prst="rect">
            <a:avLst/>
          </a:prstGeom>
        </p:spPr>
      </p:pic>
      <p:sp>
        <p:nvSpPr>
          <p:cNvPr id="6" name="TextBox 5"/>
          <p:cNvSpPr txBox="1"/>
          <p:nvPr/>
        </p:nvSpPr>
        <p:spPr>
          <a:xfrm>
            <a:off x="7193998" y="286605"/>
            <a:ext cx="2057400" cy="2031325"/>
          </a:xfrm>
          <a:prstGeom prst="rect">
            <a:avLst/>
          </a:prstGeom>
          <a:solidFill>
            <a:srgbClr val="FFC000"/>
          </a:solidFill>
        </p:spPr>
        <p:txBody>
          <a:bodyPr wrap="square" rtlCol="0">
            <a:spAutoFit/>
          </a:bodyPr>
          <a:lstStyle/>
          <a:p>
            <a:r>
              <a:rPr lang="en-US" dirty="0"/>
              <a:t>FY 2011 total school tax rates:</a:t>
            </a:r>
          </a:p>
          <a:p>
            <a:pPr marL="285750" indent="-285750">
              <a:buFont typeface="Arial" panose="020B0604020202020204" pitchFamily="34" charset="0"/>
              <a:buChar char="•"/>
            </a:pPr>
            <a:r>
              <a:rPr lang="en-US" dirty="0"/>
              <a:t>Min $8.34</a:t>
            </a:r>
          </a:p>
          <a:p>
            <a:pPr marL="285750" indent="-285750">
              <a:buFont typeface="Arial" panose="020B0604020202020204" pitchFamily="34" charset="0"/>
              <a:buChar char="•"/>
            </a:pPr>
            <a:r>
              <a:rPr lang="en-US" dirty="0"/>
              <a:t>Median $14.57</a:t>
            </a:r>
          </a:p>
          <a:p>
            <a:pPr marL="285750" indent="-285750">
              <a:buFont typeface="Arial" panose="020B0604020202020204" pitchFamily="34" charset="0"/>
              <a:buChar char="•"/>
            </a:pPr>
            <a:r>
              <a:rPr lang="en-US" dirty="0"/>
              <a:t>Mean $15.10</a:t>
            </a:r>
          </a:p>
          <a:p>
            <a:pPr marL="285750" indent="-285750">
              <a:buFont typeface="Arial" panose="020B0604020202020204" pitchFamily="34" charset="0"/>
              <a:buChar char="•"/>
            </a:pPr>
            <a:r>
              <a:rPr lang="en-US" dirty="0"/>
              <a:t>Max  $23.63</a:t>
            </a:r>
          </a:p>
          <a:p>
            <a:endParaRPr lang="en-US" dirty="0"/>
          </a:p>
        </p:txBody>
      </p:sp>
      <p:sp>
        <p:nvSpPr>
          <p:cNvPr id="7" name="TextBox 6"/>
          <p:cNvSpPr txBox="1"/>
          <p:nvPr/>
        </p:nvSpPr>
        <p:spPr>
          <a:xfrm>
            <a:off x="7404258" y="3624263"/>
            <a:ext cx="2057400" cy="2031325"/>
          </a:xfrm>
          <a:prstGeom prst="rect">
            <a:avLst/>
          </a:prstGeom>
          <a:solidFill>
            <a:srgbClr val="FFC000"/>
          </a:solidFill>
        </p:spPr>
        <p:txBody>
          <a:bodyPr wrap="square" rtlCol="0">
            <a:spAutoFit/>
          </a:bodyPr>
          <a:lstStyle/>
          <a:p>
            <a:r>
              <a:rPr lang="en-US" dirty="0"/>
              <a:t>FY 2020 total school tax rates:</a:t>
            </a:r>
          </a:p>
          <a:p>
            <a:pPr marL="285750" indent="-285750">
              <a:buFont typeface="Arial" panose="020B0604020202020204" pitchFamily="34" charset="0"/>
              <a:buChar char="•"/>
            </a:pPr>
            <a:r>
              <a:rPr lang="en-US" dirty="0"/>
              <a:t>Min $8.13</a:t>
            </a:r>
          </a:p>
          <a:p>
            <a:pPr marL="285750" indent="-285750">
              <a:buFont typeface="Arial" panose="020B0604020202020204" pitchFamily="34" charset="0"/>
              <a:buChar char="•"/>
            </a:pPr>
            <a:r>
              <a:rPr lang="en-US" dirty="0"/>
              <a:t>Median $13.22</a:t>
            </a:r>
          </a:p>
          <a:p>
            <a:pPr marL="285750" indent="-285750">
              <a:buFont typeface="Arial" panose="020B0604020202020204" pitchFamily="34" charset="0"/>
              <a:buChar char="•"/>
            </a:pPr>
            <a:r>
              <a:rPr lang="en-US" dirty="0"/>
              <a:t>Mean $13.51</a:t>
            </a:r>
          </a:p>
          <a:p>
            <a:pPr marL="285750" indent="-285750">
              <a:buFont typeface="Arial" panose="020B0604020202020204" pitchFamily="34" charset="0"/>
              <a:buChar char="•"/>
            </a:pPr>
            <a:r>
              <a:rPr lang="en-US" dirty="0"/>
              <a:t>Max  $20.80</a:t>
            </a:r>
          </a:p>
          <a:p>
            <a:endParaRPr lang="en-US" dirty="0"/>
          </a:p>
        </p:txBody>
      </p:sp>
    </p:spTree>
    <p:extLst>
      <p:ext uri="{BB962C8B-B14F-4D97-AF65-F5344CB8AC3E}">
        <p14:creationId xmlns:p14="http://schemas.microsoft.com/office/powerpoint/2010/main" val="20071662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2019 Session status: Formula &amp;  Transportation Equity, Student- driven $$$</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dirty="0" smtClean="0"/>
              <a:t>HF 307 in 2019 Session added transportation to formula and closed the district/state cost per pupil gap to $165 per student.  Expect these two needs to be finished over time. </a:t>
            </a:r>
          </a:p>
          <a:p>
            <a:pPr>
              <a:buFont typeface="Wingdings" panose="05000000000000000000" pitchFamily="2" charset="2"/>
              <a:buChar char="Ø"/>
            </a:pPr>
            <a:r>
              <a:rPr lang="en-US" dirty="0" smtClean="0"/>
              <a:t>Sets </a:t>
            </a:r>
            <a:r>
              <a:rPr lang="en-US" dirty="0"/>
              <a:t>the stage for focus on another inequity, such as </a:t>
            </a:r>
            <a:r>
              <a:rPr lang="en-US" dirty="0" smtClean="0"/>
              <a:t>cost of closing the opportunity gap for low income students.</a:t>
            </a:r>
          </a:p>
          <a:p>
            <a:pPr>
              <a:buFont typeface="Wingdings" panose="05000000000000000000" pitchFamily="2" charset="2"/>
              <a:buChar char="Ø"/>
            </a:pPr>
            <a:r>
              <a:rPr lang="en-US" dirty="0" smtClean="0"/>
              <a:t>The </a:t>
            </a:r>
            <a:r>
              <a:rPr lang="en-US" dirty="0"/>
              <a:t>USA average weighting for low-income students is an additional 29%, or about $2,000 per Iowa low income student. Iowa falls well short of that mark. </a:t>
            </a:r>
            <a:endParaRPr lang="en-US" dirty="0" smtClean="0"/>
          </a:p>
          <a:p>
            <a:pPr>
              <a:buFont typeface="Wingdings" panose="05000000000000000000" pitchFamily="2" charset="2"/>
              <a:buChar char="Ø"/>
            </a:pPr>
            <a:r>
              <a:rPr lang="en-US" dirty="0" smtClean="0"/>
              <a:t>The </a:t>
            </a:r>
            <a:r>
              <a:rPr lang="en-US" dirty="0"/>
              <a:t>ELL bill, </a:t>
            </a:r>
            <a:r>
              <a:rPr lang="en-US" u="sng" dirty="0">
                <a:hlinkClick r:id="rId2"/>
              </a:rPr>
              <a:t>SF 445</a:t>
            </a:r>
            <a:r>
              <a:rPr lang="en-US" dirty="0"/>
              <a:t>, introduced in the Senate, approved by Education Committee, is now in Appropriations Committee.  What should policy be in the future?  Choices include increased </a:t>
            </a:r>
            <a:r>
              <a:rPr lang="en-US" dirty="0" smtClean="0"/>
              <a:t>weighting or </a:t>
            </a:r>
            <a:r>
              <a:rPr lang="en-US" dirty="0"/>
              <a:t>more years of </a:t>
            </a:r>
            <a:r>
              <a:rPr lang="en-US" dirty="0" smtClean="0"/>
              <a:t>eligibility (those are property tax relief), adding </a:t>
            </a:r>
            <a:r>
              <a:rPr lang="en-US" dirty="0"/>
              <a:t>ELL weighting to PK students, or mirroring special education tiered weightings with levels of ELL services based on an IEP. </a:t>
            </a:r>
            <a:endParaRPr lang="en-US" dirty="0" smtClean="0"/>
          </a:p>
          <a:p>
            <a:pPr>
              <a:buFont typeface="Wingdings" panose="05000000000000000000" pitchFamily="2" charset="2"/>
              <a:buChar char="Ø"/>
            </a:pPr>
            <a:r>
              <a:rPr lang="en-US" dirty="0" smtClean="0"/>
              <a:t>A little data on poverty, ELL, DCPP and PK:</a:t>
            </a:r>
            <a:endParaRPr lang="en-US" dirty="0"/>
          </a:p>
        </p:txBody>
      </p:sp>
    </p:spTree>
    <p:extLst>
      <p:ext uri="{BB962C8B-B14F-4D97-AF65-F5344CB8AC3E}">
        <p14:creationId xmlns:p14="http://schemas.microsoft.com/office/powerpoint/2010/main" val="2192743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705614">
            <a:off x="1708581" y="1033598"/>
            <a:ext cx="2320816" cy="1450757"/>
          </a:xfrm>
        </p:spPr>
        <p:txBody>
          <a:bodyPr>
            <a:normAutofit/>
          </a:bodyPr>
          <a:lstStyle/>
          <a:p>
            <a:r>
              <a:rPr lang="en-US" dirty="0" smtClean="0"/>
              <a:t>Poverty Changes</a:t>
            </a:r>
            <a:endParaRPr lang="en-US" dirty="0"/>
          </a:p>
        </p:txBody>
      </p:sp>
      <p:pic>
        <p:nvPicPr>
          <p:cNvPr id="3" name="Picture 2"/>
          <p:cNvPicPr>
            <a:picLocks noChangeAspect="1"/>
          </p:cNvPicPr>
          <p:nvPr/>
        </p:nvPicPr>
        <p:blipFill>
          <a:blip r:embed="rId2"/>
          <a:stretch>
            <a:fillRect/>
          </a:stretch>
        </p:blipFill>
        <p:spPr>
          <a:xfrm>
            <a:off x="4488438" y="3417340"/>
            <a:ext cx="5238750" cy="3357128"/>
          </a:xfrm>
          <a:prstGeom prst="rect">
            <a:avLst/>
          </a:prstGeom>
        </p:spPr>
      </p:pic>
      <p:pic>
        <p:nvPicPr>
          <p:cNvPr id="7" name="Content Placeholder 6"/>
          <p:cNvPicPr>
            <a:picLocks noGrp="1" noChangeAspect="1"/>
          </p:cNvPicPr>
          <p:nvPr>
            <p:ph idx="1"/>
          </p:nvPr>
        </p:nvPicPr>
        <p:blipFill>
          <a:blip r:embed="rId3"/>
          <a:stretch>
            <a:fillRect/>
          </a:stretch>
        </p:blipFill>
        <p:spPr>
          <a:xfrm>
            <a:off x="4474785" y="69493"/>
            <a:ext cx="5252403" cy="3378965"/>
          </a:xfrm>
          <a:prstGeom prst="rect">
            <a:avLst/>
          </a:prstGeom>
        </p:spPr>
      </p:pic>
      <p:pic>
        <p:nvPicPr>
          <p:cNvPr id="5" name="Picture 4"/>
          <p:cNvPicPr>
            <a:picLocks noChangeAspect="1"/>
          </p:cNvPicPr>
          <p:nvPr/>
        </p:nvPicPr>
        <p:blipFill>
          <a:blip r:embed="rId4"/>
          <a:stretch>
            <a:fillRect/>
          </a:stretch>
        </p:blipFill>
        <p:spPr>
          <a:xfrm>
            <a:off x="9846799" y="533400"/>
            <a:ext cx="1879552" cy="800100"/>
          </a:xfrm>
          <a:prstGeom prst="rect">
            <a:avLst/>
          </a:prstGeom>
        </p:spPr>
      </p:pic>
    </p:spTree>
    <p:extLst>
      <p:ext uri="{BB962C8B-B14F-4D97-AF65-F5344CB8AC3E}">
        <p14:creationId xmlns:p14="http://schemas.microsoft.com/office/powerpoint/2010/main" val="5779473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9744635" y="1845734"/>
            <a:ext cx="1277472" cy="1902354"/>
          </a:xfrm>
          <a:solidFill>
            <a:srgbClr val="FFC000"/>
          </a:solidFill>
        </p:spPr>
        <p:txBody>
          <a:bodyPr/>
          <a:lstStyle/>
          <a:p>
            <a:r>
              <a:rPr lang="en-US" dirty="0" smtClean="0"/>
              <a:t>FY 2019 FRPL </a:t>
            </a:r>
          </a:p>
          <a:p>
            <a:r>
              <a:rPr lang="en-US" dirty="0" smtClean="0"/>
              <a:t>UEN Charter Districts</a:t>
            </a:r>
          </a:p>
          <a:p>
            <a:endParaRPr lang="en-US" dirty="0"/>
          </a:p>
          <a:p>
            <a:endParaRPr lang="en-US" dirty="0"/>
          </a:p>
        </p:txBody>
      </p:sp>
      <p:pic>
        <p:nvPicPr>
          <p:cNvPr id="8" name="Picture 7"/>
          <p:cNvPicPr>
            <a:picLocks noChangeAspect="1"/>
          </p:cNvPicPr>
          <p:nvPr/>
        </p:nvPicPr>
        <p:blipFill>
          <a:blip r:embed="rId2"/>
          <a:stretch>
            <a:fillRect/>
          </a:stretch>
        </p:blipFill>
        <p:spPr>
          <a:xfrm>
            <a:off x="588040" y="168124"/>
            <a:ext cx="8559882" cy="6689876"/>
          </a:xfrm>
          <a:prstGeom prst="rect">
            <a:avLst/>
          </a:prstGeom>
        </p:spPr>
      </p:pic>
      <p:sp>
        <p:nvSpPr>
          <p:cNvPr id="9" name="Rectangle 8"/>
          <p:cNvSpPr/>
          <p:nvPr/>
        </p:nvSpPr>
        <p:spPr>
          <a:xfrm>
            <a:off x="3290888" y="2419350"/>
            <a:ext cx="485775" cy="9191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ln w="0"/>
                <a:solidFill>
                  <a:schemeClr val="tx1"/>
                </a:solidFill>
                <a:effectLst>
                  <a:outerShdw blurRad="38100" dist="19050" dir="2700000" algn="tl" rotWithShape="0">
                    <a:schemeClr val="dk1">
                      <a:alpha val="40000"/>
                    </a:schemeClr>
                  </a:outerShdw>
                </a:effectLst>
              </a:rPr>
              <a:t>62.6</a:t>
            </a:r>
            <a:r>
              <a:rPr lang="en-US" sz="900" dirty="0" smtClean="0">
                <a:ln w="0"/>
                <a:solidFill>
                  <a:schemeClr val="tx1"/>
                </a:solidFill>
                <a:effectLst>
                  <a:outerShdw blurRad="38100" dist="19050" dir="2700000" algn="tl" rotWithShape="0">
                    <a:schemeClr val="dk1">
                      <a:alpha val="40000"/>
                    </a:schemeClr>
                  </a:outerShdw>
                </a:effectLst>
              </a:rPr>
              <a:t>%</a:t>
            </a:r>
            <a:endParaRPr lang="en-US" sz="900" dirty="0">
              <a:ln w="0"/>
              <a:solidFill>
                <a:schemeClr val="tx1"/>
              </a:solidFill>
              <a:effectLst>
                <a:outerShdw blurRad="38100" dist="19050" dir="2700000" algn="tl" rotWithShape="0">
                  <a:schemeClr val="dk1">
                    <a:alpha val="40000"/>
                  </a:schemeClr>
                </a:outerShdw>
              </a:effectLst>
            </a:endParaRPr>
          </a:p>
        </p:txBody>
      </p:sp>
      <p:sp>
        <p:nvSpPr>
          <p:cNvPr id="10" name="TextBox 9"/>
          <p:cNvSpPr txBox="1"/>
          <p:nvPr/>
        </p:nvSpPr>
        <p:spPr>
          <a:xfrm>
            <a:off x="9568984" y="5305426"/>
            <a:ext cx="1905000" cy="738664"/>
          </a:xfrm>
          <a:prstGeom prst="rect">
            <a:avLst/>
          </a:prstGeom>
          <a:noFill/>
        </p:spPr>
        <p:txBody>
          <a:bodyPr wrap="square" rtlCol="0">
            <a:spAutoFit/>
          </a:bodyPr>
          <a:lstStyle/>
          <a:p>
            <a:r>
              <a:rPr lang="en-US" sz="1400" dirty="0" smtClean="0"/>
              <a:t>Council Bluffs 62.6% - working with DE to correct historical data.</a:t>
            </a:r>
            <a:endParaRPr lang="en-US" sz="1400" dirty="0"/>
          </a:p>
        </p:txBody>
      </p:sp>
    </p:spTree>
    <p:extLst>
      <p:ext uri="{BB962C8B-B14F-4D97-AF65-F5344CB8AC3E}">
        <p14:creationId xmlns:p14="http://schemas.microsoft.com/office/powerpoint/2010/main" val="2806248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23228" y="0"/>
            <a:ext cx="8471590" cy="6649184"/>
          </a:xfrm>
          <a:prstGeom prst="rect">
            <a:avLst/>
          </a:prstGeom>
        </p:spPr>
      </p:pic>
    </p:spTree>
    <p:extLst>
      <p:ext uri="{BB962C8B-B14F-4D97-AF65-F5344CB8AC3E}">
        <p14:creationId xmlns:p14="http://schemas.microsoft.com/office/powerpoint/2010/main" val="23929891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4883" y="1709739"/>
            <a:ext cx="2061299" cy="1636684"/>
          </a:xfrm>
          <a:solidFill>
            <a:srgbClr val="FFC000"/>
          </a:solidFill>
        </p:spPr>
        <p:txBody>
          <a:bodyPr>
            <a:noAutofit/>
          </a:bodyPr>
          <a:lstStyle/>
          <a:p>
            <a:r>
              <a:rPr lang="en-US" sz="2800" dirty="0" smtClean="0"/>
              <a:t>UEN with &gt;50% FRPL history since FY 2001</a:t>
            </a:r>
            <a:endParaRPr lang="en-US" sz="2800" dirty="0"/>
          </a:p>
        </p:txBody>
      </p:sp>
      <p:pic>
        <p:nvPicPr>
          <p:cNvPr id="4" name="Content Placeholder 3"/>
          <p:cNvPicPr>
            <a:picLocks noGrp="1" noChangeAspect="1"/>
          </p:cNvPicPr>
          <p:nvPr>
            <p:ph idx="1"/>
          </p:nvPr>
        </p:nvPicPr>
        <p:blipFill>
          <a:blip r:embed="rId2"/>
          <a:stretch>
            <a:fillRect/>
          </a:stretch>
        </p:blipFill>
        <p:spPr>
          <a:xfrm>
            <a:off x="318521" y="0"/>
            <a:ext cx="8400176" cy="6542593"/>
          </a:xfrm>
          <a:prstGeom prst="rect">
            <a:avLst/>
          </a:prstGeom>
        </p:spPr>
      </p:pic>
    </p:spTree>
    <p:extLst>
      <p:ext uri="{BB962C8B-B14F-4D97-AF65-F5344CB8AC3E}">
        <p14:creationId xmlns:p14="http://schemas.microsoft.com/office/powerpoint/2010/main" val="6760596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stretch>
            <a:fillRect/>
          </a:stretch>
        </p:blipFill>
        <p:spPr>
          <a:xfrm>
            <a:off x="1002926" y="53242"/>
            <a:ext cx="9381544" cy="6576157"/>
          </a:xfrm>
          <a:prstGeom prst="rect">
            <a:avLst/>
          </a:prstGeom>
        </p:spPr>
      </p:pic>
      <p:sp>
        <p:nvSpPr>
          <p:cNvPr id="5" name="5-Point Star 4"/>
          <p:cNvSpPr/>
          <p:nvPr/>
        </p:nvSpPr>
        <p:spPr>
          <a:xfrm>
            <a:off x="9963598" y="3943349"/>
            <a:ext cx="3810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20690213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686800" y="1845733"/>
            <a:ext cx="3009900" cy="3497791"/>
          </a:xfrm>
          <a:solidFill>
            <a:srgbClr val="FFFF99"/>
          </a:solidFill>
        </p:spPr>
        <p:txBody>
          <a:bodyPr>
            <a:normAutofit/>
          </a:bodyPr>
          <a:lstStyle/>
          <a:p>
            <a:r>
              <a:rPr lang="en-US" dirty="0" smtClean="0"/>
              <a:t>LEP weighting currently at 22% for maximum 5 years. Additional costs beyond the weighting and additional years are paid by SBRC granting of spending authority, funded by cash reserves.</a:t>
            </a:r>
          </a:p>
          <a:p>
            <a:r>
              <a:rPr lang="en-US" dirty="0" smtClean="0"/>
              <a:t>This is K-12. There is no PK ELL weighting or program support. </a:t>
            </a:r>
            <a:endParaRPr lang="en-US" dirty="0"/>
          </a:p>
        </p:txBody>
      </p:sp>
      <p:pic>
        <p:nvPicPr>
          <p:cNvPr id="5" name="Picture 4"/>
          <p:cNvPicPr>
            <a:picLocks noChangeAspect="1"/>
          </p:cNvPicPr>
          <p:nvPr/>
        </p:nvPicPr>
        <p:blipFill>
          <a:blip r:embed="rId2"/>
          <a:stretch>
            <a:fillRect/>
          </a:stretch>
        </p:blipFill>
        <p:spPr>
          <a:xfrm>
            <a:off x="809429" y="52218"/>
            <a:ext cx="7648771" cy="6616025"/>
          </a:xfrm>
          <a:prstGeom prst="rect">
            <a:avLst/>
          </a:prstGeom>
        </p:spPr>
      </p:pic>
    </p:spTree>
    <p:extLst>
      <p:ext uri="{BB962C8B-B14F-4D97-AF65-F5344CB8AC3E}">
        <p14:creationId xmlns:p14="http://schemas.microsoft.com/office/powerpoint/2010/main" val="7383735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Brace 4"/>
          <p:cNvSpPr/>
          <p:nvPr/>
        </p:nvSpPr>
        <p:spPr>
          <a:xfrm rot="16200000">
            <a:off x="4101618" y="-670410"/>
            <a:ext cx="1149019" cy="5582949"/>
          </a:xfrm>
          <a:prstGeom prst="rightBrace">
            <a:avLst>
              <a:gd name="adj1" fmla="val 8333"/>
              <a:gd name="adj2" fmla="val 55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a:endParaRPr>
          </a:p>
        </p:txBody>
      </p:sp>
      <p:sp>
        <p:nvSpPr>
          <p:cNvPr id="6" name="TextBox 5"/>
          <p:cNvSpPr txBox="1"/>
          <p:nvPr/>
        </p:nvSpPr>
        <p:spPr>
          <a:xfrm>
            <a:off x="2071407" y="935034"/>
            <a:ext cx="3657600" cy="307777"/>
          </a:xfrm>
          <a:prstGeom prst="rect">
            <a:avLst/>
          </a:prstGeom>
          <a:noFill/>
        </p:spPr>
        <p:txBody>
          <a:bodyPr wrap="square" rtlCol="0">
            <a:spAutoFit/>
          </a:bodyPr>
          <a:lstStyle/>
          <a:p>
            <a:r>
              <a:rPr lang="en-US" sz="1400" dirty="0" smtClean="0">
                <a:solidFill>
                  <a:prstClr val="black"/>
                </a:solidFill>
                <a:latin typeface="Calibri" panose="020F0502020204030204"/>
              </a:rPr>
              <a:t>11 </a:t>
            </a:r>
            <a:r>
              <a:rPr lang="en-US" sz="1400" dirty="0">
                <a:solidFill>
                  <a:prstClr val="black"/>
                </a:solidFill>
                <a:latin typeface="Calibri" panose="020F0502020204030204"/>
              </a:rPr>
              <a:t>UEN Districts at FY </a:t>
            </a:r>
            <a:r>
              <a:rPr lang="en-US" sz="1400" dirty="0" smtClean="0">
                <a:solidFill>
                  <a:prstClr val="black"/>
                </a:solidFill>
                <a:latin typeface="Calibri" panose="020F0502020204030204"/>
              </a:rPr>
              <a:t>2020 </a:t>
            </a:r>
            <a:r>
              <a:rPr lang="en-US" sz="1400" dirty="0">
                <a:solidFill>
                  <a:prstClr val="black"/>
                </a:solidFill>
                <a:latin typeface="Calibri" panose="020F0502020204030204"/>
              </a:rPr>
              <a:t>minimum </a:t>
            </a:r>
            <a:r>
              <a:rPr lang="en-US" sz="1400" dirty="0" smtClean="0">
                <a:solidFill>
                  <a:prstClr val="black"/>
                </a:solidFill>
                <a:latin typeface="Calibri" panose="020F0502020204030204"/>
              </a:rPr>
              <a:t>$6,880</a:t>
            </a:r>
            <a:endParaRPr lang="en-US" sz="1400" dirty="0">
              <a:solidFill>
                <a:prstClr val="black"/>
              </a:solidFill>
              <a:latin typeface="Calibri" panose="020F0502020204030204"/>
            </a:endParaRPr>
          </a:p>
        </p:txBody>
      </p:sp>
      <p:sp>
        <p:nvSpPr>
          <p:cNvPr id="8" name="Right Brace 7"/>
          <p:cNvSpPr/>
          <p:nvPr/>
        </p:nvSpPr>
        <p:spPr>
          <a:xfrm rot="16200000">
            <a:off x="8881444" y="327990"/>
            <a:ext cx="1078544" cy="3008924"/>
          </a:xfrm>
          <a:prstGeom prst="rightBrace">
            <a:avLst>
              <a:gd name="adj1" fmla="val 8333"/>
              <a:gd name="adj2" fmla="val 55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a:endParaRPr>
          </a:p>
        </p:txBody>
      </p:sp>
      <p:sp>
        <p:nvSpPr>
          <p:cNvPr id="9" name="TextBox 8"/>
          <p:cNvSpPr txBox="1"/>
          <p:nvPr/>
        </p:nvSpPr>
        <p:spPr>
          <a:xfrm>
            <a:off x="7372350" y="404242"/>
            <a:ext cx="4301836" cy="738664"/>
          </a:xfrm>
          <a:prstGeom prst="rect">
            <a:avLst/>
          </a:prstGeom>
          <a:noFill/>
        </p:spPr>
        <p:txBody>
          <a:bodyPr wrap="square" rtlCol="0">
            <a:spAutoFit/>
          </a:bodyPr>
          <a:lstStyle/>
          <a:p>
            <a:r>
              <a:rPr lang="en-US" sz="1400" dirty="0" smtClean="0">
                <a:solidFill>
                  <a:prstClr val="black"/>
                </a:solidFill>
                <a:latin typeface="Calibri" panose="020F0502020204030204"/>
              </a:rPr>
              <a:t>6 UEN </a:t>
            </a:r>
            <a:r>
              <a:rPr lang="en-US" sz="1400" dirty="0">
                <a:solidFill>
                  <a:prstClr val="black"/>
                </a:solidFill>
                <a:latin typeface="Calibri" panose="020F0502020204030204"/>
              </a:rPr>
              <a:t>Districts are above the state minimum of $</a:t>
            </a:r>
            <a:r>
              <a:rPr lang="en-US" sz="1400" dirty="0" smtClean="0">
                <a:solidFill>
                  <a:prstClr val="black"/>
                </a:solidFill>
                <a:latin typeface="Calibri" panose="020F0502020204030204"/>
              </a:rPr>
              <a:t>6,880 </a:t>
            </a:r>
            <a:r>
              <a:rPr lang="en-US" sz="1400" dirty="0">
                <a:solidFill>
                  <a:prstClr val="black"/>
                </a:solidFill>
                <a:latin typeface="Calibri" panose="020F0502020204030204"/>
              </a:rPr>
              <a:t>but must use property taxes to pay the extra </a:t>
            </a:r>
            <a:r>
              <a:rPr lang="en-US" sz="1400" dirty="0" smtClean="0">
                <a:solidFill>
                  <a:prstClr val="black"/>
                </a:solidFill>
                <a:latin typeface="Calibri" panose="020F0502020204030204"/>
              </a:rPr>
              <a:t>amount (Range is from $7 to $62 per pupil higher)</a:t>
            </a:r>
            <a:endParaRPr lang="en-US" sz="1400" dirty="0">
              <a:solidFill>
                <a:prstClr val="black"/>
              </a:solidFill>
              <a:latin typeface="Calibri" panose="020F0502020204030204"/>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080533260"/>
              </p:ext>
            </p:extLst>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1590675" y="180975"/>
            <a:ext cx="4367213" cy="369332"/>
          </a:xfrm>
          <a:prstGeom prst="rect">
            <a:avLst/>
          </a:prstGeom>
          <a:solidFill>
            <a:srgbClr val="FFC000"/>
          </a:solidFill>
        </p:spPr>
        <p:txBody>
          <a:bodyPr wrap="square" rtlCol="0">
            <a:spAutoFit/>
          </a:bodyPr>
          <a:lstStyle/>
          <a:p>
            <a:r>
              <a:rPr lang="en-US" dirty="0" smtClean="0"/>
              <a:t>UEN District Cost Per Pupil Range FY 2020</a:t>
            </a:r>
            <a:endParaRPr lang="en-US" dirty="0"/>
          </a:p>
        </p:txBody>
      </p:sp>
    </p:spTree>
    <p:extLst>
      <p:ext uri="{BB962C8B-B14F-4D97-AF65-F5344CB8AC3E}">
        <p14:creationId xmlns:p14="http://schemas.microsoft.com/office/powerpoint/2010/main" val="1083866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Steering Committee</a:t>
            </a:r>
            <a:br>
              <a:rPr lang="en-US" dirty="0" smtClean="0"/>
            </a:br>
            <a:r>
              <a:rPr lang="en-US" dirty="0" smtClean="0"/>
              <a:t> Priorities for 2020</a:t>
            </a:r>
            <a:endParaRPr lang="en-US" dirty="0"/>
          </a:p>
        </p:txBody>
      </p:sp>
      <p:sp>
        <p:nvSpPr>
          <p:cNvPr id="3" name="Content Placeholder 2"/>
          <p:cNvSpPr>
            <a:spLocks noGrp="1"/>
          </p:cNvSpPr>
          <p:nvPr>
            <p:ph idx="1"/>
          </p:nvPr>
        </p:nvSpPr>
        <p:spPr>
          <a:xfrm>
            <a:off x="1519238" y="1845734"/>
            <a:ext cx="8986837" cy="4023360"/>
          </a:xfrm>
        </p:spPr>
        <p:txBody>
          <a:bodyPr>
            <a:normAutofit fontScale="62500" lnSpcReduction="20000"/>
          </a:bodyPr>
          <a:lstStyle/>
          <a:p>
            <a:pPr>
              <a:lnSpc>
                <a:spcPct val="120000"/>
              </a:lnSpc>
              <a:buFont typeface="Wingdings" panose="05000000000000000000" pitchFamily="2" charset="2"/>
              <a:buChar char="Ø"/>
            </a:pPr>
            <a:r>
              <a:rPr lang="en-US" sz="2800" b="1" dirty="0" smtClean="0"/>
              <a:t>School Funding Adequacy and Equity</a:t>
            </a:r>
            <a:r>
              <a:rPr lang="en-US" sz="2800" dirty="0" smtClean="0"/>
              <a:t> based on Student Needs (Poverty, At-risk and ELL, New Spending Authority, Adequate and Timely SSA, Diversified Revenue Portfolio)</a:t>
            </a:r>
          </a:p>
          <a:p>
            <a:pPr>
              <a:lnSpc>
                <a:spcPct val="120000"/>
              </a:lnSpc>
              <a:buFont typeface="Wingdings" panose="05000000000000000000" pitchFamily="2" charset="2"/>
              <a:buChar char="Ø"/>
            </a:pPr>
            <a:r>
              <a:rPr lang="en-US" sz="2800" b="1" dirty="0" smtClean="0"/>
              <a:t>Teacher, Administrator and Staff Shortages</a:t>
            </a:r>
            <a:r>
              <a:rPr lang="en-US" sz="2800" dirty="0" smtClean="0"/>
              <a:t> (Adequate Funding, Certification/Licensure Flexibility, Experience Counts, Strong IPERS and benefits)</a:t>
            </a:r>
          </a:p>
          <a:p>
            <a:pPr>
              <a:lnSpc>
                <a:spcPct val="120000"/>
              </a:lnSpc>
              <a:buFont typeface="Wingdings" panose="05000000000000000000" pitchFamily="2" charset="2"/>
              <a:buChar char="Ø"/>
            </a:pPr>
            <a:r>
              <a:rPr lang="en-US" sz="2800" b="1" dirty="0" smtClean="0"/>
              <a:t>Student Mental Health Services </a:t>
            </a:r>
            <a:r>
              <a:rPr lang="en-US" sz="2800" dirty="0" smtClean="0"/>
              <a:t>(Fund Services, Telehealth Counseling, Avoid Shifting of Administrative and Billing to Schools, and fund mandates) </a:t>
            </a:r>
          </a:p>
          <a:p>
            <a:pPr>
              <a:lnSpc>
                <a:spcPct val="120000"/>
              </a:lnSpc>
              <a:buFont typeface="Wingdings" panose="05000000000000000000" pitchFamily="2" charset="2"/>
              <a:buChar char="Ø"/>
            </a:pPr>
            <a:r>
              <a:rPr lang="en-US" sz="2800" b="1" dirty="0" smtClean="0"/>
              <a:t>Resolve Formula and Transportation Inequities</a:t>
            </a:r>
            <a:r>
              <a:rPr lang="en-US" sz="2800" dirty="0" smtClean="0"/>
              <a:t> (Resolved $165 difference within 10 years and get to the average in transportation expenditure equity)</a:t>
            </a:r>
          </a:p>
          <a:p>
            <a:pPr>
              <a:lnSpc>
                <a:spcPct val="120000"/>
              </a:lnSpc>
              <a:buFont typeface="Wingdings" panose="05000000000000000000" pitchFamily="2" charset="2"/>
              <a:buChar char="Ø"/>
            </a:pPr>
            <a:r>
              <a:rPr lang="en-US" sz="2800" b="1" dirty="0" smtClean="0"/>
              <a:t>School Safety Resources </a:t>
            </a:r>
            <a:r>
              <a:rPr lang="en-US" sz="2800" dirty="0" smtClean="0"/>
              <a:t>for Safety Staff and Training (Funding for staff and training)</a:t>
            </a:r>
          </a:p>
          <a:p>
            <a:pPr>
              <a:lnSpc>
                <a:spcPct val="120000"/>
              </a:lnSpc>
              <a:buFont typeface="Wingdings" panose="05000000000000000000" pitchFamily="2" charset="2"/>
              <a:buChar char="Ø"/>
            </a:pPr>
            <a:r>
              <a:rPr lang="en-US" sz="2800" b="1" dirty="0" smtClean="0"/>
              <a:t>District Authority: </a:t>
            </a:r>
            <a:r>
              <a:rPr lang="en-US" sz="2900" dirty="0"/>
              <a:t>School boards are responsible to make decisions on behalf of their students, staff and communities to meet the goals of their district. </a:t>
            </a:r>
          </a:p>
          <a:p>
            <a:pPr>
              <a:lnSpc>
                <a:spcPct val="120000"/>
              </a:lnSpc>
              <a:buFont typeface="Wingdings" panose="05000000000000000000" pitchFamily="2" charset="2"/>
              <a:buChar char="Ø"/>
            </a:pPr>
            <a:endParaRPr lang="en-US" sz="2800" dirty="0"/>
          </a:p>
        </p:txBody>
      </p:sp>
    </p:spTree>
    <p:extLst>
      <p:ext uri="{BB962C8B-B14F-4D97-AF65-F5344CB8AC3E}">
        <p14:creationId xmlns:p14="http://schemas.microsoft.com/office/powerpoint/2010/main" val="27022990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04800"/>
            <a:ext cx="7543800" cy="1450757"/>
          </a:xfrm>
        </p:spPr>
        <p:txBody>
          <a:bodyPr/>
          <a:lstStyle/>
          <a:p>
            <a:r>
              <a:rPr lang="en-US" b="1" dirty="0"/>
              <a:t>Why does preschool matter?</a:t>
            </a:r>
            <a:endParaRPr lang="en-US" dirty="0"/>
          </a:p>
        </p:txBody>
      </p:sp>
      <p:sp>
        <p:nvSpPr>
          <p:cNvPr id="3" name="Content Placeholder 2"/>
          <p:cNvSpPr>
            <a:spLocks noGrp="1"/>
          </p:cNvSpPr>
          <p:nvPr>
            <p:ph idx="1"/>
          </p:nvPr>
        </p:nvSpPr>
        <p:spPr>
          <a:xfrm>
            <a:off x="2057401" y="1447800"/>
            <a:ext cx="8153399" cy="5029200"/>
          </a:xfrm>
        </p:spPr>
        <p:txBody>
          <a:bodyPr>
            <a:normAutofit/>
          </a:bodyPr>
          <a:lstStyle/>
          <a:p>
            <a:pPr lvl="1"/>
            <a:r>
              <a:rPr lang="en-US" sz="2000" dirty="0"/>
              <a:t>The Perry Preschool Project (40 years), PK saves $17 for every dollar invested. </a:t>
            </a:r>
          </a:p>
          <a:p>
            <a:pPr lvl="1"/>
            <a:r>
              <a:rPr lang="en-US" sz="2000" dirty="0"/>
              <a:t>The majority of states now view access to high-quality PK programs as a critical long-term economic investment in the future workforce. </a:t>
            </a:r>
          </a:p>
          <a:p>
            <a:pPr lvl="1"/>
            <a:r>
              <a:rPr lang="en-US" sz="2000" dirty="0"/>
              <a:t>Education Commission of the States, Oct. 2014, </a:t>
            </a:r>
            <a:r>
              <a:rPr lang="en-US" sz="2000" u="sng" dirty="0">
                <a:hlinkClick r:id="rId2"/>
              </a:rPr>
              <a:t>http://www.ecs.org/docs/early-learning-primer.pdf</a:t>
            </a:r>
            <a:r>
              <a:rPr lang="en-US" sz="2000" dirty="0"/>
              <a:t>:  </a:t>
            </a:r>
            <a:r>
              <a:rPr lang="en-US" sz="2000" i="1" dirty="0"/>
              <a:t>Six Rigorous long term evaluation studies have found that children who participated in high-quality preschool programs were:</a:t>
            </a:r>
            <a:endParaRPr lang="en-US" sz="2000" dirty="0"/>
          </a:p>
          <a:p>
            <a:pPr lvl="2">
              <a:lnSpc>
                <a:spcPct val="100000"/>
              </a:lnSpc>
              <a:spcBef>
                <a:spcPts val="0"/>
              </a:spcBef>
              <a:spcAft>
                <a:spcPts val="0"/>
              </a:spcAft>
            </a:pPr>
            <a:r>
              <a:rPr lang="en-US" sz="1600" i="1" dirty="0"/>
              <a:t>25% less likely to drop out of school.</a:t>
            </a:r>
            <a:endParaRPr lang="en-US" sz="1600" dirty="0"/>
          </a:p>
          <a:p>
            <a:pPr lvl="2">
              <a:lnSpc>
                <a:spcPct val="100000"/>
              </a:lnSpc>
              <a:spcBef>
                <a:spcPts val="0"/>
              </a:spcBef>
              <a:spcAft>
                <a:spcPts val="0"/>
              </a:spcAft>
            </a:pPr>
            <a:r>
              <a:rPr lang="en-US" sz="1600" i="1" dirty="0"/>
              <a:t>40% less likely to become a teen parent.</a:t>
            </a:r>
            <a:endParaRPr lang="en-US" sz="1600" dirty="0"/>
          </a:p>
          <a:p>
            <a:pPr lvl="2">
              <a:lnSpc>
                <a:spcPct val="100000"/>
              </a:lnSpc>
              <a:spcBef>
                <a:spcPts val="0"/>
              </a:spcBef>
              <a:spcAft>
                <a:spcPts val="0"/>
              </a:spcAft>
            </a:pPr>
            <a:r>
              <a:rPr lang="en-US" sz="1600" i="1" dirty="0"/>
              <a:t>50% less likely to be placed in special education.</a:t>
            </a:r>
            <a:endParaRPr lang="en-US" sz="1600" dirty="0"/>
          </a:p>
          <a:p>
            <a:pPr lvl="2">
              <a:lnSpc>
                <a:spcPct val="100000"/>
              </a:lnSpc>
              <a:spcBef>
                <a:spcPts val="0"/>
              </a:spcBef>
              <a:spcAft>
                <a:spcPts val="0"/>
              </a:spcAft>
            </a:pPr>
            <a:r>
              <a:rPr lang="en-US" sz="1600" i="1" dirty="0"/>
              <a:t>60% less likely to never attend college.</a:t>
            </a:r>
            <a:endParaRPr lang="en-US" sz="1600" dirty="0"/>
          </a:p>
          <a:p>
            <a:pPr lvl="2">
              <a:lnSpc>
                <a:spcPct val="100000"/>
              </a:lnSpc>
              <a:spcBef>
                <a:spcPts val="0"/>
              </a:spcBef>
              <a:spcAft>
                <a:spcPts val="0"/>
              </a:spcAft>
            </a:pPr>
            <a:r>
              <a:rPr lang="en-US" sz="1600" i="1" dirty="0"/>
              <a:t>70% less likely to be arrested for a violent crime.</a:t>
            </a:r>
            <a:endParaRPr lang="en-US" sz="1600" dirty="0"/>
          </a:p>
          <a:p>
            <a:pPr lvl="1">
              <a:spcBef>
                <a:spcPts val="0"/>
              </a:spcBef>
              <a:spcAft>
                <a:spcPts val="0"/>
              </a:spcAft>
            </a:pPr>
            <a:r>
              <a:rPr lang="en-US" sz="2000" dirty="0"/>
              <a:t>NCSL quotes studies on long term return on investment.</a:t>
            </a:r>
            <a:r>
              <a:rPr lang="en-US" sz="4400" dirty="0"/>
              <a:t>  </a:t>
            </a:r>
            <a:r>
              <a:rPr lang="en-US" u="sng" dirty="0">
                <a:hlinkClick r:id="rId3"/>
              </a:rPr>
              <a:t>http://www.ncsl.org/research/human-services/new-research-early-education-as-economic-investme.aspx</a:t>
            </a:r>
            <a:r>
              <a:rPr lang="en-US" dirty="0"/>
              <a:t> </a:t>
            </a:r>
          </a:p>
          <a:p>
            <a:endParaRPr lang="en-US" sz="2400" dirty="0"/>
          </a:p>
        </p:txBody>
      </p:sp>
    </p:spTree>
    <p:extLst>
      <p:ext uri="{BB962C8B-B14F-4D97-AF65-F5344CB8AC3E}">
        <p14:creationId xmlns:p14="http://schemas.microsoft.com/office/powerpoint/2010/main" val="41255052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Want to know more about school funding adequacy?</a:t>
            </a:r>
            <a:endParaRPr lang="en-US" dirty="0"/>
          </a:p>
        </p:txBody>
      </p:sp>
      <p:sp>
        <p:nvSpPr>
          <p:cNvPr id="3" name="Content Placeholder 2"/>
          <p:cNvSpPr>
            <a:spLocks noGrp="1"/>
          </p:cNvSpPr>
          <p:nvPr>
            <p:ph idx="1"/>
          </p:nvPr>
        </p:nvSpPr>
        <p:spPr>
          <a:xfrm>
            <a:off x="2987040" y="2209800"/>
            <a:ext cx="7842885" cy="3548063"/>
          </a:xfrm>
        </p:spPr>
        <p:txBody>
          <a:bodyPr>
            <a:normAutofit/>
          </a:bodyPr>
          <a:lstStyle/>
          <a:p>
            <a:pPr>
              <a:buFont typeface="Wingdings" panose="05000000000000000000" pitchFamily="2" charset="2"/>
              <a:buChar char="v"/>
            </a:pPr>
            <a:r>
              <a:rPr lang="en-US" sz="2800" dirty="0"/>
              <a:t>See </a:t>
            </a:r>
            <a:r>
              <a:rPr lang="en-US" sz="2800" dirty="0" smtClean="0"/>
              <a:t>ISFIS School Finance Basics Video </a:t>
            </a:r>
            <a:r>
              <a:rPr lang="en-US" sz="2800" dirty="0"/>
              <a:t>on school funding, posted on </a:t>
            </a:r>
            <a:r>
              <a:rPr lang="en-US" sz="2800" dirty="0" smtClean="0"/>
              <a:t>ISFIS </a:t>
            </a:r>
            <a:r>
              <a:rPr lang="en-US" sz="2800" dirty="0"/>
              <a:t>Web </a:t>
            </a:r>
            <a:r>
              <a:rPr lang="en-US" sz="2800" dirty="0" smtClean="0"/>
              <a:t>Site </a:t>
            </a:r>
            <a:r>
              <a:rPr lang="en-US" sz="2800" dirty="0" smtClean="0">
                <a:hlinkClick r:id="rId2"/>
              </a:rPr>
              <a:t>www.iowaschoolfinance.com</a:t>
            </a:r>
            <a:r>
              <a:rPr lang="en-US" sz="2800" dirty="0" smtClean="0"/>
              <a:t>  </a:t>
            </a:r>
          </a:p>
          <a:p>
            <a:pPr>
              <a:buFont typeface="Wingdings" panose="05000000000000000000" pitchFamily="2" charset="2"/>
              <a:buChar char="v"/>
            </a:pPr>
            <a:r>
              <a:rPr lang="en-US" sz="2800" dirty="0" smtClean="0"/>
              <a:t>The following resources </a:t>
            </a:r>
            <a:r>
              <a:rPr lang="en-US" sz="2800" dirty="0"/>
              <a:t>are posted on the UEN web page </a:t>
            </a:r>
            <a:r>
              <a:rPr lang="en-US" sz="2800" dirty="0">
                <a:hlinkClick r:id="rId3"/>
              </a:rPr>
              <a:t>http://www.uen-ia.org/legislation.htm</a:t>
            </a:r>
            <a:r>
              <a:rPr lang="en-US" sz="2800" dirty="0"/>
              <a:t> </a:t>
            </a:r>
          </a:p>
          <a:p>
            <a:pPr lvl="1">
              <a:buFont typeface="Wingdings" panose="05000000000000000000" pitchFamily="2" charset="2"/>
              <a:buChar char="v"/>
            </a:pPr>
            <a:r>
              <a:rPr lang="en-US" sz="2400" dirty="0" smtClean="0"/>
              <a:t>See </a:t>
            </a:r>
            <a:r>
              <a:rPr lang="en-US" sz="2400" dirty="0"/>
              <a:t>the UEN </a:t>
            </a:r>
            <a:r>
              <a:rPr lang="en-US" sz="2400" dirty="0" smtClean="0"/>
              <a:t>2019 </a:t>
            </a:r>
            <a:r>
              <a:rPr lang="en-US" sz="2400" dirty="0"/>
              <a:t>Legislative Digest details of tax policy choices, tax credits and funding impacts</a:t>
            </a:r>
          </a:p>
          <a:p>
            <a:pPr lvl="1">
              <a:buFont typeface="Wingdings" panose="05000000000000000000" pitchFamily="2" charset="2"/>
              <a:buChar char="v"/>
            </a:pPr>
            <a:r>
              <a:rPr lang="en-US" sz="2400" dirty="0"/>
              <a:t>Download and share the UEN Issue Brief on School </a:t>
            </a:r>
            <a:r>
              <a:rPr lang="en-US" sz="2400" dirty="0" smtClean="0"/>
              <a:t>Funding</a:t>
            </a:r>
            <a:endParaRPr lang="en-US" sz="2400" dirty="0"/>
          </a:p>
        </p:txBody>
      </p:sp>
    </p:spTree>
    <p:extLst>
      <p:ext uri="{BB962C8B-B14F-4D97-AF65-F5344CB8AC3E}">
        <p14:creationId xmlns:p14="http://schemas.microsoft.com/office/powerpoint/2010/main" val="8889307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763" y="1845734"/>
            <a:ext cx="9644062" cy="4402666"/>
          </a:xfrm>
        </p:spPr>
        <p:txBody>
          <a:bodyPr>
            <a:noAutofit/>
          </a:bodyPr>
          <a:lstStyle/>
          <a:p>
            <a:r>
              <a:rPr lang="en-US" sz="2800" b="1" dirty="0"/>
              <a:t>Teacher, Administrator and Staff </a:t>
            </a:r>
            <a:r>
              <a:rPr lang="en-US" sz="2800" b="1" dirty="0" smtClean="0"/>
              <a:t>Shortage:  </a:t>
            </a:r>
            <a:r>
              <a:rPr lang="en-US" sz="2800" dirty="0" smtClean="0"/>
              <a:t>Adequate </a:t>
            </a:r>
            <a:r>
              <a:rPr lang="en-US" sz="2800" dirty="0"/>
              <a:t>funding is essential for public schools to compete with the private sector for employees</a:t>
            </a:r>
            <a:r>
              <a:rPr lang="en-US" sz="2800" dirty="0" smtClean="0"/>
              <a:t>.</a:t>
            </a:r>
            <a:r>
              <a:rPr lang="en-US" sz="2800" baseline="30000" dirty="0" smtClean="0"/>
              <a:t> </a:t>
            </a:r>
            <a:r>
              <a:rPr lang="en-US" sz="2800" dirty="0" smtClean="0"/>
              <a:t> </a:t>
            </a:r>
            <a:r>
              <a:rPr lang="en-US" sz="2800" dirty="0"/>
              <a:t>In addition to adequate base funding, other steps must be taken to help schools meet the challenge of attracting and retaining tomorrow’s educators and recruiting teachers that mirror the diversity in our students, including flexibility in certification requirements, acceptance of alternate evidence such as experience for Iowa licensure, licensure reciprocity agreements with other states, loan-forgiveness for shortage areas, creation of a public service track within Iowa’s CTE plan, creative grow-our-own programs and a strong IPERS and employee benefits system</a:t>
            </a:r>
            <a:r>
              <a:rPr lang="en-US" sz="2400" dirty="0"/>
              <a:t>.</a:t>
            </a:r>
            <a:endParaRPr lang="en-US" sz="3200" dirty="0"/>
          </a:p>
        </p:txBody>
      </p:sp>
      <p:pic>
        <p:nvPicPr>
          <p:cNvPr id="7" name="Picture 6"/>
          <p:cNvPicPr>
            <a:picLocks noChangeAspect="1"/>
          </p:cNvPicPr>
          <p:nvPr/>
        </p:nvPicPr>
        <p:blipFill>
          <a:blip r:embed="rId2"/>
          <a:stretch>
            <a:fillRect/>
          </a:stretch>
        </p:blipFill>
        <p:spPr>
          <a:xfrm rot="5400000">
            <a:off x="2220112" y="142088"/>
            <a:ext cx="1560526" cy="1581150"/>
          </a:xfrm>
          <a:prstGeom prst="rect">
            <a:avLst/>
          </a:prstGeom>
        </p:spPr>
      </p:pic>
      <p:sp>
        <p:nvSpPr>
          <p:cNvPr id="5" name="Title 1"/>
          <p:cNvSpPr txBox="1">
            <a:spLocks/>
          </p:cNvSpPr>
          <p:nvPr/>
        </p:nvSpPr>
        <p:spPr>
          <a:xfrm>
            <a:off x="6018850" y="252907"/>
            <a:ext cx="5090160" cy="108499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US" smtClean="0"/>
              <a:t>2020 Priority</a:t>
            </a:r>
            <a:endParaRPr lang="en-US" dirty="0"/>
          </a:p>
        </p:txBody>
      </p:sp>
    </p:spTree>
    <p:extLst>
      <p:ext uri="{BB962C8B-B14F-4D97-AF65-F5344CB8AC3E}">
        <p14:creationId xmlns:p14="http://schemas.microsoft.com/office/powerpoint/2010/main" val="6858720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7543800" cy="1450757"/>
          </a:xfrm>
        </p:spPr>
        <p:txBody>
          <a:bodyPr>
            <a:noAutofit/>
          </a:bodyPr>
          <a:lstStyle/>
          <a:p>
            <a:r>
              <a:rPr lang="en-US" sz="2400" b="1" dirty="0"/>
              <a:t>Understanding Teacher Shortages: 2018 Update</a:t>
            </a:r>
            <a:br>
              <a:rPr lang="en-US" sz="2400" b="1" dirty="0"/>
            </a:br>
            <a:r>
              <a:rPr lang="en-US" sz="2400" i="1" dirty="0"/>
              <a:t>A State-by-State Analysis of the Factors Influencing Teacher Supply, Demand, and Equity</a:t>
            </a:r>
            <a:br>
              <a:rPr lang="en-US" sz="2400" i="1" dirty="0"/>
            </a:br>
            <a:r>
              <a:rPr lang="en-US" sz="1400" i="1" dirty="0"/>
              <a:t>https://learningpolicyinstitute.org/product/understanding-teacher-shortages-interactive</a:t>
            </a:r>
          </a:p>
        </p:txBody>
      </p:sp>
      <p:pic>
        <p:nvPicPr>
          <p:cNvPr id="4" name="Content Placeholder 3"/>
          <p:cNvPicPr>
            <a:picLocks noGrp="1" noChangeAspect="1"/>
          </p:cNvPicPr>
          <p:nvPr>
            <p:ph idx="1"/>
          </p:nvPr>
        </p:nvPicPr>
        <p:blipFill>
          <a:blip r:embed="rId2"/>
          <a:stretch>
            <a:fillRect/>
          </a:stretch>
        </p:blipFill>
        <p:spPr>
          <a:xfrm>
            <a:off x="2438401" y="1752601"/>
            <a:ext cx="7301625" cy="4022725"/>
          </a:xfrm>
          <a:prstGeom prst="rect">
            <a:avLst/>
          </a:prstGeom>
        </p:spPr>
      </p:pic>
      <p:sp>
        <p:nvSpPr>
          <p:cNvPr id="5" name="TextBox 4"/>
          <p:cNvSpPr txBox="1"/>
          <p:nvPr/>
        </p:nvSpPr>
        <p:spPr>
          <a:xfrm>
            <a:off x="8534400" y="1981200"/>
            <a:ext cx="1752600" cy="1600438"/>
          </a:xfrm>
          <a:prstGeom prst="rect">
            <a:avLst/>
          </a:prstGeom>
          <a:noFill/>
        </p:spPr>
        <p:txBody>
          <a:bodyPr wrap="square" rtlCol="0">
            <a:spAutoFit/>
          </a:bodyPr>
          <a:lstStyle/>
          <a:p>
            <a:r>
              <a:rPr lang="en-US" sz="1400" dirty="0">
                <a:solidFill>
                  <a:prstClr val="black"/>
                </a:solidFill>
                <a:latin typeface="Calibri" panose="020F0502020204030204"/>
              </a:rPr>
              <a:t>       IA  	$35,766</a:t>
            </a:r>
          </a:p>
          <a:p>
            <a:r>
              <a:rPr lang="en-US" sz="1400" dirty="0">
                <a:solidFill>
                  <a:prstClr val="black"/>
                </a:solidFill>
                <a:latin typeface="Calibri" panose="020F0502020204030204"/>
              </a:rPr>
              <a:t>       SD	$37,419</a:t>
            </a:r>
          </a:p>
          <a:p>
            <a:r>
              <a:rPr lang="en-US" sz="1400" dirty="0">
                <a:solidFill>
                  <a:prstClr val="black"/>
                </a:solidFill>
                <a:latin typeface="Calibri" panose="020F0502020204030204"/>
              </a:rPr>
              <a:t>       ND 	$38,032</a:t>
            </a:r>
          </a:p>
          <a:p>
            <a:r>
              <a:rPr lang="en-US" sz="1400" dirty="0">
                <a:solidFill>
                  <a:prstClr val="black"/>
                </a:solidFill>
                <a:latin typeface="Calibri" panose="020F0502020204030204"/>
              </a:rPr>
              <a:t>       MN 	$37,644</a:t>
            </a:r>
          </a:p>
          <a:p>
            <a:r>
              <a:rPr lang="en-US" sz="1400" dirty="0">
                <a:solidFill>
                  <a:prstClr val="black"/>
                </a:solidFill>
                <a:latin typeface="Calibri" panose="020F0502020204030204"/>
              </a:rPr>
              <a:t>       WI 	$36,983</a:t>
            </a:r>
          </a:p>
          <a:p>
            <a:r>
              <a:rPr lang="en-US" sz="1400" dirty="0">
                <a:solidFill>
                  <a:prstClr val="black"/>
                </a:solidFill>
                <a:latin typeface="Calibri" panose="020F0502020204030204"/>
              </a:rPr>
              <a:t>       IL 	$38,820</a:t>
            </a:r>
          </a:p>
          <a:p>
            <a:r>
              <a:rPr lang="en-US" sz="1400" dirty="0">
                <a:solidFill>
                  <a:prstClr val="black"/>
                </a:solidFill>
                <a:latin typeface="Calibri" panose="020F0502020204030204"/>
              </a:rPr>
              <a:t>      WY	$45,207</a:t>
            </a:r>
          </a:p>
        </p:txBody>
      </p:sp>
      <p:sp>
        <p:nvSpPr>
          <p:cNvPr id="3" name="TextBox 2"/>
          <p:cNvSpPr txBox="1"/>
          <p:nvPr/>
        </p:nvSpPr>
        <p:spPr>
          <a:xfrm>
            <a:off x="1828800" y="5562601"/>
            <a:ext cx="4495800" cy="646331"/>
          </a:xfrm>
          <a:prstGeom prst="rect">
            <a:avLst/>
          </a:prstGeom>
          <a:noFill/>
        </p:spPr>
        <p:txBody>
          <a:bodyPr wrap="square" rtlCol="0">
            <a:spAutoFit/>
          </a:bodyPr>
          <a:lstStyle/>
          <a:p>
            <a:r>
              <a:rPr lang="en-US" dirty="0">
                <a:solidFill>
                  <a:prstClr val="black"/>
                </a:solidFill>
                <a:latin typeface="Calibri" panose="020F0502020204030204"/>
              </a:rPr>
              <a:t>IA is in the second to lowest quintile, ranking 30</a:t>
            </a:r>
            <a:r>
              <a:rPr lang="en-US" baseline="30000" dirty="0">
                <a:solidFill>
                  <a:prstClr val="black"/>
                </a:solidFill>
                <a:latin typeface="Calibri" panose="020F0502020204030204"/>
              </a:rPr>
              <a:t>th</a:t>
            </a:r>
            <a:r>
              <a:rPr lang="en-US" dirty="0">
                <a:solidFill>
                  <a:prstClr val="black"/>
                </a:solidFill>
                <a:latin typeface="Calibri" panose="020F0502020204030204"/>
              </a:rPr>
              <a:t> in starting teacher pay. </a:t>
            </a:r>
          </a:p>
        </p:txBody>
      </p:sp>
    </p:spTree>
    <p:extLst>
      <p:ext uri="{BB962C8B-B14F-4D97-AF65-F5344CB8AC3E}">
        <p14:creationId xmlns:p14="http://schemas.microsoft.com/office/powerpoint/2010/main" val="15583878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676400" y="741072"/>
            <a:ext cx="8763000" cy="5357689"/>
          </a:xfrm>
          <a:prstGeom prst="rect">
            <a:avLst/>
          </a:prstGeom>
        </p:spPr>
      </p:pic>
      <p:sp>
        <p:nvSpPr>
          <p:cNvPr id="4" name="Rectangle 1"/>
          <p:cNvSpPr>
            <a:spLocks noGrp="1" noChangeArrowheads="1"/>
          </p:cNvSpPr>
          <p:nvPr>
            <p:ph type="title"/>
          </p:nvPr>
        </p:nvSpPr>
        <p:spPr bwMode="auto">
          <a:xfrm>
            <a:off x="1828800" y="83512"/>
            <a:ext cx="7543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eaLnBrk="0" fontAlgn="base" hangingPunct="0">
              <a:lnSpc>
                <a:spcPct val="100000"/>
              </a:lnSpc>
              <a:spcAft>
                <a:spcPct val="0"/>
              </a:spcAft>
            </a:pPr>
            <a:r>
              <a:rPr lang="en-US" altLang="en-US" sz="1800" dirty="0">
                <a:solidFill>
                  <a:srgbClr val="1155CC"/>
                </a:solidFill>
                <a:latin typeface="Arial" panose="020B0604020202020204" pitchFamily="34" charset="0"/>
                <a:cs typeface="Arial" panose="020B0604020202020204" pitchFamily="34" charset="0"/>
                <a:hlinkClick r:id="rId3"/>
              </a:rPr>
              <a:t>https://www.legis.iowa.gov/docs/publications/MOW/970927.pdf</a:t>
            </a:r>
            <a:endParaRPr lang="en-US" altLang="en-US" sz="1800" dirty="0">
              <a:solidFill>
                <a:schemeClr val="tx1"/>
              </a:solidFill>
              <a:latin typeface="Arial" panose="020B0604020202020204" pitchFamily="34" charset="0"/>
            </a:endParaRPr>
          </a:p>
        </p:txBody>
      </p:sp>
      <p:sp>
        <p:nvSpPr>
          <p:cNvPr id="6" name="5-Point Star 5"/>
          <p:cNvSpPr/>
          <p:nvPr/>
        </p:nvSpPr>
        <p:spPr>
          <a:xfrm>
            <a:off x="8001000" y="5334000"/>
            <a:ext cx="609600" cy="6096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42852835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358" y="5925522"/>
            <a:ext cx="5555866" cy="383483"/>
          </a:xfrm>
        </p:spPr>
        <p:txBody>
          <a:bodyPr>
            <a:noAutofit/>
          </a:bodyPr>
          <a:lstStyle/>
          <a:p>
            <a:r>
              <a:rPr lang="en-US" sz="1600" dirty="0">
                <a:solidFill>
                  <a:schemeClr val="bg1"/>
                </a:solidFill>
                <a:hlinkClick r:id="rId2"/>
              </a:rPr>
              <a:t>https://www.legis.iowa.gov/docs/publications/FCTA/1050019.pdf</a:t>
            </a:r>
            <a:endParaRPr lang="en-US" sz="1600" dirty="0">
              <a:solidFill>
                <a:schemeClr val="bg1"/>
              </a:solidFill>
            </a:endParaRPr>
          </a:p>
        </p:txBody>
      </p:sp>
      <p:pic>
        <p:nvPicPr>
          <p:cNvPr id="4" name="Content Placeholder 3"/>
          <p:cNvPicPr>
            <a:picLocks noGrp="1" noChangeAspect="1"/>
          </p:cNvPicPr>
          <p:nvPr>
            <p:ph idx="1"/>
          </p:nvPr>
        </p:nvPicPr>
        <p:blipFill>
          <a:blip r:embed="rId3"/>
          <a:stretch>
            <a:fillRect/>
          </a:stretch>
        </p:blipFill>
        <p:spPr>
          <a:xfrm>
            <a:off x="733433" y="-67598"/>
            <a:ext cx="9783698" cy="6064361"/>
          </a:xfrm>
          <a:prstGeom prst="rect">
            <a:avLst/>
          </a:prstGeom>
        </p:spPr>
      </p:pic>
      <p:sp>
        <p:nvSpPr>
          <p:cNvPr id="6" name="5-Point Star 5"/>
          <p:cNvSpPr/>
          <p:nvPr/>
        </p:nvSpPr>
        <p:spPr>
          <a:xfrm>
            <a:off x="7924800" y="5172075"/>
            <a:ext cx="609600" cy="6096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8420837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900113" y="0"/>
            <a:ext cx="10044332" cy="6858000"/>
          </a:xfrm>
          <a:prstGeom prst="rect">
            <a:avLst/>
          </a:prstGeom>
        </p:spPr>
      </p:pic>
      <p:sp>
        <p:nvSpPr>
          <p:cNvPr id="3" name="TextBox 2"/>
          <p:cNvSpPr txBox="1"/>
          <p:nvPr/>
        </p:nvSpPr>
        <p:spPr>
          <a:xfrm>
            <a:off x="10145188" y="1737362"/>
            <a:ext cx="1809750" cy="1477328"/>
          </a:xfrm>
          <a:prstGeom prst="rect">
            <a:avLst/>
          </a:prstGeom>
          <a:solidFill>
            <a:srgbClr val="FFC000"/>
          </a:solidFill>
        </p:spPr>
        <p:txBody>
          <a:bodyPr wrap="square" rtlCol="0">
            <a:spAutoFit/>
          </a:bodyPr>
          <a:lstStyle/>
          <a:p>
            <a:r>
              <a:rPr lang="en-US" dirty="0" smtClean="0"/>
              <a:t>Iowa ranks 22</a:t>
            </a:r>
            <a:r>
              <a:rPr lang="en-US" baseline="30000" dirty="0" smtClean="0"/>
              <a:t>nd</a:t>
            </a:r>
            <a:r>
              <a:rPr lang="en-US" dirty="0" smtClean="0"/>
              <a:t> in Teacher Pay as % of median Household Income</a:t>
            </a:r>
            <a:endParaRPr lang="en-US" dirty="0"/>
          </a:p>
        </p:txBody>
      </p:sp>
    </p:spTree>
    <p:extLst>
      <p:ext uri="{BB962C8B-B14F-4D97-AF65-F5344CB8AC3E}">
        <p14:creationId xmlns:p14="http://schemas.microsoft.com/office/powerpoint/2010/main" val="30484149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7794" y="0"/>
            <a:ext cx="10619183" cy="6858000"/>
          </a:xfrm>
          <a:prstGeom prst="rect">
            <a:avLst/>
          </a:prstGeom>
        </p:spPr>
      </p:pic>
      <p:sp>
        <p:nvSpPr>
          <p:cNvPr id="5" name="TextBox 4"/>
          <p:cNvSpPr txBox="1"/>
          <p:nvPr/>
        </p:nvSpPr>
        <p:spPr>
          <a:xfrm>
            <a:off x="10145188" y="1737362"/>
            <a:ext cx="1809750" cy="1477328"/>
          </a:xfrm>
          <a:prstGeom prst="rect">
            <a:avLst/>
          </a:prstGeom>
          <a:solidFill>
            <a:srgbClr val="FFC000"/>
          </a:solidFill>
        </p:spPr>
        <p:txBody>
          <a:bodyPr wrap="square" rtlCol="0">
            <a:spAutoFit/>
          </a:bodyPr>
          <a:lstStyle/>
          <a:p>
            <a:r>
              <a:rPr lang="en-US" dirty="0" smtClean="0"/>
              <a:t>Iowa ranks 28</a:t>
            </a:r>
            <a:r>
              <a:rPr lang="en-US" baseline="30000" dirty="0" smtClean="0"/>
              <a:t>nd</a:t>
            </a:r>
            <a:r>
              <a:rPr lang="en-US" dirty="0" smtClean="0"/>
              <a:t> in Teacher Pay as % of median Household Income</a:t>
            </a:r>
            <a:endParaRPr lang="en-US" dirty="0"/>
          </a:p>
        </p:txBody>
      </p:sp>
    </p:spTree>
    <p:extLst>
      <p:ext uri="{BB962C8B-B14F-4D97-AF65-F5344CB8AC3E}">
        <p14:creationId xmlns:p14="http://schemas.microsoft.com/office/powerpoint/2010/main" val="11028101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Educator Shortage is an Economic Market Issue</a:t>
            </a:r>
            <a:endParaRPr lang="en-US" dirty="0"/>
          </a:p>
        </p:txBody>
      </p:sp>
      <p:sp>
        <p:nvSpPr>
          <p:cNvPr id="3" name="Content Placeholder 2"/>
          <p:cNvSpPr>
            <a:spLocks noGrp="1"/>
          </p:cNvSpPr>
          <p:nvPr>
            <p:ph idx="1"/>
          </p:nvPr>
        </p:nvSpPr>
        <p:spPr>
          <a:xfrm>
            <a:off x="1671638" y="2247900"/>
            <a:ext cx="9484042" cy="3621194"/>
          </a:xfrm>
        </p:spPr>
        <p:txBody>
          <a:bodyPr/>
          <a:lstStyle/>
          <a:p>
            <a:pPr>
              <a:buFont typeface="Wingdings" panose="05000000000000000000" pitchFamily="2" charset="2"/>
              <a:buChar char="v"/>
            </a:pPr>
            <a:r>
              <a:rPr lang="en-US" sz="3200" dirty="0" smtClean="0"/>
              <a:t>Low SSA for 9 of 10 years creates a pressure point for teacher pay.  </a:t>
            </a:r>
          </a:p>
          <a:p>
            <a:pPr>
              <a:buFont typeface="Wingdings" panose="05000000000000000000" pitchFamily="2" charset="2"/>
              <a:buChar char="v"/>
            </a:pPr>
            <a:r>
              <a:rPr lang="en-US" sz="3200" dirty="0" smtClean="0"/>
              <a:t>If teacher pay is higher, the pool of qualified candidates would grow. </a:t>
            </a:r>
          </a:p>
          <a:p>
            <a:pPr>
              <a:buFont typeface="Wingdings" panose="05000000000000000000" pitchFamily="2" charset="2"/>
              <a:buChar char="v"/>
            </a:pPr>
            <a:r>
              <a:rPr lang="en-US" sz="3200" dirty="0" smtClean="0"/>
              <a:t>Ditto for administrators. </a:t>
            </a:r>
          </a:p>
          <a:p>
            <a:pPr>
              <a:buFont typeface="Wingdings" panose="05000000000000000000" pitchFamily="2" charset="2"/>
              <a:buChar char="v"/>
            </a:pPr>
            <a:r>
              <a:rPr lang="en-US" sz="3200" dirty="0" smtClean="0"/>
              <a:t>Here’s some economic data that tells the story: </a:t>
            </a:r>
          </a:p>
          <a:p>
            <a:endParaRPr lang="en-US" dirty="0"/>
          </a:p>
        </p:txBody>
      </p:sp>
    </p:spTree>
    <p:extLst>
      <p:ext uri="{BB962C8B-B14F-4D97-AF65-F5344CB8AC3E}">
        <p14:creationId xmlns:p14="http://schemas.microsoft.com/office/powerpoint/2010/main" val="28114529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0" y="286605"/>
            <a:ext cx="7543800" cy="1008796"/>
          </a:xfrm>
        </p:spPr>
        <p:txBody>
          <a:bodyPr>
            <a:normAutofit/>
          </a:bodyPr>
          <a:lstStyle/>
          <a:p>
            <a:pPr algn="ctr"/>
            <a:r>
              <a:rPr lang="en-US" sz="5400" b="1" dirty="0" smtClean="0"/>
              <a:t>Some Economic Indicators</a:t>
            </a:r>
            <a:endParaRPr lang="en-US" sz="5400" b="1" dirty="0"/>
          </a:p>
        </p:txBody>
      </p:sp>
      <p:sp>
        <p:nvSpPr>
          <p:cNvPr id="3" name="Content Placeholder 2"/>
          <p:cNvSpPr>
            <a:spLocks noGrp="1"/>
          </p:cNvSpPr>
          <p:nvPr>
            <p:ph sz="half" idx="1"/>
          </p:nvPr>
        </p:nvSpPr>
        <p:spPr>
          <a:xfrm>
            <a:off x="1097280" y="1845733"/>
            <a:ext cx="4937760" cy="4445529"/>
          </a:xfrm>
        </p:spPr>
        <p:txBody>
          <a:bodyPr>
            <a:normAutofit fontScale="92500" lnSpcReduction="20000"/>
          </a:bodyPr>
          <a:lstStyle/>
          <a:p>
            <a:r>
              <a:rPr lang="en-US" sz="2300" dirty="0"/>
              <a:t>Iowa Per capita Personal Income Grew 4.6% in last 12 months  June 30, 2018 to June 30, 2019 </a:t>
            </a:r>
            <a:r>
              <a:rPr lang="en-US" sz="1400" dirty="0"/>
              <a:t>(source </a:t>
            </a:r>
            <a:r>
              <a:rPr lang="en-US" sz="1400" dirty="0">
                <a:hlinkClick r:id="rId2"/>
              </a:rPr>
              <a:t>https://data.iowa.gov/Economic-Statistics/Personal-Income-and-Per-Capita-Personal-Income-by-/vm3e-atwp</a:t>
            </a:r>
            <a:r>
              <a:rPr lang="en-US" sz="1400" dirty="0"/>
              <a:t>)</a:t>
            </a:r>
          </a:p>
          <a:p>
            <a:endParaRPr lang="en-US" sz="1400" dirty="0"/>
          </a:p>
          <a:p>
            <a:r>
              <a:rPr lang="en-US" sz="2300" dirty="0"/>
              <a:t>FY 2019 State General Fund Revenue closed up 6.4%. (SSA was 1%). Gov. Kim Reynolds announced Sept. 30, 2019: the State of Iowa will end Fiscal Year 2019 with a balance of $289.3 million in its General Fund. </a:t>
            </a:r>
            <a:r>
              <a:rPr lang="en-US" dirty="0" smtClean="0"/>
              <a:t> </a:t>
            </a:r>
            <a:r>
              <a:rPr lang="en-US" sz="1500" dirty="0"/>
              <a:t>(source: </a:t>
            </a:r>
            <a:r>
              <a:rPr lang="en-US" sz="1500" u="sng" dirty="0">
                <a:hlinkClick r:id="rId3"/>
              </a:rPr>
              <a:t>https://governor.iowa.gov/2019/09/iowa-budget-closes-with-full-cash-reserves-surplus-of-289m</a:t>
            </a:r>
            <a:r>
              <a:rPr lang="en-US" sz="1500" dirty="0"/>
              <a:t>)</a:t>
            </a:r>
            <a:br>
              <a:rPr lang="en-US" sz="1500" dirty="0"/>
            </a:br>
            <a:endParaRPr lang="en-US" sz="1500" dirty="0"/>
          </a:p>
          <a:p>
            <a:r>
              <a:rPr lang="en-US" sz="2300" dirty="0"/>
              <a:t>Governor’s Future Ready Iowa, Iowa Grant High Demand Occupations 2019 include 11 different education/teaching positions. </a:t>
            </a:r>
            <a:r>
              <a:rPr lang="en-US" sz="1400" dirty="0">
                <a:hlinkClick r:id="rId4"/>
              </a:rPr>
              <a:t>https://www.futurereadyiowa.gov/sites/fri/files/basic_page_files/State%20program%20list-%20updated%202019.pdf</a:t>
            </a:r>
            <a:endParaRPr lang="en-US" sz="1400" dirty="0"/>
          </a:p>
          <a:p>
            <a:endParaRPr lang="en-US" dirty="0"/>
          </a:p>
        </p:txBody>
      </p:sp>
      <p:sp>
        <p:nvSpPr>
          <p:cNvPr id="4" name="Content Placeholder 3"/>
          <p:cNvSpPr>
            <a:spLocks noGrp="1"/>
          </p:cNvSpPr>
          <p:nvPr>
            <p:ph sz="half" idx="2"/>
          </p:nvPr>
        </p:nvSpPr>
        <p:spPr>
          <a:xfrm>
            <a:off x="6217920" y="1845735"/>
            <a:ext cx="4937760" cy="4445528"/>
          </a:xfrm>
        </p:spPr>
        <p:txBody>
          <a:bodyPr>
            <a:normAutofit fontScale="92500" lnSpcReduction="20000"/>
          </a:bodyPr>
          <a:lstStyle/>
          <a:p>
            <a:r>
              <a:rPr lang="en-US" sz="2300" dirty="0"/>
              <a:t>Iowa has a 2.5% unemployment rate, which ranks </a:t>
            </a:r>
            <a:r>
              <a:rPr lang="en-US" sz="2300" dirty="0" smtClean="0"/>
              <a:t>3rd </a:t>
            </a:r>
            <a:r>
              <a:rPr lang="en-US" sz="2300" dirty="0"/>
              <a:t>in the nation behind North Dakota (2.4%) and Vermont (2.1%) according to the </a:t>
            </a:r>
            <a:r>
              <a:rPr lang="en-US" sz="2300" dirty="0" smtClean="0">
                <a:hlinkClick r:id="rId5"/>
              </a:rPr>
              <a:t>Bureau of Labor Statistics</a:t>
            </a:r>
            <a:r>
              <a:rPr lang="en-US" sz="2300" dirty="0"/>
              <a:t> August 2019. Iowa's private sector is clamoring for qualified workers. </a:t>
            </a:r>
          </a:p>
          <a:p>
            <a:r>
              <a:rPr lang="en-US" dirty="0" smtClean="0"/>
              <a:t>NASBO annual </a:t>
            </a:r>
            <a:r>
              <a:rPr lang="en-US" dirty="0"/>
              <a:t>expenditure report for all </a:t>
            </a:r>
            <a:r>
              <a:rPr lang="en-US" dirty="0" smtClean="0"/>
              <a:t>states:  </a:t>
            </a:r>
            <a:r>
              <a:rPr lang="en-US" dirty="0" smtClean="0">
                <a:hlinkClick r:id="rId6"/>
              </a:rPr>
              <a:t>November </a:t>
            </a:r>
            <a:r>
              <a:rPr lang="en-US" dirty="0">
                <a:hlinkClick r:id="rId6"/>
              </a:rPr>
              <a:t>2018 NASBO report </a:t>
            </a:r>
            <a:r>
              <a:rPr lang="en-US" dirty="0"/>
              <a:t>shows education expenditures as a percentages of all state expenditures, not just general fund.  In that report, Iowa spends 16.9% of all state funds on elementary and secondary education.  </a:t>
            </a:r>
            <a:endParaRPr lang="en-US" dirty="0" smtClean="0"/>
          </a:p>
          <a:p>
            <a:pPr lvl="1"/>
            <a:r>
              <a:rPr lang="en-US" dirty="0" smtClean="0"/>
              <a:t>Ranks </a:t>
            </a:r>
            <a:r>
              <a:rPr lang="en-US" dirty="0"/>
              <a:t>Iowa 5th out of 7 states in the group called "Plains States" </a:t>
            </a:r>
            <a:r>
              <a:rPr lang="en-US" dirty="0" smtClean="0"/>
              <a:t>(group </a:t>
            </a:r>
            <a:r>
              <a:rPr lang="en-US" dirty="0"/>
              <a:t>average 20.5% of all state funds spent on PK-12 </a:t>
            </a:r>
            <a:r>
              <a:rPr lang="en-US" dirty="0" smtClean="0"/>
              <a:t>education) with Iowa behind </a:t>
            </a:r>
            <a:r>
              <a:rPr lang="en-US" dirty="0"/>
              <a:t>ND, MO, MN, KS and just ahead of NE and </a:t>
            </a:r>
            <a:r>
              <a:rPr lang="en-US" dirty="0" smtClean="0"/>
              <a:t>SD. </a:t>
            </a:r>
          </a:p>
          <a:p>
            <a:pPr lvl="1"/>
            <a:r>
              <a:rPr lang="en-US" dirty="0" smtClean="0"/>
              <a:t>The </a:t>
            </a:r>
            <a:r>
              <a:rPr lang="en-US" dirty="0"/>
              <a:t>national average is 19.5%, which also is significantly ahead of Iowa. </a:t>
            </a:r>
          </a:p>
        </p:txBody>
      </p:sp>
    </p:spTree>
    <p:extLst>
      <p:ext uri="{BB962C8B-B14F-4D97-AF65-F5344CB8AC3E}">
        <p14:creationId xmlns:p14="http://schemas.microsoft.com/office/powerpoint/2010/main" val="3364047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386617"/>
            <a:ext cx="7772400" cy="856396"/>
          </a:xfrm>
        </p:spPr>
        <p:txBody>
          <a:bodyPr>
            <a:noAutofit/>
          </a:bodyPr>
          <a:lstStyle/>
          <a:p>
            <a:pPr algn="r"/>
            <a:r>
              <a:rPr lang="en-US" sz="4400" b="1" dirty="0" smtClean="0">
                <a:latin typeface="+mn-lt"/>
                <a:ea typeface="+mn-ea"/>
                <a:cs typeface="+mn-cs"/>
              </a:rPr>
              <a:t>2020 </a:t>
            </a:r>
            <a:r>
              <a:rPr lang="en-US" sz="4400" b="1" dirty="0">
                <a:latin typeface="+mn-lt"/>
                <a:ea typeface="+mn-ea"/>
                <a:cs typeface="+mn-cs"/>
              </a:rPr>
              <a:t>Priority</a:t>
            </a:r>
          </a:p>
        </p:txBody>
      </p:sp>
      <p:sp>
        <p:nvSpPr>
          <p:cNvPr id="3" name="Content Placeholder 2"/>
          <p:cNvSpPr>
            <a:spLocks noGrp="1"/>
          </p:cNvSpPr>
          <p:nvPr>
            <p:ph idx="1"/>
          </p:nvPr>
        </p:nvSpPr>
        <p:spPr>
          <a:xfrm>
            <a:off x="1905000" y="1752600"/>
            <a:ext cx="8458200" cy="4783666"/>
          </a:xfrm>
        </p:spPr>
        <p:txBody>
          <a:bodyPr>
            <a:normAutofit/>
          </a:bodyPr>
          <a:lstStyle/>
          <a:p>
            <a:pPr algn="ctr">
              <a:lnSpc>
                <a:spcPct val="120000"/>
              </a:lnSpc>
            </a:pPr>
            <a:r>
              <a:rPr lang="en-US" sz="4000" b="1" dirty="0" smtClean="0"/>
              <a:t>Invest in Iowa’s Future: </a:t>
            </a:r>
          </a:p>
          <a:p>
            <a:pPr algn="ctr">
              <a:lnSpc>
                <a:spcPct val="120000"/>
              </a:lnSpc>
            </a:pPr>
            <a:r>
              <a:rPr lang="en-US" sz="4000" dirty="0" smtClean="0"/>
              <a:t>Adequate, Equitable, Student-needs Driven, Timely Funding </a:t>
            </a:r>
            <a:endParaRPr lang="en-US" sz="4000" dirty="0"/>
          </a:p>
        </p:txBody>
      </p:sp>
      <p:pic>
        <p:nvPicPr>
          <p:cNvPr id="4" name="Picture 3"/>
          <p:cNvPicPr>
            <a:picLocks noChangeAspect="1"/>
          </p:cNvPicPr>
          <p:nvPr/>
        </p:nvPicPr>
        <p:blipFill>
          <a:blip r:embed="rId2"/>
          <a:stretch>
            <a:fillRect/>
          </a:stretch>
        </p:blipFill>
        <p:spPr>
          <a:xfrm rot="5400000">
            <a:off x="1067587" y="86512"/>
            <a:ext cx="1560526" cy="1581150"/>
          </a:xfrm>
          <a:prstGeom prst="rect">
            <a:avLst/>
          </a:prstGeom>
        </p:spPr>
      </p:pic>
    </p:spTree>
    <p:extLst>
      <p:ext uri="{BB962C8B-B14F-4D97-AF65-F5344CB8AC3E}">
        <p14:creationId xmlns:p14="http://schemas.microsoft.com/office/powerpoint/2010/main" val="35360760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4887" y="333869"/>
            <a:ext cx="5090160" cy="1084996"/>
          </a:xfrm>
        </p:spPr>
        <p:txBody>
          <a:bodyPr>
            <a:normAutofit/>
          </a:bodyPr>
          <a:lstStyle/>
          <a:p>
            <a:pPr algn="r"/>
            <a:r>
              <a:rPr lang="en-US" dirty="0" smtClean="0"/>
              <a:t>2020 Priority</a:t>
            </a:r>
            <a:endParaRPr lang="en-US" dirty="0"/>
          </a:p>
        </p:txBody>
      </p:sp>
      <p:sp>
        <p:nvSpPr>
          <p:cNvPr id="3" name="Content Placeholder 2"/>
          <p:cNvSpPr>
            <a:spLocks noGrp="1"/>
          </p:cNvSpPr>
          <p:nvPr>
            <p:ph idx="1"/>
          </p:nvPr>
        </p:nvSpPr>
        <p:spPr>
          <a:xfrm>
            <a:off x="2346960" y="2209800"/>
            <a:ext cx="7543801" cy="3659294"/>
          </a:xfrm>
        </p:spPr>
        <p:txBody>
          <a:bodyPr>
            <a:normAutofit fontScale="92500" lnSpcReduction="10000"/>
          </a:bodyPr>
          <a:lstStyle/>
          <a:p>
            <a:r>
              <a:rPr lang="en-US" sz="3200" b="1" dirty="0"/>
              <a:t>Student Mental Health Services:</a:t>
            </a:r>
            <a:r>
              <a:rPr lang="en-US" sz="3200" dirty="0"/>
              <a:t> </a:t>
            </a:r>
            <a:r>
              <a:rPr lang="en-US" sz="2800" dirty="0"/>
              <a:t>Iowa must fund services, eliminate barriers, and clarify funding sources and responsibilities, including critical partnerships and wrap-around services. An array of services must include telehealth counseling provided virtually to students while at school without burdening school employees with additional insurance billing and administrative documentation</a:t>
            </a:r>
            <a:r>
              <a:rPr lang="en-US" sz="2800" dirty="0" smtClean="0"/>
              <a:t>. </a:t>
            </a:r>
            <a:r>
              <a:rPr lang="en-US" sz="2800" dirty="0"/>
              <a:t>Schools should not be mandated to screen for mental health needs or provide mental services without adequate funding to do so.</a:t>
            </a:r>
            <a:endParaRPr lang="en-US" sz="4000" dirty="0"/>
          </a:p>
          <a:p>
            <a:pPr lvl="0"/>
            <a:endParaRPr lang="en-US" sz="2800" dirty="0"/>
          </a:p>
        </p:txBody>
      </p:sp>
      <p:pic>
        <p:nvPicPr>
          <p:cNvPr id="5" name="Picture 4"/>
          <p:cNvPicPr>
            <a:picLocks noChangeAspect="1"/>
          </p:cNvPicPr>
          <p:nvPr/>
        </p:nvPicPr>
        <p:blipFill>
          <a:blip r:embed="rId2"/>
          <a:stretch>
            <a:fillRect/>
          </a:stretch>
        </p:blipFill>
        <p:spPr>
          <a:xfrm rot="5400000">
            <a:off x="2220112" y="142088"/>
            <a:ext cx="1560526" cy="1581150"/>
          </a:xfrm>
          <a:prstGeom prst="rect">
            <a:avLst/>
          </a:prstGeom>
        </p:spPr>
      </p:pic>
    </p:spTree>
    <p:extLst>
      <p:ext uri="{BB962C8B-B14F-4D97-AF65-F5344CB8AC3E}">
        <p14:creationId xmlns:p14="http://schemas.microsoft.com/office/powerpoint/2010/main" val="32807911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331" y="152400"/>
            <a:ext cx="6766560" cy="1084996"/>
          </a:xfrm>
        </p:spPr>
        <p:txBody>
          <a:bodyPr>
            <a:normAutofit fontScale="90000"/>
          </a:bodyPr>
          <a:lstStyle/>
          <a:p>
            <a:r>
              <a:rPr lang="en-US" b="1" dirty="0"/>
              <a:t>Student Inequities and Needs</a:t>
            </a:r>
          </a:p>
        </p:txBody>
      </p:sp>
      <p:sp>
        <p:nvSpPr>
          <p:cNvPr id="3" name="Content Placeholder 2"/>
          <p:cNvSpPr>
            <a:spLocks noGrp="1"/>
          </p:cNvSpPr>
          <p:nvPr>
            <p:ph idx="1"/>
          </p:nvPr>
        </p:nvSpPr>
        <p:spPr/>
        <p:txBody>
          <a:bodyPr>
            <a:normAutofit/>
          </a:bodyPr>
          <a:lstStyle/>
          <a:p>
            <a:pPr lvl="0"/>
            <a:r>
              <a:rPr lang="en-US" sz="2800" b="1" dirty="0"/>
              <a:t>Student Mental Health: </a:t>
            </a:r>
            <a:r>
              <a:rPr lang="en-US" sz="2800" dirty="0"/>
              <a:t>Mental health reform set a structure in place, with unanimous legislative support.  It did not </a:t>
            </a:r>
            <a:r>
              <a:rPr lang="en-US" sz="2800" dirty="0" smtClean="0"/>
              <a:t>include </a:t>
            </a:r>
            <a:r>
              <a:rPr lang="en-US" sz="2800" dirty="0"/>
              <a:t>services for students or appropriate any funds.  </a:t>
            </a:r>
          </a:p>
          <a:p>
            <a:pPr lvl="0"/>
            <a:r>
              <a:rPr lang="en-US" sz="2800" dirty="0"/>
              <a:t>Governor Reynolds appointed a task force to make recommendations on student mental health systems. </a:t>
            </a:r>
          </a:p>
          <a:p>
            <a:pPr lvl="0"/>
            <a:r>
              <a:rPr lang="en-US" sz="2800" dirty="0"/>
              <a:t>Recommendations </a:t>
            </a:r>
            <a:r>
              <a:rPr lang="en-US" sz="2800" dirty="0" smtClean="0"/>
              <a:t>included </a:t>
            </a:r>
            <a:r>
              <a:rPr lang="en-US" sz="2800" dirty="0"/>
              <a:t>requirement to screen all students but funding source is not yet identified</a:t>
            </a:r>
            <a:r>
              <a:rPr lang="en-US" sz="2800" dirty="0" smtClean="0"/>
              <a:t>. Screening was not included in the MH reform bill in 2019.  </a:t>
            </a:r>
            <a:endParaRPr lang="en-US" sz="2800" dirty="0"/>
          </a:p>
        </p:txBody>
      </p:sp>
    </p:spTree>
    <p:extLst>
      <p:ext uri="{BB962C8B-B14F-4D97-AF65-F5344CB8AC3E}">
        <p14:creationId xmlns:p14="http://schemas.microsoft.com/office/powerpoint/2010/main" val="42897069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2019 Student Mental Health Actions:</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a:t>MH system structure for children created in </a:t>
            </a:r>
            <a:r>
              <a:rPr lang="en-US" sz="3200" u="sng" dirty="0">
                <a:hlinkClick r:id="rId2"/>
              </a:rPr>
              <a:t>HF 690</a:t>
            </a:r>
            <a:r>
              <a:rPr lang="en-US" sz="3200" dirty="0"/>
              <a:t>.  $2.1 million to AEAs for MH training for </a:t>
            </a:r>
            <a:r>
              <a:rPr lang="en-US" sz="3200" dirty="0" smtClean="0"/>
              <a:t>educators (only one year and this need is ongoing)</a:t>
            </a:r>
            <a:endParaRPr lang="en-US" sz="3200" dirty="0"/>
          </a:p>
          <a:p>
            <a:r>
              <a:rPr lang="en-US" sz="3200" u="sng" dirty="0">
                <a:hlinkClick r:id="rId3"/>
              </a:rPr>
              <a:t>SSB 1240</a:t>
            </a:r>
            <a:r>
              <a:rPr lang="en-US" sz="3200" dirty="0"/>
              <a:t> in Senate Human Resources Committee: telehealth screening and treatment in school setting.  Alive for 2020 Session. </a:t>
            </a:r>
            <a:r>
              <a:rPr lang="en-US" sz="3200" dirty="0" smtClean="0"/>
              <a:t>Telehealth screening at school minimizes absences and barriers to care. </a:t>
            </a:r>
            <a:endParaRPr lang="en-US" sz="3200" dirty="0"/>
          </a:p>
          <a:p>
            <a:r>
              <a:rPr lang="en-US" sz="3200" u="sng" dirty="0">
                <a:hlinkClick r:id="rId4"/>
              </a:rPr>
              <a:t>SF 376</a:t>
            </a:r>
            <a:r>
              <a:rPr lang="en-US" sz="3200" dirty="0"/>
              <a:t> adds mental health awareness and suicide prevention to grades 9-12 health curriculum. Alive for 2020 Session. </a:t>
            </a:r>
          </a:p>
          <a:p>
            <a:endParaRPr lang="en-US" dirty="0"/>
          </a:p>
        </p:txBody>
      </p:sp>
    </p:spTree>
    <p:extLst>
      <p:ext uri="{BB962C8B-B14F-4D97-AF65-F5344CB8AC3E}">
        <p14:creationId xmlns:p14="http://schemas.microsoft.com/office/powerpoint/2010/main" val="42323233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86605"/>
            <a:ext cx="5623560" cy="1450757"/>
          </a:xfrm>
        </p:spPr>
        <p:txBody>
          <a:bodyPr/>
          <a:lstStyle/>
          <a:p>
            <a:pPr algn="r"/>
            <a:r>
              <a:rPr lang="en-US" b="1" dirty="0" smtClean="0"/>
              <a:t>2020 Priority</a:t>
            </a:r>
            <a:endParaRPr lang="en-US" dirty="0"/>
          </a:p>
        </p:txBody>
      </p:sp>
      <p:sp>
        <p:nvSpPr>
          <p:cNvPr id="3" name="Content Placeholder 2"/>
          <p:cNvSpPr>
            <a:spLocks noGrp="1"/>
          </p:cNvSpPr>
          <p:nvPr>
            <p:ph idx="1"/>
          </p:nvPr>
        </p:nvSpPr>
        <p:spPr>
          <a:xfrm>
            <a:off x="2057401" y="2133600"/>
            <a:ext cx="8000999" cy="3735494"/>
          </a:xfrm>
        </p:spPr>
        <p:txBody>
          <a:bodyPr>
            <a:noAutofit/>
          </a:bodyPr>
          <a:lstStyle/>
          <a:p>
            <a:r>
              <a:rPr lang="en-US" sz="3600" b="1" dirty="0"/>
              <a:t>School Safety:</a:t>
            </a:r>
            <a:r>
              <a:rPr lang="en-US" sz="3600" dirty="0"/>
              <a:t> Urban schools need the resources, training and support necessary for Iowa school, student and staff safety at </a:t>
            </a:r>
            <a:r>
              <a:rPr lang="en-US" sz="3600" dirty="0" smtClean="0"/>
              <a:t>school</a:t>
            </a:r>
            <a:r>
              <a:rPr lang="en-US" sz="3600" baseline="30000" dirty="0" smtClean="0"/>
              <a:t> </a:t>
            </a:r>
            <a:r>
              <a:rPr lang="en-US" sz="3600" dirty="0"/>
              <a:t>including funding for security personnel and training to protect against active shooter and other emergency situations presenting harm.</a:t>
            </a:r>
          </a:p>
        </p:txBody>
      </p:sp>
      <p:pic>
        <p:nvPicPr>
          <p:cNvPr id="7" name="Picture 6"/>
          <p:cNvPicPr>
            <a:picLocks noChangeAspect="1"/>
          </p:cNvPicPr>
          <p:nvPr/>
        </p:nvPicPr>
        <p:blipFill>
          <a:blip r:embed="rId2"/>
          <a:stretch>
            <a:fillRect/>
          </a:stretch>
        </p:blipFill>
        <p:spPr>
          <a:xfrm rot="5400000">
            <a:off x="2220112" y="142088"/>
            <a:ext cx="1560526" cy="1581150"/>
          </a:xfrm>
          <a:prstGeom prst="rect">
            <a:avLst/>
          </a:prstGeom>
        </p:spPr>
      </p:pic>
    </p:spTree>
    <p:extLst>
      <p:ext uri="{BB962C8B-B14F-4D97-AF65-F5344CB8AC3E}">
        <p14:creationId xmlns:p14="http://schemas.microsoft.com/office/powerpoint/2010/main" val="10839521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86605"/>
            <a:ext cx="5623560" cy="1450757"/>
          </a:xfrm>
        </p:spPr>
        <p:txBody>
          <a:bodyPr/>
          <a:lstStyle/>
          <a:p>
            <a:pPr algn="r"/>
            <a:r>
              <a:rPr lang="en-US" b="1" dirty="0" smtClean="0"/>
              <a:t>2020 Priority</a:t>
            </a:r>
            <a:endParaRPr lang="en-US" dirty="0"/>
          </a:p>
        </p:txBody>
      </p:sp>
      <p:sp>
        <p:nvSpPr>
          <p:cNvPr id="3" name="Content Placeholder 2"/>
          <p:cNvSpPr>
            <a:spLocks noGrp="1"/>
          </p:cNvSpPr>
          <p:nvPr>
            <p:ph idx="1"/>
          </p:nvPr>
        </p:nvSpPr>
        <p:spPr>
          <a:xfrm>
            <a:off x="2057401" y="2133600"/>
            <a:ext cx="8000999" cy="3735494"/>
          </a:xfrm>
        </p:spPr>
        <p:txBody>
          <a:bodyPr>
            <a:noAutofit/>
          </a:bodyPr>
          <a:lstStyle/>
          <a:p>
            <a:r>
              <a:rPr lang="en-US" sz="4000" b="1" dirty="0"/>
              <a:t>District Authority:</a:t>
            </a:r>
            <a:r>
              <a:rPr lang="en-US" sz="4000" dirty="0"/>
              <a:t> School boards are responsible to make decisions on behalf of their students, staff and communities to meet the goals of their district. </a:t>
            </a:r>
          </a:p>
          <a:p>
            <a:pPr marL="0" indent="0">
              <a:buNone/>
            </a:pPr>
            <a:endParaRPr lang="en-US" sz="3600" dirty="0"/>
          </a:p>
        </p:txBody>
      </p:sp>
      <p:pic>
        <p:nvPicPr>
          <p:cNvPr id="7" name="Picture 6"/>
          <p:cNvPicPr>
            <a:picLocks noChangeAspect="1"/>
          </p:cNvPicPr>
          <p:nvPr/>
        </p:nvPicPr>
        <p:blipFill>
          <a:blip r:embed="rId2"/>
          <a:stretch>
            <a:fillRect/>
          </a:stretch>
        </p:blipFill>
        <p:spPr>
          <a:xfrm rot="5400000">
            <a:off x="2220112" y="142088"/>
            <a:ext cx="1560526" cy="1581150"/>
          </a:xfrm>
          <a:prstGeom prst="rect">
            <a:avLst/>
          </a:prstGeom>
        </p:spPr>
      </p:pic>
    </p:spTree>
    <p:extLst>
      <p:ext uri="{BB962C8B-B14F-4D97-AF65-F5344CB8AC3E}">
        <p14:creationId xmlns:p14="http://schemas.microsoft.com/office/powerpoint/2010/main" val="33115683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91440" indent="-91440" algn="ctr">
              <a:lnSpc>
                <a:spcPct val="90000"/>
              </a:lnSpc>
              <a:spcBef>
                <a:spcPts val="1200"/>
              </a:spcBef>
              <a:spcAft>
                <a:spcPts val="200"/>
              </a:spcAft>
              <a:buClr>
                <a:schemeClr val="accent1"/>
              </a:buClr>
              <a:buSzPct val="100000"/>
              <a:buFont typeface="Calibri" panose="020F0502020204030204" pitchFamily="34" charset="0"/>
              <a:buChar char=" "/>
            </a:pPr>
            <a:r>
              <a:rPr lang="en-US" sz="4400" b="1" dirty="0">
                <a:latin typeface="+mn-lt"/>
                <a:ea typeface="+mn-ea"/>
                <a:cs typeface="+mn-cs"/>
              </a:rPr>
              <a:t>School Choice Defense </a:t>
            </a:r>
            <a:br>
              <a:rPr lang="en-US" sz="4400" b="1" dirty="0">
                <a:latin typeface="+mn-lt"/>
                <a:ea typeface="+mn-ea"/>
                <a:cs typeface="+mn-cs"/>
              </a:rPr>
            </a:br>
            <a:r>
              <a:rPr lang="en-US" sz="2800" b="1" dirty="0" smtClean="0">
                <a:latin typeface="+mn-lt"/>
                <a:ea typeface="+mn-ea"/>
                <a:cs typeface="+mn-cs"/>
              </a:rPr>
              <a:t>Vouchers/Tax Credits consume </a:t>
            </a:r>
            <a:r>
              <a:rPr lang="en-US" sz="2800" b="1" dirty="0">
                <a:latin typeface="+mn-lt"/>
                <a:ea typeface="+mn-ea"/>
                <a:cs typeface="+mn-cs"/>
              </a:rPr>
              <a:t>funds needed for public education</a:t>
            </a:r>
            <a:endParaRPr lang="en-US" sz="4400" b="1" dirty="0">
              <a:latin typeface="+mn-lt"/>
              <a:ea typeface="+mn-ea"/>
              <a:cs typeface="+mn-cs"/>
            </a:endParaRPr>
          </a:p>
        </p:txBody>
      </p:sp>
      <p:sp>
        <p:nvSpPr>
          <p:cNvPr id="3" name="Content Placeholder 2"/>
          <p:cNvSpPr>
            <a:spLocks noGrp="1"/>
          </p:cNvSpPr>
          <p:nvPr>
            <p:ph idx="1"/>
          </p:nvPr>
        </p:nvSpPr>
        <p:spPr>
          <a:xfrm>
            <a:off x="2346960" y="2362200"/>
            <a:ext cx="7543801" cy="3810000"/>
          </a:xfrm>
        </p:spPr>
        <p:txBody>
          <a:bodyPr>
            <a:normAutofit/>
          </a:bodyPr>
          <a:lstStyle/>
          <a:p>
            <a:pPr>
              <a:lnSpc>
                <a:spcPct val="100000"/>
              </a:lnSpc>
              <a:buFont typeface="Wingdings" panose="05000000000000000000" pitchFamily="2" charset="2"/>
              <a:buChar char="§"/>
            </a:pPr>
            <a:r>
              <a:rPr lang="en-US" sz="2800" dirty="0"/>
              <a:t>Bills for ESA’s/vouchers in 2018 and 2019 Sessions did not advance through a chamber, but did get through Senate Education Committee in 2019</a:t>
            </a:r>
          </a:p>
          <a:p>
            <a:pPr>
              <a:lnSpc>
                <a:spcPct val="100000"/>
              </a:lnSpc>
              <a:buFont typeface="Wingdings" panose="05000000000000000000" pitchFamily="2" charset="2"/>
              <a:buChar char="§"/>
            </a:pPr>
            <a:r>
              <a:rPr lang="en-US" sz="2800" dirty="0"/>
              <a:t>Tax bills did expand STOs in 2018 and again 2019</a:t>
            </a:r>
          </a:p>
          <a:p>
            <a:pPr>
              <a:lnSpc>
                <a:spcPct val="100000"/>
              </a:lnSpc>
              <a:buFont typeface="Wingdings" panose="05000000000000000000" pitchFamily="2" charset="2"/>
              <a:buChar char="§"/>
            </a:pPr>
            <a:r>
              <a:rPr lang="en-US" sz="2800" dirty="0"/>
              <a:t>Costly – tight budget applies to this issue too</a:t>
            </a:r>
          </a:p>
        </p:txBody>
      </p:sp>
    </p:spTree>
    <p:extLst>
      <p:ext uri="{BB962C8B-B14F-4D97-AF65-F5344CB8AC3E}">
        <p14:creationId xmlns:p14="http://schemas.microsoft.com/office/powerpoint/2010/main" val="6988765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Public Dollars Already Fund School Choice:  </a:t>
            </a:r>
            <a:r>
              <a:rPr lang="en-US" sz="2700" dirty="0">
                <a:hlinkClick r:id="rId2"/>
              </a:rPr>
              <a:t>http://www.iowapolicyproject.org/2018docs/181105-roadmap-vouchers.pdf</a:t>
            </a:r>
            <a:r>
              <a:rPr lang="en-US" sz="2700" dirty="0"/>
              <a:t> </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814636" y="1737362"/>
            <a:ext cx="5815014" cy="4986833"/>
          </a:xfrm>
          <a:prstGeom prst="rect">
            <a:avLst/>
          </a:prstGeom>
        </p:spPr>
      </p:pic>
      <p:sp>
        <p:nvSpPr>
          <p:cNvPr id="5" name="TextBox 4"/>
          <p:cNvSpPr txBox="1"/>
          <p:nvPr/>
        </p:nvSpPr>
        <p:spPr>
          <a:xfrm>
            <a:off x="8967788" y="2081213"/>
            <a:ext cx="3071813" cy="1200329"/>
          </a:xfrm>
          <a:prstGeom prst="rect">
            <a:avLst/>
          </a:prstGeom>
          <a:solidFill>
            <a:srgbClr val="FFC000"/>
          </a:solidFill>
          <a:ln>
            <a:solidFill>
              <a:schemeClr val="accent1"/>
            </a:solidFill>
          </a:ln>
        </p:spPr>
        <p:txBody>
          <a:bodyPr wrap="square" rtlCol="0">
            <a:spAutoFit/>
          </a:bodyPr>
          <a:lstStyle/>
          <a:p>
            <a:r>
              <a:rPr lang="en-US" dirty="0" smtClean="0"/>
              <a:t>STO’s expanded to $15 million in HF 779 Tax Changes in 2019 Session puts this number over $70 million. </a:t>
            </a:r>
            <a:endParaRPr lang="en-US" dirty="0"/>
          </a:p>
        </p:txBody>
      </p:sp>
      <p:cxnSp>
        <p:nvCxnSpPr>
          <p:cNvPr id="7" name="Straight Arrow Connector 6"/>
          <p:cNvCxnSpPr/>
          <p:nvPr/>
        </p:nvCxnSpPr>
        <p:spPr>
          <a:xfrm flipH="1">
            <a:off x="8434388" y="2304753"/>
            <a:ext cx="461962" cy="238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9679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139442" y="304800"/>
            <a:ext cx="6862179" cy="4661774"/>
          </a:xfrm>
          <a:prstGeom prst="rect">
            <a:avLst/>
          </a:prstGeom>
        </p:spPr>
      </p:pic>
      <p:sp>
        <p:nvSpPr>
          <p:cNvPr id="2" name="Title 1"/>
          <p:cNvSpPr>
            <a:spLocks noGrp="1"/>
          </p:cNvSpPr>
          <p:nvPr>
            <p:ph type="title"/>
          </p:nvPr>
        </p:nvSpPr>
        <p:spPr>
          <a:xfrm>
            <a:off x="1762125" y="5286375"/>
            <a:ext cx="8610600" cy="762000"/>
          </a:xfrm>
        </p:spPr>
        <p:txBody>
          <a:bodyPr>
            <a:noAutofit/>
          </a:bodyPr>
          <a:lstStyle/>
          <a:p>
            <a:r>
              <a:rPr lang="en-US" sz="2000" dirty="0"/>
              <a:t>Source: Legislative tax Expenditure Committee DOR Report on Tuition and Textbook Tax Credits </a:t>
            </a:r>
            <a:r>
              <a:rPr lang="en-US" sz="1400" dirty="0">
                <a:hlinkClick r:id="rId3"/>
              </a:rPr>
              <a:t>https://www.legis.iowa.gov/docs/publications/SD/865242.pdf</a:t>
            </a:r>
            <a:r>
              <a:rPr lang="en-US" sz="1400" dirty="0"/>
              <a:t> </a:t>
            </a:r>
            <a:endParaRPr lang="en-US" sz="2000" dirty="0"/>
          </a:p>
        </p:txBody>
      </p:sp>
      <p:sp>
        <p:nvSpPr>
          <p:cNvPr id="5" name="TextBox 4"/>
          <p:cNvSpPr txBox="1"/>
          <p:nvPr/>
        </p:nvSpPr>
        <p:spPr>
          <a:xfrm>
            <a:off x="1600200" y="1752601"/>
            <a:ext cx="1447800" cy="2031325"/>
          </a:xfrm>
          <a:prstGeom prst="rect">
            <a:avLst/>
          </a:prstGeom>
          <a:solidFill>
            <a:schemeClr val="bg1">
              <a:lumMod val="95000"/>
            </a:schemeClr>
          </a:solidFill>
        </p:spPr>
        <p:txBody>
          <a:bodyPr wrap="square" rtlCol="0">
            <a:spAutoFit/>
          </a:bodyPr>
          <a:lstStyle/>
          <a:p>
            <a:pPr algn="ctr"/>
            <a:r>
              <a:rPr lang="en-US" dirty="0"/>
              <a:t>Note location of existing private schools related to legislative seats </a:t>
            </a:r>
          </a:p>
        </p:txBody>
      </p:sp>
      <p:sp>
        <p:nvSpPr>
          <p:cNvPr id="7" name="TextBox 6"/>
          <p:cNvSpPr txBox="1"/>
          <p:nvPr/>
        </p:nvSpPr>
        <p:spPr>
          <a:xfrm>
            <a:off x="10153650" y="1620024"/>
            <a:ext cx="1447800" cy="2585323"/>
          </a:xfrm>
          <a:prstGeom prst="rect">
            <a:avLst/>
          </a:prstGeom>
          <a:solidFill>
            <a:schemeClr val="bg1">
              <a:lumMod val="95000"/>
            </a:schemeClr>
          </a:solidFill>
        </p:spPr>
        <p:txBody>
          <a:bodyPr wrap="square" rtlCol="0">
            <a:spAutoFit/>
          </a:bodyPr>
          <a:lstStyle/>
          <a:p>
            <a:pPr algn="ctr"/>
            <a:r>
              <a:rPr lang="en-US" dirty="0"/>
              <a:t>Note location of existing private schools related to </a:t>
            </a:r>
            <a:r>
              <a:rPr lang="en-US" dirty="0" smtClean="0"/>
              <a:t>UEN districts. Impact on UEN enrollment.</a:t>
            </a:r>
            <a:endParaRPr lang="en-US" dirty="0"/>
          </a:p>
        </p:txBody>
      </p:sp>
    </p:spTree>
    <p:extLst>
      <p:ext uri="{BB962C8B-B14F-4D97-AF65-F5344CB8AC3E}">
        <p14:creationId xmlns:p14="http://schemas.microsoft.com/office/powerpoint/2010/main" val="39605262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Key Issues in Voucher Debate</a:t>
            </a:r>
            <a:endParaRPr lang="en-US" dirty="0"/>
          </a:p>
        </p:txBody>
      </p:sp>
      <p:sp>
        <p:nvSpPr>
          <p:cNvPr id="3" name="Content Placeholder 2"/>
          <p:cNvSpPr>
            <a:spLocks noGrp="1"/>
          </p:cNvSpPr>
          <p:nvPr>
            <p:ph idx="1"/>
          </p:nvPr>
        </p:nvSpPr>
        <p:spPr>
          <a:xfrm>
            <a:off x="1049654" y="1737362"/>
            <a:ext cx="10407240" cy="4023360"/>
          </a:xfrm>
        </p:spPr>
        <p:txBody>
          <a:bodyPr>
            <a:noAutofit/>
          </a:bodyPr>
          <a:lstStyle/>
          <a:p>
            <a:r>
              <a:rPr lang="en-US" sz="2400" b="1" dirty="0" smtClean="0"/>
              <a:t>Accountability:  </a:t>
            </a:r>
            <a:r>
              <a:rPr lang="en-US" sz="2400" dirty="0" smtClean="0"/>
              <a:t>Nonpublic and home schools escape oversight. Any expansion funded with taxpayer dollars requires a level playing field. </a:t>
            </a:r>
          </a:p>
          <a:p>
            <a:r>
              <a:rPr lang="en-US" sz="2400" b="1" dirty="0" smtClean="0"/>
              <a:t>Democracy: </a:t>
            </a:r>
            <a:r>
              <a:rPr lang="en-US" sz="2400" dirty="0" smtClean="0"/>
              <a:t>Taxpayers don’t get to vote for Nonpublic school boards.</a:t>
            </a:r>
          </a:p>
          <a:p>
            <a:r>
              <a:rPr lang="en-US" sz="2400" b="1" dirty="0" smtClean="0"/>
              <a:t>Student Outcomes:  </a:t>
            </a:r>
            <a:r>
              <a:rPr lang="en-US" sz="2400" dirty="0" smtClean="0"/>
              <a:t>Little evidence that school choice expansion improves outcomes for students, especially in a climate where strong school choice options already exist.</a:t>
            </a:r>
          </a:p>
          <a:p>
            <a:r>
              <a:rPr lang="en-US" sz="2400" b="1" dirty="0" smtClean="0"/>
              <a:t>Competition-Iowa has it: </a:t>
            </a:r>
            <a:r>
              <a:rPr lang="en-US" sz="2400" dirty="0" smtClean="0"/>
              <a:t>32,848 students attend nonpublic schools. 32,501 open enroll into another public school. Two home school options + virtual academies.</a:t>
            </a:r>
          </a:p>
          <a:p>
            <a:r>
              <a:rPr lang="en-US" sz="2400" b="1" dirty="0" smtClean="0"/>
              <a:t>School Choice isn’t parent choice</a:t>
            </a:r>
            <a:r>
              <a:rPr lang="en-US" sz="2400" dirty="0" smtClean="0"/>
              <a:t>. Nonpublic schools choose who attends.  </a:t>
            </a:r>
          </a:p>
          <a:p>
            <a:r>
              <a:rPr lang="en-US" sz="2400" b="1" dirty="0" smtClean="0"/>
              <a:t>Limited Resources:  </a:t>
            </a:r>
            <a:r>
              <a:rPr lang="en-US" sz="2400" dirty="0" smtClean="0"/>
              <a:t>Public schools have a public purpose. The state has an obligation to prioritize them first. </a:t>
            </a:r>
            <a:endParaRPr lang="en-US" sz="2400" dirty="0"/>
          </a:p>
        </p:txBody>
      </p:sp>
    </p:spTree>
    <p:extLst>
      <p:ext uri="{BB962C8B-B14F-4D97-AF65-F5344CB8AC3E}">
        <p14:creationId xmlns:p14="http://schemas.microsoft.com/office/powerpoint/2010/main" val="9387771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6863" y="219269"/>
            <a:ext cx="4987126" cy="1325563"/>
          </a:xfrm>
        </p:spPr>
        <p:txBody>
          <a:bodyPr>
            <a:normAutofit/>
          </a:bodyPr>
          <a:lstStyle/>
          <a:p>
            <a:pPr algn="ctr" eaLnBrk="0" fontAlgn="base" hangingPunct="0">
              <a:spcAft>
                <a:spcPct val="0"/>
              </a:spcAft>
            </a:pPr>
            <a:r>
              <a:rPr lang="en-US" b="1" dirty="0"/>
              <a:t>Advocacy Attitude</a:t>
            </a:r>
          </a:p>
        </p:txBody>
      </p:sp>
      <p:sp>
        <p:nvSpPr>
          <p:cNvPr id="3" name="Content Placeholder 2"/>
          <p:cNvSpPr>
            <a:spLocks noGrp="1"/>
          </p:cNvSpPr>
          <p:nvPr>
            <p:ph idx="1"/>
          </p:nvPr>
        </p:nvSpPr>
        <p:spPr>
          <a:xfrm>
            <a:off x="731614" y="1444156"/>
            <a:ext cx="10875096" cy="4692981"/>
          </a:xfrm>
        </p:spPr>
        <p:txBody>
          <a:bodyPr>
            <a:noAutofit/>
          </a:bodyPr>
          <a:lstStyle/>
          <a:p>
            <a:r>
              <a:rPr lang="en-US" sz="2700" dirty="0" smtClean="0"/>
              <a:t>Start with the assumption that every senator and representative is working hard to make Iowa better.  </a:t>
            </a:r>
          </a:p>
          <a:p>
            <a:r>
              <a:rPr lang="en-US" sz="2700" dirty="0" smtClean="0"/>
              <a:t>We sometimes disagree with the way to get there, but everyone wants Iowa students to succeed.  </a:t>
            </a:r>
          </a:p>
          <a:p>
            <a:r>
              <a:rPr lang="en-US" sz="2700" dirty="0" smtClean="0"/>
              <a:t>Policy makers can’t know about the impacts of their actions on schools if we don’t tell them. </a:t>
            </a:r>
          </a:p>
          <a:p>
            <a:r>
              <a:rPr lang="en-US" sz="2700" dirty="0" smtClean="0"/>
              <a:t>Good lobbying is:  </a:t>
            </a:r>
            <a:r>
              <a:rPr lang="en-US" sz="2700" b="1" i="1" dirty="0" smtClean="0"/>
              <a:t>Gentle persuasion applied relentlessly.  </a:t>
            </a:r>
            <a:r>
              <a:rPr lang="en-US" sz="2700" dirty="0" smtClean="0"/>
              <a:t>Always start and end with a thank you and be clear about what actions they can take to improve your district’s ability to educate all students to their potential. </a:t>
            </a:r>
          </a:p>
        </p:txBody>
      </p:sp>
    </p:spTree>
    <p:extLst>
      <p:ext uri="{BB962C8B-B14F-4D97-AF65-F5344CB8AC3E}">
        <p14:creationId xmlns:p14="http://schemas.microsoft.com/office/powerpoint/2010/main" val="26743602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4764" y="57240"/>
            <a:ext cx="10335612" cy="6760419"/>
          </a:xfrm>
          <a:prstGeom prst="rect">
            <a:avLst/>
          </a:prstGeom>
          <a:ln w="12700">
            <a:solidFill>
              <a:schemeClr val="accent1"/>
            </a:solidFill>
          </a:ln>
        </p:spPr>
      </p:pic>
    </p:spTree>
    <p:extLst>
      <p:ext uri="{BB962C8B-B14F-4D97-AF65-F5344CB8AC3E}">
        <p14:creationId xmlns:p14="http://schemas.microsoft.com/office/powerpoint/2010/main" val="5582148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6863" y="219269"/>
            <a:ext cx="4987126" cy="1325563"/>
          </a:xfrm>
        </p:spPr>
        <p:txBody>
          <a:bodyPr/>
          <a:lstStyle/>
          <a:p>
            <a:r>
              <a:rPr lang="en-US" b="1" dirty="0" smtClean="0"/>
              <a:t>Advocacy Attitude</a:t>
            </a:r>
            <a:endParaRPr lang="en-US" b="1" dirty="0"/>
          </a:p>
        </p:txBody>
      </p:sp>
      <p:sp>
        <p:nvSpPr>
          <p:cNvPr id="3" name="Content Placeholder 2"/>
          <p:cNvSpPr>
            <a:spLocks noGrp="1"/>
          </p:cNvSpPr>
          <p:nvPr>
            <p:ph idx="1"/>
          </p:nvPr>
        </p:nvSpPr>
        <p:spPr>
          <a:xfrm>
            <a:off x="731614" y="1444156"/>
            <a:ext cx="10875096" cy="4692981"/>
          </a:xfrm>
        </p:spPr>
        <p:txBody>
          <a:bodyPr>
            <a:noAutofit/>
          </a:bodyPr>
          <a:lstStyle/>
          <a:p>
            <a:r>
              <a:rPr lang="en-US" sz="3200" b="1" dirty="0"/>
              <a:t>Teamwork:  we are all in this together.</a:t>
            </a:r>
            <a:r>
              <a:rPr lang="en-US" sz="3200" dirty="0"/>
              <a:t>  </a:t>
            </a:r>
            <a:endParaRPr lang="en-US" sz="3200" dirty="0" smtClean="0"/>
          </a:p>
          <a:p>
            <a:r>
              <a:rPr lang="en-US" sz="2700" dirty="0" smtClean="0"/>
              <a:t>Avoid </a:t>
            </a:r>
            <a:r>
              <a:rPr lang="en-US" sz="2700" dirty="0"/>
              <a:t>pitting some schools and districts against others.  Keep to the core values of local control, </a:t>
            </a:r>
            <a:r>
              <a:rPr lang="en-US" sz="2700" dirty="0" smtClean="0"/>
              <a:t>adequate investments in public education, respecting </a:t>
            </a:r>
            <a:r>
              <a:rPr lang="en-US" sz="2700" dirty="0"/>
              <a:t>differences in school districts, and preserving the authority for each board to make the right choices to support education. </a:t>
            </a:r>
            <a:endParaRPr lang="en-US" sz="2700" dirty="0" smtClean="0"/>
          </a:p>
          <a:p>
            <a:r>
              <a:rPr lang="en-US" sz="2700" dirty="0" smtClean="0"/>
              <a:t>Find a school district represented by Legislative Leaders as a partner.  Work together to meet the needs you have in common.</a:t>
            </a:r>
          </a:p>
          <a:p>
            <a:r>
              <a:rPr lang="en-US" sz="2700" dirty="0" smtClean="0"/>
              <a:t>Where do you find willing supporters?  Cross section of advocates will help you build your advocacy army. </a:t>
            </a:r>
            <a:endParaRPr lang="en-US" sz="2700" dirty="0"/>
          </a:p>
        </p:txBody>
      </p:sp>
      <p:pic>
        <p:nvPicPr>
          <p:cNvPr id="4" name="Picture 3" descr="Benefits of Corporate &lt;strong&gt;Team&lt;/strong&gt; Building – Leadershu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990" y="235879"/>
            <a:ext cx="2916248" cy="1458450"/>
          </a:xfrm>
          <a:prstGeom prst="rect">
            <a:avLst/>
          </a:prstGeom>
        </p:spPr>
      </p:pic>
    </p:spTree>
    <p:extLst>
      <p:ext uri="{BB962C8B-B14F-4D97-AF65-F5344CB8AC3E}">
        <p14:creationId xmlns:p14="http://schemas.microsoft.com/office/powerpoint/2010/main" val="40381294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609600" y="274638"/>
            <a:ext cx="6109447" cy="1143000"/>
          </a:xfrm>
        </p:spPr>
        <p:txBody>
          <a:bodyPr/>
          <a:lstStyle/>
          <a:p>
            <a:r>
              <a:rPr lang="en-US" altLang="en-US" b="1" dirty="0"/>
              <a:t>Legislative Timeline</a:t>
            </a:r>
          </a:p>
        </p:txBody>
      </p:sp>
      <p:sp>
        <p:nvSpPr>
          <p:cNvPr id="3" name="Content Placeholder 2"/>
          <p:cNvSpPr>
            <a:spLocks noGrp="1"/>
          </p:cNvSpPr>
          <p:nvPr>
            <p:ph idx="1"/>
          </p:nvPr>
        </p:nvSpPr>
        <p:spPr>
          <a:xfrm>
            <a:off x="1981200" y="2066365"/>
            <a:ext cx="8229600" cy="4655111"/>
          </a:xfrm>
        </p:spPr>
        <p:txBody>
          <a:bodyPr>
            <a:normAutofit/>
          </a:bodyPr>
          <a:lstStyle/>
          <a:p>
            <a:pPr>
              <a:defRPr/>
            </a:pPr>
            <a:r>
              <a:rPr lang="en-US" dirty="0" smtClean="0"/>
              <a:t>Caucuses typically meet before the end of November to set priorities. Legislative leadership and committee member changes are important to track.  </a:t>
            </a:r>
          </a:p>
          <a:p>
            <a:pPr>
              <a:defRPr/>
            </a:pPr>
            <a:r>
              <a:rPr lang="en-US" dirty="0" smtClean="0"/>
              <a:t>Jan. 13, 2020 First Day of Session </a:t>
            </a:r>
            <a:r>
              <a:rPr lang="en-US" sz="2200" dirty="0">
                <a:hlinkClick r:id="rId2"/>
              </a:rPr>
              <a:t>https://www.legis.iowa.gov/docs/publications/SESTT/1061746.pdf</a:t>
            </a:r>
            <a:endParaRPr lang="en-US" sz="2200" dirty="0" smtClean="0"/>
          </a:p>
          <a:p>
            <a:pPr marL="0" indent="0">
              <a:buNone/>
              <a:defRPr/>
            </a:pPr>
            <a:r>
              <a:rPr lang="en-US" dirty="0" smtClean="0"/>
              <a:t>April 21, 2020 is the 100</a:t>
            </a:r>
            <a:r>
              <a:rPr lang="en-US" baseline="30000" dirty="0" smtClean="0"/>
              <a:t>th</a:t>
            </a:r>
            <a:r>
              <a:rPr lang="en-US" dirty="0" smtClean="0"/>
              <a:t> day of Session when per diem ends (legislators could shorten this timeline)</a:t>
            </a:r>
          </a:p>
          <a:p>
            <a:pPr marL="0" indent="0">
              <a:buNone/>
              <a:defRPr/>
            </a:pPr>
            <a:r>
              <a:rPr lang="en-US" dirty="0" smtClean="0"/>
              <a:t>Although contact during Session is important, building relationships during the Interim is critical. </a:t>
            </a:r>
          </a:p>
          <a:p>
            <a:pPr marL="0" indent="0">
              <a:buNone/>
              <a:defRPr/>
            </a:pPr>
            <a:r>
              <a:rPr lang="en-US" altLang="en-US" dirty="0" smtClean="0"/>
              <a:t>Election </a:t>
            </a:r>
            <a:r>
              <a:rPr lang="en-US" altLang="en-US" dirty="0"/>
              <a:t>year impact (= shortened timeline and elevated importance of connecting with voters and opinion leaders.)</a:t>
            </a:r>
          </a:p>
          <a:p>
            <a:pPr marL="0" indent="0">
              <a:buNone/>
              <a:defRPr/>
            </a:pPr>
            <a:endParaRPr lang="en-US" dirty="0" smtClean="0"/>
          </a:p>
        </p:txBody>
      </p:sp>
      <p:sp>
        <p:nvSpPr>
          <p:cNvPr id="819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6EE45877-7D8A-4303-89AA-925AB37CE7C4}" type="slidenum">
              <a:rPr lang="en-US" altLang="en-US" sz="1200">
                <a:solidFill>
                  <a:srgbClr val="898989"/>
                </a:solidFill>
                <a:latin typeface="Verdana" panose="020B0604030504040204" pitchFamily="34" charset="0"/>
              </a:rPr>
              <a:pPr>
                <a:spcBef>
                  <a:spcPct val="0"/>
                </a:spcBef>
                <a:buNone/>
              </a:pPr>
              <a:t>51</a:t>
            </a:fld>
            <a:endParaRPr lang="en-US" altLang="en-US" sz="1200" dirty="0">
              <a:solidFill>
                <a:srgbClr val="898989"/>
              </a:solidFill>
              <a:latin typeface="Verdana" panose="020B0604030504040204" pitchFamily="34" charset="0"/>
            </a:endParaRPr>
          </a:p>
        </p:txBody>
      </p:sp>
      <p:pic>
        <p:nvPicPr>
          <p:cNvPr id="2" name="Picture 1"/>
          <p:cNvPicPr>
            <a:picLocks noChangeAspect="1"/>
          </p:cNvPicPr>
          <p:nvPr/>
        </p:nvPicPr>
        <p:blipFill>
          <a:blip r:embed="rId3"/>
          <a:stretch>
            <a:fillRect/>
          </a:stretch>
        </p:blipFill>
        <p:spPr>
          <a:xfrm>
            <a:off x="6571130" y="341309"/>
            <a:ext cx="4729714" cy="1529610"/>
          </a:xfrm>
          <a:prstGeom prst="rect">
            <a:avLst/>
          </a:prstGeom>
          <a:ln>
            <a:solidFill>
              <a:schemeClr val="accent1"/>
            </a:solidFill>
          </a:ln>
        </p:spPr>
      </p:pic>
    </p:spTree>
    <p:extLst>
      <p:ext uri="{BB962C8B-B14F-4D97-AF65-F5344CB8AC3E}">
        <p14:creationId xmlns:p14="http://schemas.microsoft.com/office/powerpoint/2010/main" val="24125901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3"/>
          <p:cNvSpPr txBox="1">
            <a:spLocks noChangeArrowheads="1"/>
          </p:cNvSpPr>
          <p:nvPr/>
        </p:nvSpPr>
        <p:spPr bwMode="auto">
          <a:xfrm>
            <a:off x="1396843" y="1752600"/>
            <a:ext cx="9721811"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pPr>
            <a:r>
              <a:rPr lang="en-US" altLang="en-US" sz="2000" dirty="0" smtClean="0">
                <a:solidFill>
                  <a:prstClr val="black"/>
                </a:solidFill>
                <a:latin typeface="Verdana" panose="020B0604030504040204" pitchFamily="34" charset="0"/>
                <a:cs typeface="Arial" panose="020B0604020202020204" pitchFamily="34" charset="0"/>
              </a:rPr>
              <a:t>Oct. 2019 Videos and PPTs: UEN Advocacy Actions and Issues for 2020 </a:t>
            </a:r>
            <a:r>
              <a:rPr lang="en-US" sz="2000" dirty="0">
                <a:hlinkClick r:id="rId2"/>
              </a:rPr>
              <a:t>http://www.uen-ia.org/legislation.htm</a:t>
            </a:r>
            <a:endParaRPr lang="en-US" altLang="en-US" sz="2000" dirty="0" smtClean="0">
              <a:solidFill>
                <a:prstClr val="black"/>
              </a:solidFill>
              <a:latin typeface="Verdana" panose="020B0604030504040204" pitchFamily="34" charset="0"/>
              <a:cs typeface="Arial" panose="020B0604020202020204" pitchFamily="34" charset="0"/>
            </a:endParaRPr>
          </a:p>
          <a:p>
            <a:pPr eaLnBrk="0" fontAlgn="base" hangingPunct="0">
              <a:spcBef>
                <a:spcPct val="0"/>
              </a:spcBef>
              <a:spcAft>
                <a:spcPct val="0"/>
              </a:spcAft>
            </a:pPr>
            <a:r>
              <a:rPr lang="en-US" altLang="en-US" sz="2000" dirty="0" smtClean="0">
                <a:solidFill>
                  <a:prstClr val="black"/>
                </a:solidFill>
                <a:latin typeface="Verdana" panose="020B0604030504040204" pitchFamily="34" charset="0"/>
                <a:cs typeface="Arial" panose="020B0604020202020204" pitchFamily="34" charset="0"/>
              </a:rPr>
              <a:t>Issue </a:t>
            </a:r>
            <a:r>
              <a:rPr lang="en-US" altLang="en-US" sz="2000" dirty="0">
                <a:solidFill>
                  <a:prstClr val="black"/>
                </a:solidFill>
                <a:latin typeface="Verdana" panose="020B0604030504040204" pitchFamily="34" charset="0"/>
                <a:cs typeface="Arial" panose="020B0604020202020204" pitchFamily="34" charset="0"/>
              </a:rPr>
              <a:t>Briefs, talking points, advocacy messages</a:t>
            </a:r>
          </a:p>
          <a:p>
            <a:pPr eaLnBrk="0" fontAlgn="base" hangingPunct="0">
              <a:spcBef>
                <a:spcPct val="0"/>
              </a:spcBef>
              <a:spcAft>
                <a:spcPct val="0"/>
              </a:spcAft>
            </a:pPr>
            <a:r>
              <a:rPr lang="en-US" altLang="en-US" sz="2000" dirty="0" smtClean="0">
                <a:solidFill>
                  <a:prstClr val="black"/>
                </a:solidFill>
                <a:latin typeface="Verdana" panose="020B0604030504040204" pitchFamily="34" charset="0"/>
                <a:cs typeface="Arial" panose="020B0604020202020204" pitchFamily="34" charset="0"/>
              </a:rPr>
              <a:t>Weekly Legislative </a:t>
            </a:r>
            <a:r>
              <a:rPr lang="en-US" altLang="en-US" sz="2000" dirty="0">
                <a:solidFill>
                  <a:prstClr val="black"/>
                </a:solidFill>
                <a:latin typeface="Verdana" panose="020B0604030504040204" pitchFamily="34" charset="0"/>
                <a:cs typeface="Arial" panose="020B0604020202020204" pitchFamily="34" charset="0"/>
              </a:rPr>
              <a:t>updates and Calls to Action to engage your local advocates</a:t>
            </a:r>
          </a:p>
          <a:p>
            <a:pPr eaLnBrk="0" fontAlgn="base" hangingPunct="0">
              <a:spcBef>
                <a:spcPct val="0"/>
              </a:spcBef>
              <a:spcAft>
                <a:spcPct val="0"/>
              </a:spcAft>
            </a:pPr>
            <a:r>
              <a:rPr lang="en-US" altLang="en-US" sz="2000" dirty="0" smtClean="0">
                <a:solidFill>
                  <a:prstClr val="black"/>
                </a:solidFill>
                <a:latin typeface="Verdana" panose="020B0604030504040204" pitchFamily="34" charset="0"/>
                <a:cs typeface="Arial" panose="020B0604020202020204" pitchFamily="34" charset="0"/>
              </a:rPr>
              <a:t>This PPT will be on UEN annual meeting tab soon</a:t>
            </a:r>
            <a:endParaRPr lang="en-US" altLang="en-US" sz="2000" dirty="0">
              <a:solidFill>
                <a:prstClr val="black"/>
              </a:solidFill>
              <a:latin typeface="Verdana" panose="020B0604030504040204" pitchFamily="34" charset="0"/>
              <a:cs typeface="Arial" panose="020B0604020202020204" pitchFamily="34" charset="0"/>
            </a:endParaRPr>
          </a:p>
          <a:p>
            <a:pPr eaLnBrk="0" fontAlgn="base" hangingPunct="0">
              <a:spcBef>
                <a:spcPct val="0"/>
              </a:spcBef>
              <a:spcAft>
                <a:spcPct val="0"/>
              </a:spcAft>
            </a:pPr>
            <a:r>
              <a:rPr lang="en-US" altLang="en-US" sz="2000" dirty="0">
                <a:solidFill>
                  <a:prstClr val="black"/>
                </a:solidFill>
                <a:latin typeface="Verdana" panose="020B0604030504040204" pitchFamily="34" charset="0"/>
                <a:cs typeface="Arial" panose="020B0604020202020204" pitchFamily="34" charset="0"/>
              </a:rPr>
              <a:t>Testimony</a:t>
            </a:r>
          </a:p>
          <a:p>
            <a:pPr eaLnBrk="0" fontAlgn="base" hangingPunct="0">
              <a:spcBef>
                <a:spcPct val="0"/>
              </a:spcBef>
              <a:spcAft>
                <a:spcPct val="0"/>
              </a:spcAft>
            </a:pPr>
            <a:r>
              <a:rPr lang="en-US" altLang="en-US" sz="2000" dirty="0" smtClean="0">
                <a:solidFill>
                  <a:prstClr val="black"/>
                </a:solidFill>
                <a:latin typeface="Verdana" panose="020B0604030504040204" pitchFamily="34" charset="0"/>
                <a:cs typeface="Arial" panose="020B0604020202020204" pitchFamily="34" charset="0"/>
              </a:rPr>
              <a:t>Support </a:t>
            </a:r>
            <a:r>
              <a:rPr lang="en-US" altLang="en-US" sz="2000" dirty="0">
                <a:solidFill>
                  <a:prstClr val="black"/>
                </a:solidFill>
                <a:latin typeface="Verdana" panose="020B0604030504040204" pitchFamily="34" charset="0"/>
                <a:cs typeface="Arial" panose="020B0604020202020204" pitchFamily="34" charset="0"/>
              </a:rPr>
              <a:t>for local legislative </a:t>
            </a:r>
            <a:r>
              <a:rPr lang="en-US" altLang="en-US" sz="2000" dirty="0" smtClean="0">
                <a:solidFill>
                  <a:prstClr val="black"/>
                </a:solidFill>
                <a:latin typeface="Verdana" panose="020B0604030504040204" pitchFamily="34" charset="0"/>
                <a:cs typeface="Arial" panose="020B0604020202020204" pitchFamily="34" charset="0"/>
              </a:rPr>
              <a:t>meetings</a:t>
            </a:r>
            <a:r>
              <a:rPr lang="en-US" altLang="en-US" sz="2000" dirty="0">
                <a:solidFill>
                  <a:prstClr val="black"/>
                </a:solidFill>
                <a:latin typeface="Verdana" panose="020B0604030504040204" pitchFamily="34" charset="0"/>
                <a:cs typeface="Arial" panose="020B0604020202020204" pitchFamily="34" charset="0"/>
              </a:rPr>
              <a:t>, press releases, public forums etc. </a:t>
            </a:r>
          </a:p>
          <a:p>
            <a:pPr eaLnBrk="0" fontAlgn="base" hangingPunct="0">
              <a:spcBef>
                <a:spcPct val="0"/>
              </a:spcBef>
              <a:spcAft>
                <a:spcPct val="0"/>
              </a:spcAft>
            </a:pPr>
            <a:r>
              <a:rPr lang="en-US" altLang="en-US" sz="2000" dirty="0">
                <a:solidFill>
                  <a:prstClr val="black"/>
                </a:solidFill>
                <a:latin typeface="Verdana" panose="020B0604030504040204" pitchFamily="34" charset="0"/>
                <a:cs typeface="Arial" panose="020B0604020202020204" pitchFamily="34" charset="0"/>
              </a:rPr>
              <a:t>ISFIS Staff and Capacity support to UEN </a:t>
            </a:r>
            <a:r>
              <a:rPr lang="en-US" altLang="en-US" sz="2000" dirty="0" smtClean="0">
                <a:solidFill>
                  <a:prstClr val="black"/>
                </a:solidFill>
                <a:latin typeface="Verdana" panose="020B0604030504040204" pitchFamily="34" charset="0"/>
                <a:cs typeface="Arial" panose="020B0604020202020204" pitchFamily="34" charset="0"/>
              </a:rPr>
              <a:t>(</a:t>
            </a:r>
            <a:r>
              <a:rPr lang="en-US" altLang="en-US" sz="2000" dirty="0">
                <a:solidFill>
                  <a:prstClr val="black"/>
                </a:solidFill>
                <a:latin typeface="Verdana" panose="020B0604030504040204" pitchFamily="34" charset="0"/>
                <a:cs typeface="Arial" panose="020B0604020202020204" pitchFamily="34" charset="0"/>
              </a:rPr>
              <a:t>mapping, legislative estimates, cost of school aid, impact on students, surveys of school leaders</a:t>
            </a:r>
            <a:r>
              <a:rPr lang="en-US" altLang="en-US" sz="2000" dirty="0" smtClean="0">
                <a:solidFill>
                  <a:prstClr val="black"/>
                </a:solidFill>
                <a:latin typeface="Verdana" panose="020B0604030504040204" pitchFamily="34" charset="0"/>
                <a:cs typeface="Arial" panose="020B0604020202020204" pitchFamily="34" charset="0"/>
              </a:rPr>
              <a:t>.)</a:t>
            </a:r>
          </a:p>
          <a:p>
            <a:pPr eaLnBrk="0" fontAlgn="base" hangingPunct="0">
              <a:spcBef>
                <a:spcPct val="0"/>
              </a:spcBef>
              <a:spcAft>
                <a:spcPct val="0"/>
              </a:spcAft>
            </a:pPr>
            <a:r>
              <a:rPr lang="en-US" altLang="en-US" sz="2000" dirty="0" smtClean="0">
                <a:solidFill>
                  <a:prstClr val="black"/>
                </a:solidFill>
                <a:latin typeface="Verdana" panose="020B0604030504040204" pitchFamily="34" charset="0"/>
                <a:cs typeface="Arial" panose="020B0604020202020204" pitchFamily="34" charset="0"/>
              </a:rPr>
              <a:t>Call Margaret Buckton 515.201.2755 cell or email </a:t>
            </a:r>
            <a:r>
              <a:rPr lang="en-US" altLang="en-US" sz="2000" dirty="0" smtClean="0">
                <a:solidFill>
                  <a:prstClr val="black"/>
                </a:solidFill>
                <a:latin typeface="Verdana" panose="020B0604030504040204" pitchFamily="34" charset="0"/>
                <a:cs typeface="Arial" panose="020B0604020202020204" pitchFamily="34" charset="0"/>
                <a:hlinkClick r:id="rId3"/>
              </a:rPr>
              <a:t>Margaret@iowaschoolfinance.com</a:t>
            </a:r>
            <a:r>
              <a:rPr lang="en-US" altLang="en-US" sz="2000" dirty="0" smtClean="0">
                <a:solidFill>
                  <a:prstClr val="black"/>
                </a:solidFill>
                <a:latin typeface="Verdana" panose="020B0604030504040204" pitchFamily="34" charset="0"/>
                <a:cs typeface="Arial" panose="020B0604020202020204" pitchFamily="34" charset="0"/>
              </a:rPr>
              <a:t> We can talk over messages, strategy, timing, or just chat about what you might do next. </a:t>
            </a:r>
          </a:p>
          <a:p>
            <a:pPr eaLnBrk="0" fontAlgn="base" hangingPunct="0">
              <a:spcBef>
                <a:spcPct val="0"/>
              </a:spcBef>
              <a:spcAft>
                <a:spcPct val="0"/>
              </a:spcAft>
            </a:pPr>
            <a:r>
              <a:rPr lang="en-US" altLang="en-US" sz="2000" dirty="0" smtClean="0">
                <a:solidFill>
                  <a:prstClr val="black"/>
                </a:solidFill>
                <a:latin typeface="Verdana" panose="020B0604030504040204" pitchFamily="34" charset="0"/>
                <a:cs typeface="Arial" panose="020B0604020202020204" pitchFamily="34" charset="0"/>
              </a:rPr>
              <a:t>Keep your UEN staff in the loop about what you are hearing. </a:t>
            </a:r>
            <a:endParaRPr lang="en-US" altLang="en-US" sz="2000" dirty="0">
              <a:solidFill>
                <a:prstClr val="black"/>
              </a:solidFill>
              <a:latin typeface="Verdana" panose="020B0604030504040204" pitchFamily="34" charset="0"/>
              <a:cs typeface="Arial" panose="020B0604020202020204" pitchFamily="34" charset="0"/>
            </a:endParaRPr>
          </a:p>
        </p:txBody>
      </p:sp>
      <p:sp>
        <p:nvSpPr>
          <p:cNvPr id="80899" name="TextBox 1"/>
          <p:cNvSpPr txBox="1">
            <a:spLocks noChangeArrowheads="1"/>
          </p:cNvSpPr>
          <p:nvPr/>
        </p:nvSpPr>
        <p:spPr bwMode="auto">
          <a:xfrm>
            <a:off x="2286000" y="457201"/>
            <a:ext cx="716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US" altLang="en-US" sz="4800" b="1" dirty="0">
                <a:solidFill>
                  <a:prstClr val="black"/>
                </a:solidFill>
                <a:latin typeface="Verdana" panose="020B0604030504040204" pitchFamily="34" charset="0"/>
                <a:cs typeface="Arial" panose="020B0604020202020204" pitchFamily="34" charset="0"/>
              </a:rPr>
              <a:t>Advocacy Supports</a:t>
            </a:r>
          </a:p>
        </p:txBody>
      </p:sp>
    </p:spTree>
    <p:extLst>
      <p:ext uri="{BB962C8B-B14F-4D97-AF65-F5344CB8AC3E}">
        <p14:creationId xmlns:p14="http://schemas.microsoft.com/office/powerpoint/2010/main" val="28281437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idx="1"/>
          </p:nvPr>
        </p:nvSpPr>
        <p:spPr>
          <a:xfrm>
            <a:off x="2057400" y="685800"/>
            <a:ext cx="8458200" cy="5791200"/>
          </a:xfrm>
        </p:spPr>
        <p:txBody>
          <a:bodyPr rtlCol="0">
            <a:normAutofit fontScale="85000" lnSpcReduction="20000"/>
          </a:bodyPr>
          <a:lstStyle/>
          <a:p>
            <a:pPr eaLnBrk="1" fontAlgn="auto" hangingPunct="1">
              <a:lnSpc>
                <a:spcPct val="120000"/>
              </a:lnSpc>
              <a:spcAft>
                <a:spcPts val="0"/>
              </a:spcAft>
              <a:buNone/>
              <a:defRPr/>
            </a:pPr>
            <a:r>
              <a:rPr lang="en-US" sz="4200" b="1" dirty="0"/>
              <a:t>Never doubt that a small group of thoughtful citizens can change the world.  Indeed, it is the only thing that ever has.</a:t>
            </a:r>
          </a:p>
          <a:p>
            <a:pPr eaLnBrk="1" fontAlgn="auto" hangingPunct="1">
              <a:lnSpc>
                <a:spcPct val="80000"/>
              </a:lnSpc>
              <a:spcAft>
                <a:spcPts val="0"/>
              </a:spcAft>
              <a:buNone/>
              <a:defRPr/>
            </a:pPr>
            <a:r>
              <a:rPr lang="en-US" sz="2800" b="1" dirty="0"/>
              <a:t>     					</a:t>
            </a:r>
            <a:r>
              <a:rPr lang="en-US" sz="2800" dirty="0"/>
              <a:t>	Margaret Mead</a:t>
            </a:r>
          </a:p>
          <a:p>
            <a:pPr eaLnBrk="1" fontAlgn="auto" hangingPunct="1">
              <a:lnSpc>
                <a:spcPct val="80000"/>
              </a:lnSpc>
              <a:spcAft>
                <a:spcPts val="0"/>
              </a:spcAft>
              <a:buNone/>
              <a:defRPr/>
            </a:pPr>
            <a:endParaRPr lang="en-US" sz="2800" dirty="0"/>
          </a:p>
          <a:p>
            <a:pPr eaLnBrk="1" fontAlgn="auto" hangingPunct="1">
              <a:lnSpc>
                <a:spcPct val="80000"/>
              </a:lnSpc>
              <a:spcAft>
                <a:spcPts val="0"/>
              </a:spcAft>
              <a:buNone/>
              <a:defRPr/>
            </a:pPr>
            <a:r>
              <a:rPr lang="en-US" sz="5400" b="1" dirty="0"/>
              <a:t>Decisions are made by those who show up.</a:t>
            </a:r>
          </a:p>
          <a:p>
            <a:pPr eaLnBrk="1" fontAlgn="auto" hangingPunct="1">
              <a:lnSpc>
                <a:spcPct val="80000"/>
              </a:lnSpc>
              <a:spcAft>
                <a:spcPts val="0"/>
              </a:spcAft>
              <a:buNone/>
              <a:defRPr/>
            </a:pPr>
            <a:endParaRPr lang="en-US" sz="4000" b="1" dirty="0"/>
          </a:p>
          <a:p>
            <a:pPr eaLnBrk="1" fontAlgn="auto" hangingPunct="1">
              <a:lnSpc>
                <a:spcPct val="80000"/>
              </a:lnSpc>
              <a:spcAft>
                <a:spcPts val="0"/>
              </a:spcAft>
              <a:buNone/>
              <a:defRPr/>
            </a:pPr>
            <a:r>
              <a:rPr lang="en-US" sz="2800" b="1" dirty="0"/>
              <a:t>     			</a:t>
            </a:r>
            <a:r>
              <a:rPr lang="en-US" sz="2800" dirty="0"/>
              <a:t>President Josiah “Jed” Bartlett</a:t>
            </a:r>
          </a:p>
          <a:p>
            <a:pPr eaLnBrk="1" fontAlgn="auto" hangingPunct="1">
              <a:lnSpc>
                <a:spcPct val="80000"/>
              </a:lnSpc>
              <a:spcAft>
                <a:spcPts val="0"/>
              </a:spcAft>
              <a:buNone/>
              <a:defRPr/>
            </a:pPr>
            <a:r>
              <a:rPr lang="en-US" sz="2800" dirty="0"/>
              <a:t>					NBC’s “The West Wing” </a:t>
            </a:r>
          </a:p>
          <a:p>
            <a:pPr eaLnBrk="1" fontAlgn="auto" hangingPunct="1">
              <a:lnSpc>
                <a:spcPct val="80000"/>
              </a:lnSpc>
              <a:spcAft>
                <a:spcPts val="0"/>
              </a:spcAft>
              <a:buNone/>
              <a:defRPr/>
            </a:pPr>
            <a:endParaRPr lang="en-US" sz="2800" dirty="0"/>
          </a:p>
          <a:p>
            <a:pPr eaLnBrk="1" fontAlgn="auto" hangingPunct="1">
              <a:lnSpc>
                <a:spcPct val="80000"/>
              </a:lnSpc>
              <a:spcAft>
                <a:spcPts val="0"/>
              </a:spcAft>
              <a:buNone/>
              <a:defRPr/>
            </a:pPr>
            <a:r>
              <a:rPr lang="en-US" sz="4200" b="1" dirty="0"/>
              <a:t>If you’re not at the table, you’re on the menu.</a:t>
            </a:r>
          </a:p>
          <a:p>
            <a:pPr eaLnBrk="1" fontAlgn="auto" hangingPunct="1">
              <a:lnSpc>
                <a:spcPct val="80000"/>
              </a:lnSpc>
              <a:spcAft>
                <a:spcPts val="0"/>
              </a:spcAft>
              <a:buNone/>
              <a:defRPr/>
            </a:pPr>
            <a:r>
              <a:rPr lang="en-US" sz="2800" dirty="0"/>
              <a:t>					David Lyons</a:t>
            </a:r>
          </a:p>
        </p:txBody>
      </p:sp>
      <p:sp>
        <p:nvSpPr>
          <p:cNvPr id="8704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fontAlgn="base">
              <a:spcBef>
                <a:spcPct val="0"/>
              </a:spcBef>
              <a:spcAft>
                <a:spcPct val="0"/>
              </a:spcAft>
              <a:buNone/>
            </a:pPr>
            <a:fld id="{EF2B6714-DCEE-4C72-AA8B-C84EC0D3A762}" type="slidenum">
              <a:rPr lang="en-US" altLang="en-US" sz="1800">
                <a:solidFill>
                  <a:srgbClr val="000000"/>
                </a:solidFill>
                <a:latin typeface="Verdana" panose="020B0604030504040204" pitchFamily="34" charset="0"/>
                <a:cs typeface="Arial" panose="020B0604020202020204" pitchFamily="34" charset="0"/>
              </a:rPr>
              <a:pPr lvl="1" fontAlgn="base">
                <a:spcBef>
                  <a:spcPct val="0"/>
                </a:spcBef>
                <a:spcAft>
                  <a:spcPct val="0"/>
                </a:spcAft>
                <a:buNone/>
              </a:pPr>
              <a:t>53</a:t>
            </a:fld>
            <a:endParaRPr lang="en-US" altLang="en-US" sz="1800" dirty="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5351091"/>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11443" y="2630774"/>
            <a:ext cx="9001593" cy="808648"/>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t>ISFIS Staff</a:t>
            </a:r>
          </a:p>
        </p:txBody>
      </p:sp>
      <p:sp>
        <p:nvSpPr>
          <p:cNvPr id="6" name="Subtitle 2"/>
          <p:cNvSpPr txBox="1">
            <a:spLocks/>
          </p:cNvSpPr>
          <p:nvPr/>
        </p:nvSpPr>
        <p:spPr>
          <a:xfrm>
            <a:off x="1701282" y="4201574"/>
            <a:ext cx="4267200" cy="14478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solidFill>
                  <a:schemeClr val="tx2"/>
                </a:solidFill>
                <a:latin typeface="Georgia" pitchFamily="18" charset="0"/>
                <a:cs typeface="Arial" charset="0"/>
              </a:rPr>
              <a:t>Larry Sigel, ISFIS – Partner</a:t>
            </a:r>
          </a:p>
          <a:p>
            <a:r>
              <a:rPr lang="en-US" dirty="0">
                <a:solidFill>
                  <a:schemeClr val="tx2"/>
                </a:solidFill>
                <a:latin typeface="Georgia" pitchFamily="18" charset="0"/>
                <a:cs typeface="Arial" charset="0"/>
              </a:rPr>
              <a:t>Cell: 515-490-9951</a:t>
            </a:r>
          </a:p>
          <a:p>
            <a:r>
              <a:rPr lang="en-US" dirty="0">
                <a:hlinkClick r:id="rId2"/>
              </a:rPr>
              <a:t>larry@iowaschoolfinance.com</a:t>
            </a:r>
            <a:r>
              <a:rPr lang="en-US" dirty="0"/>
              <a:t> </a:t>
            </a:r>
          </a:p>
          <a:p>
            <a:pPr marL="63500"/>
            <a:endParaRPr lang="en-US" dirty="0"/>
          </a:p>
        </p:txBody>
      </p:sp>
      <p:sp>
        <p:nvSpPr>
          <p:cNvPr id="7" name="Subtitle 2"/>
          <p:cNvSpPr txBox="1">
            <a:spLocks/>
          </p:cNvSpPr>
          <p:nvPr/>
        </p:nvSpPr>
        <p:spPr>
          <a:xfrm>
            <a:off x="6126831" y="4114800"/>
            <a:ext cx="4267200" cy="14478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dirty="0">
                <a:solidFill>
                  <a:schemeClr val="tx2"/>
                </a:solidFill>
                <a:latin typeface="Georgia" pitchFamily="18" charset="0"/>
                <a:cs typeface="Arial" charset="0"/>
              </a:rPr>
              <a:t>Margaret Buckton , ISFIS – Partner</a:t>
            </a:r>
          </a:p>
          <a:p>
            <a:r>
              <a:rPr lang="en-US" sz="2000" dirty="0">
                <a:solidFill>
                  <a:schemeClr val="tx2"/>
                </a:solidFill>
                <a:latin typeface="Georgia" pitchFamily="18" charset="0"/>
                <a:cs typeface="Arial" charset="0"/>
              </a:rPr>
              <a:t>UEN Legislative Analyst</a:t>
            </a:r>
          </a:p>
          <a:p>
            <a:r>
              <a:rPr lang="en-US" sz="2000" dirty="0">
                <a:solidFill>
                  <a:schemeClr val="tx2"/>
                </a:solidFill>
                <a:latin typeface="Georgia" pitchFamily="18" charset="0"/>
                <a:cs typeface="Arial" charset="0"/>
              </a:rPr>
              <a:t>Cell: 515-201-3755</a:t>
            </a:r>
          </a:p>
          <a:p>
            <a:r>
              <a:rPr lang="en-US" sz="2000" dirty="0">
                <a:hlinkClick r:id="rId3"/>
              </a:rPr>
              <a:t>margaret@iowaschoolfinance.com</a:t>
            </a:r>
            <a:r>
              <a:rPr lang="en-US" sz="2000" dirty="0"/>
              <a:t> </a:t>
            </a:r>
          </a:p>
          <a:p>
            <a:pPr marL="63500"/>
            <a:endParaRPr lang="en-US" sz="2000" dirty="0"/>
          </a:p>
        </p:txBody>
      </p:sp>
      <p:grpSp>
        <p:nvGrpSpPr>
          <p:cNvPr id="8" name="Group 7"/>
          <p:cNvGrpSpPr>
            <a:grpSpLocks/>
          </p:cNvGrpSpPr>
          <p:nvPr/>
        </p:nvGrpSpPr>
        <p:grpSpPr bwMode="auto">
          <a:xfrm>
            <a:off x="1806316" y="118882"/>
            <a:ext cx="8287242" cy="1680210"/>
            <a:chOff x="-469" y="360"/>
            <a:chExt cx="12709" cy="2640"/>
          </a:xfrm>
        </p:grpSpPr>
        <p:grpSp>
          <p:nvGrpSpPr>
            <p:cNvPr id="9" name="Group 8"/>
            <p:cNvGrpSpPr>
              <a:grpSpLocks/>
            </p:cNvGrpSpPr>
            <p:nvPr/>
          </p:nvGrpSpPr>
          <p:grpSpPr bwMode="auto">
            <a:xfrm>
              <a:off x="2880" y="1580"/>
              <a:ext cx="9360" cy="280"/>
              <a:chOff x="2880" y="1580"/>
              <a:chExt cx="9360" cy="280"/>
            </a:xfrm>
          </p:grpSpPr>
          <p:sp>
            <p:nvSpPr>
              <p:cNvPr id="19" name="Freeform 18"/>
              <p:cNvSpPr>
                <a:spLocks/>
              </p:cNvSpPr>
              <p:nvPr/>
            </p:nvSpPr>
            <p:spPr bwMode="auto">
              <a:xfrm>
                <a:off x="2880" y="1580"/>
                <a:ext cx="9360" cy="280"/>
              </a:xfrm>
              <a:custGeom>
                <a:avLst/>
                <a:gdLst>
                  <a:gd name="T0" fmla="+- 0 2880 2880"/>
                  <a:gd name="T1" fmla="*/ T0 w 9360"/>
                  <a:gd name="T2" fmla="+- 0 1860 1580"/>
                  <a:gd name="T3" fmla="*/ 1860 h 280"/>
                  <a:gd name="T4" fmla="+- 0 12240 2880"/>
                  <a:gd name="T5" fmla="*/ T4 w 9360"/>
                  <a:gd name="T6" fmla="+- 0 1860 1580"/>
                  <a:gd name="T7" fmla="*/ 1860 h 280"/>
                  <a:gd name="T8" fmla="+- 0 12240 2880"/>
                  <a:gd name="T9" fmla="*/ T8 w 9360"/>
                  <a:gd name="T10" fmla="+- 0 1580 1580"/>
                  <a:gd name="T11" fmla="*/ 1580 h 280"/>
                  <a:gd name="T12" fmla="+- 0 2880 2880"/>
                  <a:gd name="T13" fmla="*/ T12 w 9360"/>
                  <a:gd name="T14" fmla="+- 0 1580 1580"/>
                  <a:gd name="T15" fmla="*/ 1580 h 280"/>
                  <a:gd name="T16" fmla="+- 0 2880 2880"/>
                  <a:gd name="T17" fmla="*/ T16 w 9360"/>
                  <a:gd name="T18" fmla="+- 0 1860 1580"/>
                  <a:gd name="T19" fmla="*/ 1860 h 280"/>
                </a:gdLst>
                <a:ahLst/>
                <a:cxnLst>
                  <a:cxn ang="0">
                    <a:pos x="T1" y="T3"/>
                  </a:cxn>
                  <a:cxn ang="0">
                    <a:pos x="T5" y="T7"/>
                  </a:cxn>
                  <a:cxn ang="0">
                    <a:pos x="T9" y="T11"/>
                  </a:cxn>
                  <a:cxn ang="0">
                    <a:pos x="T13" y="T15"/>
                  </a:cxn>
                  <a:cxn ang="0">
                    <a:pos x="T17" y="T19"/>
                  </a:cxn>
                </a:cxnLst>
                <a:rect l="0" t="0" r="r" b="b"/>
                <a:pathLst>
                  <a:path w="9360" h="280">
                    <a:moveTo>
                      <a:pt x="0" y="280"/>
                    </a:moveTo>
                    <a:lnTo>
                      <a:pt x="9360" y="280"/>
                    </a:lnTo>
                    <a:lnTo>
                      <a:pt x="9360" y="0"/>
                    </a:lnTo>
                    <a:lnTo>
                      <a:pt x="0" y="0"/>
                    </a:lnTo>
                    <a:lnTo>
                      <a:pt x="0" y="280"/>
                    </a:lnTo>
                    <a:close/>
                  </a:path>
                </a:pathLst>
              </a:custGeom>
              <a:solidFill>
                <a:srgbClr val="FDE4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pSp>
          <p:nvGrpSpPr>
            <p:cNvPr id="10" name="Group 9"/>
            <p:cNvGrpSpPr>
              <a:grpSpLocks/>
            </p:cNvGrpSpPr>
            <p:nvPr/>
          </p:nvGrpSpPr>
          <p:grpSpPr bwMode="auto">
            <a:xfrm>
              <a:off x="2880" y="1860"/>
              <a:ext cx="9360" cy="2"/>
              <a:chOff x="2880" y="1860"/>
              <a:chExt cx="9360" cy="2"/>
            </a:xfrm>
          </p:grpSpPr>
          <p:sp>
            <p:nvSpPr>
              <p:cNvPr id="18" name="Freeform 17"/>
              <p:cNvSpPr>
                <a:spLocks/>
              </p:cNvSpPr>
              <p:nvPr/>
            </p:nvSpPr>
            <p:spPr bwMode="auto">
              <a:xfrm>
                <a:off x="2880" y="1860"/>
                <a:ext cx="9360" cy="2"/>
              </a:xfrm>
              <a:custGeom>
                <a:avLst/>
                <a:gdLst>
                  <a:gd name="T0" fmla="+- 0 2880 2880"/>
                  <a:gd name="T1" fmla="*/ T0 w 9360"/>
                  <a:gd name="T2" fmla="+- 0 12240 2880"/>
                  <a:gd name="T3" fmla="*/ T2 w 9360"/>
                </a:gdLst>
                <a:ahLst/>
                <a:cxnLst>
                  <a:cxn ang="0">
                    <a:pos x="T1" y="0"/>
                  </a:cxn>
                  <a:cxn ang="0">
                    <a:pos x="T3" y="0"/>
                  </a:cxn>
                </a:cxnLst>
                <a:rect l="0" t="0" r="r" b="b"/>
                <a:pathLst>
                  <a:path w="9360">
                    <a:moveTo>
                      <a:pt x="0" y="0"/>
                    </a:moveTo>
                    <a:lnTo>
                      <a:pt x="9360" y="0"/>
                    </a:lnTo>
                  </a:path>
                </a:pathLst>
              </a:custGeom>
              <a:noFill/>
              <a:ln w="12700">
                <a:solidFill>
                  <a:srgbClr val="FDE4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grpSp>
        <p:grpSp>
          <p:nvGrpSpPr>
            <p:cNvPr id="11" name="Group 10"/>
            <p:cNvGrpSpPr>
              <a:grpSpLocks/>
            </p:cNvGrpSpPr>
            <p:nvPr/>
          </p:nvGrpSpPr>
          <p:grpSpPr bwMode="auto">
            <a:xfrm>
              <a:off x="2880" y="1580"/>
              <a:ext cx="9360" cy="280"/>
              <a:chOff x="2880" y="1580"/>
              <a:chExt cx="9360" cy="280"/>
            </a:xfrm>
          </p:grpSpPr>
          <p:sp>
            <p:nvSpPr>
              <p:cNvPr id="17" name="Freeform 16"/>
              <p:cNvSpPr>
                <a:spLocks/>
              </p:cNvSpPr>
              <p:nvPr/>
            </p:nvSpPr>
            <p:spPr bwMode="auto">
              <a:xfrm>
                <a:off x="2880" y="1580"/>
                <a:ext cx="9360" cy="280"/>
              </a:xfrm>
              <a:custGeom>
                <a:avLst/>
                <a:gdLst>
                  <a:gd name="T0" fmla="+- 0 12240 2880"/>
                  <a:gd name="T1" fmla="*/ T0 w 9360"/>
                  <a:gd name="T2" fmla="+- 0 1580 1580"/>
                  <a:gd name="T3" fmla="*/ 1580 h 280"/>
                  <a:gd name="T4" fmla="+- 0 2880 2880"/>
                  <a:gd name="T5" fmla="*/ T4 w 9360"/>
                  <a:gd name="T6" fmla="+- 0 1580 1580"/>
                  <a:gd name="T7" fmla="*/ 1580 h 280"/>
                  <a:gd name="T8" fmla="+- 0 2880 2880"/>
                  <a:gd name="T9" fmla="*/ T8 w 9360"/>
                  <a:gd name="T10" fmla="+- 0 1860 1580"/>
                  <a:gd name="T11" fmla="*/ 1860 h 280"/>
                </a:gdLst>
                <a:ahLst/>
                <a:cxnLst>
                  <a:cxn ang="0">
                    <a:pos x="T1" y="T3"/>
                  </a:cxn>
                  <a:cxn ang="0">
                    <a:pos x="T5" y="T7"/>
                  </a:cxn>
                  <a:cxn ang="0">
                    <a:pos x="T9" y="T11"/>
                  </a:cxn>
                </a:cxnLst>
                <a:rect l="0" t="0" r="r" b="b"/>
                <a:pathLst>
                  <a:path w="9360" h="280">
                    <a:moveTo>
                      <a:pt x="9360" y="0"/>
                    </a:moveTo>
                    <a:lnTo>
                      <a:pt x="0" y="0"/>
                    </a:lnTo>
                    <a:lnTo>
                      <a:pt x="0" y="280"/>
                    </a:lnTo>
                  </a:path>
                </a:pathLst>
              </a:custGeom>
              <a:noFill/>
              <a:ln w="12700">
                <a:solidFill>
                  <a:srgbClr val="FDE4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grpSp>
        <p:grpSp>
          <p:nvGrpSpPr>
            <p:cNvPr id="12" name="Group 11"/>
            <p:cNvGrpSpPr>
              <a:grpSpLocks/>
            </p:cNvGrpSpPr>
            <p:nvPr/>
          </p:nvGrpSpPr>
          <p:grpSpPr bwMode="auto">
            <a:xfrm>
              <a:off x="-469" y="1580"/>
              <a:ext cx="1009" cy="281"/>
              <a:chOff x="-469" y="1580"/>
              <a:chExt cx="1009" cy="281"/>
            </a:xfrm>
          </p:grpSpPr>
          <p:sp>
            <p:nvSpPr>
              <p:cNvPr id="16" name="Freeform 15"/>
              <p:cNvSpPr>
                <a:spLocks/>
              </p:cNvSpPr>
              <p:nvPr/>
            </p:nvSpPr>
            <p:spPr bwMode="auto">
              <a:xfrm>
                <a:off x="-469" y="1580"/>
                <a:ext cx="1009" cy="281"/>
              </a:xfrm>
              <a:custGeom>
                <a:avLst/>
                <a:gdLst>
                  <a:gd name="T0" fmla="*/ 0 w 540"/>
                  <a:gd name="T1" fmla="+- 0 1860 1580"/>
                  <a:gd name="T2" fmla="*/ 1860 h 280"/>
                  <a:gd name="T3" fmla="*/ 540 w 540"/>
                  <a:gd name="T4" fmla="+- 0 1860 1580"/>
                  <a:gd name="T5" fmla="*/ 1860 h 280"/>
                  <a:gd name="T6" fmla="*/ 540 w 540"/>
                  <a:gd name="T7" fmla="+- 0 1580 1580"/>
                  <a:gd name="T8" fmla="*/ 1580 h 280"/>
                  <a:gd name="T9" fmla="*/ 0 w 540"/>
                  <a:gd name="T10" fmla="+- 0 1580 1580"/>
                  <a:gd name="T11" fmla="*/ 1580 h 280"/>
                  <a:gd name="T12" fmla="*/ 0 w 540"/>
                  <a:gd name="T13" fmla="+- 0 1860 1580"/>
                  <a:gd name="T14" fmla="*/ 1860 h 280"/>
                </a:gdLst>
                <a:ahLst/>
                <a:cxnLst>
                  <a:cxn ang="0">
                    <a:pos x="T0" y="T2"/>
                  </a:cxn>
                  <a:cxn ang="0">
                    <a:pos x="T3" y="T5"/>
                  </a:cxn>
                  <a:cxn ang="0">
                    <a:pos x="T6" y="T8"/>
                  </a:cxn>
                  <a:cxn ang="0">
                    <a:pos x="T9" y="T11"/>
                  </a:cxn>
                  <a:cxn ang="0">
                    <a:pos x="T12" y="T14"/>
                  </a:cxn>
                </a:cxnLst>
                <a:rect l="0" t="0" r="r" b="b"/>
                <a:pathLst>
                  <a:path w="540" h="280">
                    <a:moveTo>
                      <a:pt x="0" y="280"/>
                    </a:moveTo>
                    <a:lnTo>
                      <a:pt x="540" y="280"/>
                    </a:lnTo>
                    <a:lnTo>
                      <a:pt x="540" y="0"/>
                    </a:lnTo>
                    <a:lnTo>
                      <a:pt x="0" y="0"/>
                    </a:lnTo>
                    <a:lnTo>
                      <a:pt x="0" y="280"/>
                    </a:lnTo>
                    <a:close/>
                  </a:path>
                </a:pathLst>
              </a:custGeom>
              <a:solidFill>
                <a:srgbClr val="FDE4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pSp>
          <p:nvGrpSpPr>
            <p:cNvPr id="13" name="Group 12"/>
            <p:cNvGrpSpPr>
              <a:grpSpLocks/>
            </p:cNvGrpSpPr>
            <p:nvPr/>
          </p:nvGrpSpPr>
          <p:grpSpPr bwMode="auto">
            <a:xfrm>
              <a:off x="0" y="360"/>
              <a:ext cx="3000" cy="2640"/>
              <a:chOff x="0" y="360"/>
              <a:chExt cx="3000" cy="2640"/>
            </a:xfrm>
          </p:grpSpPr>
          <p:sp>
            <p:nvSpPr>
              <p:cNvPr id="14" name="Freeform 13"/>
              <p:cNvSpPr>
                <a:spLocks/>
              </p:cNvSpPr>
              <p:nvPr/>
            </p:nvSpPr>
            <p:spPr bwMode="auto">
              <a:xfrm>
                <a:off x="0" y="1580"/>
                <a:ext cx="540" cy="280"/>
              </a:xfrm>
              <a:custGeom>
                <a:avLst/>
                <a:gdLst>
                  <a:gd name="T0" fmla="*/ 0 w 540"/>
                  <a:gd name="T1" fmla="+- 0 1860 1580"/>
                  <a:gd name="T2" fmla="*/ 1860 h 280"/>
                  <a:gd name="T3" fmla="*/ 540 w 540"/>
                  <a:gd name="T4" fmla="+- 0 1860 1580"/>
                  <a:gd name="T5" fmla="*/ 1860 h 280"/>
                  <a:gd name="T6" fmla="*/ 540 w 540"/>
                  <a:gd name="T7" fmla="+- 0 1580 1580"/>
                  <a:gd name="T8" fmla="*/ 1580 h 280"/>
                  <a:gd name="T9" fmla="*/ 0 w 540"/>
                  <a:gd name="T10" fmla="+- 0 1580 1580"/>
                  <a:gd name="T11" fmla="*/ 1580 h 280"/>
                </a:gdLst>
                <a:ahLst/>
                <a:cxnLst>
                  <a:cxn ang="0">
                    <a:pos x="T0" y="T2"/>
                  </a:cxn>
                  <a:cxn ang="0">
                    <a:pos x="T3" y="T5"/>
                  </a:cxn>
                  <a:cxn ang="0">
                    <a:pos x="T6" y="T8"/>
                  </a:cxn>
                  <a:cxn ang="0">
                    <a:pos x="T9" y="T11"/>
                  </a:cxn>
                </a:cxnLst>
                <a:rect l="0" t="0" r="r" b="b"/>
                <a:pathLst>
                  <a:path w="540" h="280">
                    <a:moveTo>
                      <a:pt x="0" y="280"/>
                    </a:moveTo>
                    <a:lnTo>
                      <a:pt x="540" y="280"/>
                    </a:lnTo>
                    <a:lnTo>
                      <a:pt x="540" y="0"/>
                    </a:lnTo>
                    <a:lnTo>
                      <a:pt x="0" y="0"/>
                    </a:lnTo>
                  </a:path>
                </a:pathLst>
              </a:custGeom>
              <a:noFill/>
              <a:ln w="12700">
                <a:solidFill>
                  <a:srgbClr val="FDE4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pic>
            <p:nvPicPr>
              <p:cNvPr id="1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 y="360"/>
                <a:ext cx="2640"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8520509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SSA/Formula Funding Background </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dirty="0" smtClean="0"/>
              <a:t>FY 2020’s 2.06% SSA increase exceeded REC </a:t>
            </a:r>
            <a:r>
              <a:rPr lang="en-US" dirty="0"/>
              <a:t>revenue </a:t>
            </a:r>
            <a:r>
              <a:rPr lang="en-US" dirty="0" smtClean="0"/>
              <a:t>growth estimate (1.5</a:t>
            </a:r>
            <a:r>
              <a:rPr lang="en-US" dirty="0"/>
              <a:t>% </a:t>
            </a:r>
            <a:r>
              <a:rPr lang="en-US" dirty="0" smtClean="0"/>
              <a:t>growth)</a:t>
            </a:r>
          </a:p>
          <a:p>
            <a:pPr>
              <a:buFont typeface="Wingdings" panose="05000000000000000000" pitchFamily="2" charset="2"/>
              <a:buChar char="Ø"/>
            </a:pPr>
            <a:r>
              <a:rPr lang="en-US" dirty="0" smtClean="0"/>
              <a:t>Revenues were predicted to be low </a:t>
            </a:r>
            <a:r>
              <a:rPr lang="en-US" dirty="0"/>
              <a:t>due to tax cuts from 2018 </a:t>
            </a:r>
            <a:r>
              <a:rPr lang="en-US" dirty="0" smtClean="0"/>
              <a:t>session, not due to recession. Exceeding </a:t>
            </a:r>
            <a:r>
              <a:rPr lang="en-US" dirty="0"/>
              <a:t>REC estimate is a good measure of priority. Ask for same benchmark in setting the FY 2021 and future rates</a:t>
            </a:r>
            <a:r>
              <a:rPr lang="en-US" dirty="0" smtClean="0"/>
              <a:t>.  </a:t>
            </a:r>
            <a:r>
              <a:rPr lang="en-US" sz="2400" dirty="0" smtClean="0">
                <a:solidFill>
                  <a:srgbClr val="FF0000"/>
                </a:solidFill>
              </a:rPr>
              <a:t>NOTE:  </a:t>
            </a:r>
            <a:r>
              <a:rPr lang="en-US" sz="2400" b="1" i="1" dirty="0" smtClean="0">
                <a:solidFill>
                  <a:srgbClr val="FF0000"/>
                </a:solidFill>
              </a:rPr>
              <a:t>FY 2019 state general fund finished up 6.4%.  Oct. 15 REC estimate for FY 2020 is 1.4% and for FY 2021 is 2.4%</a:t>
            </a:r>
            <a:endParaRPr lang="en-US" sz="2400" b="1" i="1" dirty="0">
              <a:solidFill>
                <a:srgbClr val="FF0000"/>
              </a:solidFill>
            </a:endParaRPr>
          </a:p>
          <a:p>
            <a:pPr>
              <a:buFont typeface="Wingdings" panose="05000000000000000000" pitchFamily="2" charset="2"/>
              <a:buChar char="Ø"/>
            </a:pPr>
            <a:r>
              <a:rPr lang="en-US" dirty="0"/>
              <a:t>Tax cuts enacted in 2018 are still impacting the state’s general fund. Proposals in 2019 session (elimination of inheritance tax, for example) are still alive for next session.  UEN typically opposes tax cuts at the state level that will negatively impact the state’s ability to pay for adequate school funding.  </a:t>
            </a:r>
          </a:p>
          <a:p>
            <a:pPr>
              <a:buFont typeface="Wingdings" panose="05000000000000000000" pitchFamily="2" charset="2"/>
              <a:buChar char="Ø"/>
            </a:pPr>
            <a:r>
              <a:rPr lang="en-US" dirty="0"/>
              <a:t>Similar issue with property tax relief through the formula. As that expands, the cost of SSA to the state gets bigger and bigger.  A mix of resources, like a diversified investment portfolio, insulates the state general fund from economic downturns. </a:t>
            </a:r>
          </a:p>
        </p:txBody>
      </p:sp>
    </p:spTree>
    <p:extLst>
      <p:ext uri="{BB962C8B-B14F-4D97-AF65-F5344CB8AC3E}">
        <p14:creationId xmlns:p14="http://schemas.microsoft.com/office/powerpoint/2010/main" val="32213159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15214" y="-95249"/>
            <a:ext cx="6956219" cy="6400800"/>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7</a:t>
            </a:fld>
            <a:endParaRPr lang="en-US" dirty="0"/>
          </a:p>
        </p:txBody>
      </p:sp>
      <p:graphicFrame>
        <p:nvGraphicFramePr>
          <p:cNvPr id="6" name="Table 5">
            <a:extLst>
              <a:ext uri="{FF2B5EF4-FFF2-40B4-BE49-F238E27FC236}">
                <a16:creationId xmlns:a16="http://schemas.microsoft.com/office/drawing/2014/main" id="{D1B2635F-E07A-4239-A904-3997168A0643}"/>
              </a:ext>
            </a:extLst>
          </p:cNvPr>
          <p:cNvGraphicFramePr>
            <a:graphicFrameLocks noGrp="1"/>
          </p:cNvGraphicFramePr>
          <p:nvPr>
            <p:extLst>
              <p:ext uri="{D42A27DB-BD31-4B8C-83A1-F6EECF244321}">
                <p14:modId xmlns:p14="http://schemas.microsoft.com/office/powerpoint/2010/main" val="15824261"/>
              </p:ext>
            </p:extLst>
          </p:nvPr>
        </p:nvGraphicFramePr>
        <p:xfrm>
          <a:off x="8164485" y="521621"/>
          <a:ext cx="3048000" cy="415036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1155150944"/>
                    </a:ext>
                  </a:extLst>
                </a:gridCol>
                <a:gridCol w="1016000">
                  <a:extLst>
                    <a:ext uri="{9D8B030D-6E8A-4147-A177-3AD203B41FA5}">
                      <a16:colId xmlns:a16="http://schemas.microsoft.com/office/drawing/2014/main" val="4003979674"/>
                    </a:ext>
                  </a:extLst>
                </a:gridCol>
                <a:gridCol w="1016000">
                  <a:extLst>
                    <a:ext uri="{9D8B030D-6E8A-4147-A177-3AD203B41FA5}">
                      <a16:colId xmlns:a16="http://schemas.microsoft.com/office/drawing/2014/main" val="663126557"/>
                    </a:ext>
                  </a:extLst>
                </a:gridCol>
              </a:tblGrid>
              <a:tr h="370840">
                <a:tc gridSpan="3">
                  <a:txBody>
                    <a:bodyPr/>
                    <a:lstStyle/>
                    <a:p>
                      <a:pPr algn="ctr"/>
                      <a:r>
                        <a:rPr lang="en-US" dirty="0" smtClean="0"/>
                        <a:t>ISFIS </a:t>
                      </a:r>
                      <a:r>
                        <a:rPr lang="en-US" dirty="0"/>
                        <a:t>Analysis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000681086"/>
                  </a:ext>
                </a:extLst>
              </a:tr>
              <a:tr h="370840">
                <a:tc>
                  <a:txBody>
                    <a:bodyPr/>
                    <a:lstStyle/>
                    <a:p>
                      <a:endParaRPr lang="en-US" dirty="0"/>
                    </a:p>
                  </a:txBody>
                  <a:tcPr/>
                </a:tc>
                <a:tc>
                  <a:txBody>
                    <a:bodyPr/>
                    <a:lstStyle/>
                    <a:p>
                      <a:r>
                        <a:rPr lang="en-US" dirty="0"/>
                        <a:t>FY 2020</a:t>
                      </a:r>
                    </a:p>
                  </a:txBody>
                  <a:tcPr/>
                </a:tc>
                <a:tc>
                  <a:txBody>
                    <a:bodyPr/>
                    <a:lstStyle/>
                    <a:p>
                      <a:r>
                        <a:rPr lang="en-US" dirty="0"/>
                        <a:t>FY 2021</a:t>
                      </a:r>
                    </a:p>
                  </a:txBody>
                  <a:tcPr/>
                </a:tc>
                <a:extLst>
                  <a:ext uri="{0D108BD9-81ED-4DB2-BD59-A6C34878D82A}">
                    <a16:rowId xmlns:a16="http://schemas.microsoft.com/office/drawing/2014/main" val="878641804"/>
                  </a:ext>
                </a:extLst>
              </a:tr>
              <a:tr h="370840">
                <a:tc>
                  <a:txBody>
                    <a:bodyPr/>
                    <a:lstStyle/>
                    <a:p>
                      <a:r>
                        <a:rPr lang="en-US" dirty="0"/>
                        <a:t>CRF</a:t>
                      </a:r>
                    </a:p>
                  </a:txBody>
                  <a:tcPr/>
                </a:tc>
                <a:tc>
                  <a:txBody>
                    <a:bodyPr/>
                    <a:lstStyle/>
                    <a:p>
                      <a:pPr algn="r"/>
                      <a:r>
                        <a:rPr lang="en-US" dirty="0"/>
                        <a:t>$587.9</a:t>
                      </a:r>
                    </a:p>
                  </a:txBody>
                  <a:tcPr/>
                </a:tc>
                <a:tc>
                  <a:txBody>
                    <a:bodyPr/>
                    <a:lstStyle/>
                    <a:p>
                      <a:pPr algn="r"/>
                      <a:r>
                        <a:rPr lang="en-US" dirty="0"/>
                        <a:t>$613.6</a:t>
                      </a:r>
                    </a:p>
                  </a:txBody>
                  <a:tcPr/>
                </a:tc>
                <a:extLst>
                  <a:ext uri="{0D108BD9-81ED-4DB2-BD59-A6C34878D82A}">
                    <a16:rowId xmlns:a16="http://schemas.microsoft.com/office/drawing/2014/main" val="2699583097"/>
                  </a:ext>
                </a:extLst>
              </a:tr>
              <a:tr h="370840">
                <a:tc>
                  <a:txBody>
                    <a:bodyPr/>
                    <a:lstStyle/>
                    <a:p>
                      <a:r>
                        <a:rPr lang="en-US" dirty="0"/>
                        <a:t>EEF</a:t>
                      </a:r>
                    </a:p>
                  </a:txBody>
                  <a:tcPr/>
                </a:tc>
                <a:tc>
                  <a:txBody>
                    <a:bodyPr/>
                    <a:lstStyle/>
                    <a:p>
                      <a:pPr algn="r"/>
                      <a:r>
                        <a:rPr lang="en-US" dirty="0"/>
                        <a:t>$196.0</a:t>
                      </a:r>
                    </a:p>
                  </a:txBody>
                  <a:tcPr/>
                </a:tc>
                <a:tc>
                  <a:txBody>
                    <a:bodyPr/>
                    <a:lstStyle/>
                    <a:p>
                      <a:pPr algn="r"/>
                      <a:r>
                        <a:rPr lang="en-US" dirty="0"/>
                        <a:t>$204.5</a:t>
                      </a:r>
                    </a:p>
                  </a:txBody>
                  <a:tcPr/>
                </a:tc>
                <a:extLst>
                  <a:ext uri="{0D108BD9-81ED-4DB2-BD59-A6C34878D82A}">
                    <a16:rowId xmlns:a16="http://schemas.microsoft.com/office/drawing/2014/main" val="4100500586"/>
                  </a:ext>
                </a:extLst>
              </a:tr>
              <a:tr h="370840">
                <a:tc>
                  <a:txBody>
                    <a:bodyPr/>
                    <a:lstStyle/>
                    <a:p>
                      <a:r>
                        <a:rPr lang="en-US" dirty="0"/>
                        <a:t>TRF</a:t>
                      </a:r>
                    </a:p>
                  </a:txBody>
                  <a:tcPr/>
                </a:tc>
                <a:tc>
                  <a:txBody>
                    <a:bodyPr/>
                    <a:lstStyle/>
                    <a:p>
                      <a:pPr algn="r"/>
                      <a:r>
                        <a:rPr lang="en-US" dirty="0"/>
                        <a:t>$60.0</a:t>
                      </a:r>
                    </a:p>
                  </a:txBody>
                  <a:tcPr/>
                </a:tc>
                <a:tc>
                  <a:txBody>
                    <a:bodyPr/>
                    <a:lstStyle/>
                    <a:p>
                      <a:pPr algn="r"/>
                      <a:r>
                        <a:rPr lang="en-US" dirty="0"/>
                        <a:t>$127.0</a:t>
                      </a:r>
                    </a:p>
                  </a:txBody>
                  <a:tcPr/>
                </a:tc>
                <a:extLst>
                  <a:ext uri="{0D108BD9-81ED-4DB2-BD59-A6C34878D82A}">
                    <a16:rowId xmlns:a16="http://schemas.microsoft.com/office/drawing/2014/main" val="3589401461"/>
                  </a:ext>
                </a:extLst>
              </a:tr>
              <a:tr h="370840">
                <a:tc>
                  <a:txBody>
                    <a:bodyPr/>
                    <a:lstStyle/>
                    <a:p>
                      <a:r>
                        <a:rPr lang="en-US" dirty="0"/>
                        <a:t>Ending Balance</a:t>
                      </a:r>
                    </a:p>
                  </a:txBody>
                  <a:tcPr/>
                </a:tc>
                <a:tc>
                  <a:txBody>
                    <a:bodyPr/>
                    <a:lstStyle/>
                    <a:p>
                      <a:pPr algn="r"/>
                      <a:r>
                        <a:rPr lang="en-US" dirty="0"/>
                        <a:t>$187.6</a:t>
                      </a:r>
                    </a:p>
                  </a:txBody>
                  <a:tcPr anchor="b"/>
                </a:tc>
                <a:tc>
                  <a:txBody>
                    <a:bodyPr/>
                    <a:lstStyle/>
                    <a:p>
                      <a:pPr algn="r"/>
                      <a:r>
                        <a:rPr lang="en-US" dirty="0"/>
                        <a:t>$237.8</a:t>
                      </a:r>
                    </a:p>
                  </a:txBody>
                  <a:tcPr anchor="b"/>
                </a:tc>
                <a:extLst>
                  <a:ext uri="{0D108BD9-81ED-4DB2-BD59-A6C34878D82A}">
                    <a16:rowId xmlns:a16="http://schemas.microsoft.com/office/drawing/2014/main" val="3635483739"/>
                  </a:ext>
                </a:extLst>
              </a:tr>
              <a:tr h="370840">
                <a:tc>
                  <a:txBody>
                    <a:bodyPr/>
                    <a:lstStyle/>
                    <a:p>
                      <a:r>
                        <a:rPr lang="en-US" dirty="0"/>
                        <a:t>Total Excess Moola</a:t>
                      </a:r>
                    </a:p>
                  </a:txBody>
                  <a:tcPr/>
                </a:tc>
                <a:tc>
                  <a:txBody>
                    <a:bodyPr/>
                    <a:lstStyle/>
                    <a:p>
                      <a:pPr algn="r"/>
                      <a:r>
                        <a:rPr lang="en-US" dirty="0"/>
                        <a:t>$</a:t>
                      </a:r>
                      <a:r>
                        <a:rPr lang="en-US" u="dbl" baseline="0" dirty="0"/>
                        <a:t>1,031.5</a:t>
                      </a:r>
                    </a:p>
                  </a:txBody>
                  <a:tcPr anchor="b"/>
                </a:tc>
                <a:tc>
                  <a:txBody>
                    <a:bodyPr/>
                    <a:lstStyle/>
                    <a:p>
                      <a:pPr algn="r"/>
                      <a:r>
                        <a:rPr lang="en-US" dirty="0"/>
                        <a:t>$</a:t>
                      </a:r>
                      <a:r>
                        <a:rPr lang="en-US" u="sng" dirty="0"/>
                        <a:t>1,182.9</a:t>
                      </a:r>
                    </a:p>
                  </a:txBody>
                  <a:tcPr anchor="b"/>
                </a:tc>
                <a:extLst>
                  <a:ext uri="{0D108BD9-81ED-4DB2-BD59-A6C34878D82A}">
                    <a16:rowId xmlns:a16="http://schemas.microsoft.com/office/drawing/2014/main" val="2528728903"/>
                  </a:ext>
                </a:extLst>
              </a:tr>
              <a:tr h="370840">
                <a:tc>
                  <a:txBody>
                    <a:bodyPr/>
                    <a:lstStyle/>
                    <a:p>
                      <a:r>
                        <a:rPr lang="en-US" dirty="0"/>
                        <a:t>Net Rec</a:t>
                      </a:r>
                    </a:p>
                  </a:txBody>
                  <a:tcPr/>
                </a:tc>
                <a:tc>
                  <a:txBody>
                    <a:bodyPr/>
                    <a:lstStyle/>
                    <a:p>
                      <a:pPr algn="r"/>
                      <a:r>
                        <a:rPr lang="en-US" dirty="0"/>
                        <a:t>$7,966.1</a:t>
                      </a:r>
                    </a:p>
                  </a:txBody>
                  <a:tcPr/>
                </a:tc>
                <a:tc>
                  <a:txBody>
                    <a:bodyPr/>
                    <a:lstStyle/>
                    <a:p>
                      <a:pPr algn="r"/>
                      <a:r>
                        <a:rPr lang="en-US" dirty="0"/>
                        <a:t>$8,181.8</a:t>
                      </a:r>
                    </a:p>
                  </a:txBody>
                  <a:tcPr/>
                </a:tc>
                <a:extLst>
                  <a:ext uri="{0D108BD9-81ED-4DB2-BD59-A6C34878D82A}">
                    <a16:rowId xmlns:a16="http://schemas.microsoft.com/office/drawing/2014/main" val="2341929257"/>
                  </a:ext>
                </a:extLst>
              </a:tr>
              <a:tr h="370840">
                <a:tc>
                  <a:txBody>
                    <a:bodyPr/>
                    <a:lstStyle/>
                    <a:p>
                      <a:r>
                        <a:rPr lang="en-US" dirty="0"/>
                        <a:t>Surplus</a:t>
                      </a:r>
                    </a:p>
                  </a:txBody>
                  <a:tcPr/>
                </a:tc>
                <a:tc>
                  <a:txBody>
                    <a:bodyPr/>
                    <a:lstStyle/>
                    <a:p>
                      <a:pPr algn="r"/>
                      <a:r>
                        <a:rPr lang="en-US" dirty="0"/>
                        <a:t>12.9%</a:t>
                      </a:r>
                    </a:p>
                  </a:txBody>
                  <a:tcPr/>
                </a:tc>
                <a:tc>
                  <a:txBody>
                    <a:bodyPr/>
                    <a:lstStyle/>
                    <a:p>
                      <a:pPr algn="r"/>
                      <a:r>
                        <a:rPr lang="en-US" dirty="0"/>
                        <a:t>14.5%</a:t>
                      </a:r>
                    </a:p>
                  </a:txBody>
                  <a:tcPr/>
                </a:tc>
                <a:extLst>
                  <a:ext uri="{0D108BD9-81ED-4DB2-BD59-A6C34878D82A}">
                    <a16:rowId xmlns:a16="http://schemas.microsoft.com/office/drawing/2014/main" val="3782750815"/>
                  </a:ext>
                </a:extLst>
              </a:tr>
            </a:tbl>
          </a:graphicData>
        </a:graphic>
      </p:graphicFrame>
      <p:pic>
        <p:nvPicPr>
          <p:cNvPr id="8" name="Graphic 7" descr="Lock">
            <a:extLst>
              <a:ext uri="{FF2B5EF4-FFF2-40B4-BE49-F238E27FC236}">
                <a16:creationId xmlns:a16="http://schemas.microsoft.com/office/drawing/2014/main" id="{67DB66B2-8CDA-49E0-8648-84D588786C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421785" y="3062288"/>
            <a:ext cx="533400" cy="533400"/>
          </a:xfrm>
          <a:prstGeom prst="rect">
            <a:avLst/>
          </a:prstGeom>
        </p:spPr>
      </p:pic>
      <p:pic>
        <p:nvPicPr>
          <p:cNvPr id="9" name="Graphic 8" descr="Lock">
            <a:extLst>
              <a:ext uri="{FF2B5EF4-FFF2-40B4-BE49-F238E27FC236}">
                <a16:creationId xmlns:a16="http://schemas.microsoft.com/office/drawing/2014/main" id="{18AE7F66-28BE-45B2-9184-A42C8E73FFA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425112" y="3062288"/>
            <a:ext cx="533400" cy="533400"/>
          </a:xfrm>
          <a:prstGeom prst="rect">
            <a:avLst/>
          </a:prstGeom>
        </p:spPr>
      </p:pic>
      <p:sp>
        <p:nvSpPr>
          <p:cNvPr id="10" name="Speech Bubble: Rectangle 9">
            <a:extLst>
              <a:ext uri="{FF2B5EF4-FFF2-40B4-BE49-F238E27FC236}">
                <a16:creationId xmlns:a16="http://schemas.microsoft.com/office/drawing/2014/main" id="{7D52DE3B-6BF1-48C7-B67B-7EA2199D6B44}"/>
              </a:ext>
            </a:extLst>
          </p:cNvPr>
          <p:cNvSpPr/>
          <p:nvPr/>
        </p:nvSpPr>
        <p:spPr>
          <a:xfrm>
            <a:off x="8164485" y="4866114"/>
            <a:ext cx="1066800" cy="699770"/>
          </a:xfrm>
          <a:prstGeom prst="wedgeRectCallout">
            <a:avLst>
              <a:gd name="adj1" fmla="val 47167"/>
              <a:gd name="adj2" fmla="val -1822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Yup, that’s a billion.</a:t>
            </a:r>
          </a:p>
        </p:txBody>
      </p:sp>
      <p:sp>
        <p:nvSpPr>
          <p:cNvPr id="3" name="TextBox 2"/>
          <p:cNvSpPr txBox="1"/>
          <p:nvPr/>
        </p:nvSpPr>
        <p:spPr>
          <a:xfrm>
            <a:off x="88136" y="6459787"/>
            <a:ext cx="8133500" cy="369332"/>
          </a:xfrm>
          <a:prstGeom prst="rect">
            <a:avLst/>
          </a:prstGeom>
          <a:solidFill>
            <a:schemeClr val="bg1"/>
          </a:solidFill>
        </p:spPr>
        <p:txBody>
          <a:bodyPr wrap="square" rtlCol="0">
            <a:spAutoFit/>
          </a:bodyPr>
          <a:lstStyle/>
          <a:p>
            <a:r>
              <a:rPr lang="en-US" dirty="0" smtClean="0"/>
              <a:t>LSA </a:t>
            </a:r>
            <a:r>
              <a:rPr lang="en-US" dirty="0"/>
              <a:t>Fiscal Update https://www.legis.iowa.gov/docs/publications/BL/1070036.pdf</a:t>
            </a:r>
          </a:p>
        </p:txBody>
      </p:sp>
    </p:spTree>
    <p:extLst>
      <p:ext uri="{BB962C8B-B14F-4D97-AF65-F5344CB8AC3E}">
        <p14:creationId xmlns:p14="http://schemas.microsoft.com/office/powerpoint/2010/main" val="2094293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54688" y="210334"/>
            <a:ext cx="10384438" cy="5538004"/>
          </a:xfrm>
          <a:prstGeom prst="rect">
            <a:avLst/>
          </a:prstGeom>
        </p:spPr>
      </p:pic>
      <p:sp>
        <p:nvSpPr>
          <p:cNvPr id="5" name="TextBox 4"/>
          <p:cNvSpPr txBox="1"/>
          <p:nvPr/>
        </p:nvSpPr>
        <p:spPr>
          <a:xfrm>
            <a:off x="8143875" y="1476375"/>
            <a:ext cx="3829050" cy="646331"/>
          </a:xfrm>
          <a:prstGeom prst="rect">
            <a:avLst/>
          </a:prstGeom>
          <a:noFill/>
        </p:spPr>
        <p:txBody>
          <a:bodyPr wrap="square" rtlCol="0">
            <a:spAutoFit/>
          </a:bodyPr>
          <a:lstStyle/>
          <a:p>
            <a:r>
              <a:rPr lang="en-US" dirty="0">
                <a:hlinkClick r:id="rId3"/>
              </a:rPr>
              <a:t>https://www.legis.iowa.gov/docs/publications/FCTA/1049970.pdf</a:t>
            </a:r>
            <a:endParaRPr lang="en-US" dirty="0"/>
          </a:p>
        </p:txBody>
      </p:sp>
    </p:spTree>
    <p:extLst>
      <p:ext uri="{BB962C8B-B14F-4D97-AF65-F5344CB8AC3E}">
        <p14:creationId xmlns:p14="http://schemas.microsoft.com/office/powerpoint/2010/main" val="3375125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7055" y="233207"/>
            <a:ext cx="11062945" cy="6039005"/>
          </a:xfrm>
          <a:prstGeom prst="rect">
            <a:avLst/>
          </a:prstGeom>
        </p:spPr>
      </p:pic>
      <p:sp>
        <p:nvSpPr>
          <p:cNvPr id="5" name="TextBox 4"/>
          <p:cNvSpPr txBox="1"/>
          <p:nvPr/>
        </p:nvSpPr>
        <p:spPr>
          <a:xfrm>
            <a:off x="7667625" y="5410200"/>
            <a:ext cx="3829050" cy="646331"/>
          </a:xfrm>
          <a:prstGeom prst="rect">
            <a:avLst/>
          </a:prstGeom>
          <a:noFill/>
        </p:spPr>
        <p:txBody>
          <a:bodyPr wrap="square" rtlCol="0">
            <a:spAutoFit/>
          </a:bodyPr>
          <a:lstStyle/>
          <a:p>
            <a:r>
              <a:rPr lang="en-US" dirty="0">
                <a:hlinkClick r:id="rId3"/>
              </a:rPr>
              <a:t>https://www.legis.iowa.gov/docs/publications/FCTA/1049970.pdf</a:t>
            </a:r>
            <a:endParaRPr lang="en-US" dirty="0"/>
          </a:p>
        </p:txBody>
      </p:sp>
      <p:sp>
        <p:nvSpPr>
          <p:cNvPr id="6" name="TextBox 5"/>
          <p:cNvSpPr txBox="1"/>
          <p:nvPr/>
        </p:nvSpPr>
        <p:spPr>
          <a:xfrm>
            <a:off x="10163175" y="1285875"/>
            <a:ext cx="1838325" cy="1477328"/>
          </a:xfrm>
          <a:prstGeom prst="rect">
            <a:avLst/>
          </a:prstGeom>
          <a:solidFill>
            <a:srgbClr val="92D050"/>
          </a:solidFill>
        </p:spPr>
        <p:txBody>
          <a:bodyPr wrap="square" rtlCol="0">
            <a:spAutoFit/>
          </a:bodyPr>
          <a:lstStyle/>
          <a:p>
            <a:r>
              <a:rPr lang="en-US" dirty="0" smtClean="0"/>
              <a:t>About $95 million of State Aid to Schools is property tax relief</a:t>
            </a:r>
            <a:endParaRPr lang="en-US" dirty="0"/>
          </a:p>
        </p:txBody>
      </p:sp>
    </p:spTree>
    <p:extLst>
      <p:ext uri="{BB962C8B-B14F-4D97-AF65-F5344CB8AC3E}">
        <p14:creationId xmlns:p14="http://schemas.microsoft.com/office/powerpoint/2010/main" val="13063096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2610</TotalTime>
  <Words>3088</Words>
  <Application>Microsoft Office PowerPoint</Application>
  <PresentationFormat>Widescreen</PresentationFormat>
  <Paragraphs>251</Paragraphs>
  <Slides>54</Slides>
  <Notes>0</Notes>
  <HiddenSlides>2</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54</vt:i4>
      </vt:variant>
    </vt:vector>
  </HeadingPairs>
  <TitlesOfParts>
    <vt:vector size="64" baseType="lpstr">
      <vt:lpstr>Arial</vt:lpstr>
      <vt:lpstr>Calibri</vt:lpstr>
      <vt:lpstr>Calibri Light</vt:lpstr>
      <vt:lpstr>Georgia</vt:lpstr>
      <vt:lpstr>Times New Roman</vt:lpstr>
      <vt:lpstr>Verdana</vt:lpstr>
      <vt:lpstr>Wingdings</vt:lpstr>
      <vt:lpstr>Office Theme</vt:lpstr>
      <vt:lpstr>1_Office Theme</vt:lpstr>
      <vt:lpstr>Retrospect</vt:lpstr>
      <vt:lpstr>2020 Legislative Session UEN Priorities </vt:lpstr>
      <vt:lpstr>2019 Priority Successes</vt:lpstr>
      <vt:lpstr>Steering Committee  Priorities for 2020</vt:lpstr>
      <vt:lpstr>2020 Priority</vt:lpstr>
      <vt:lpstr>PowerPoint Presentation</vt:lpstr>
      <vt:lpstr>SSA/Formula Funding Background </vt:lpstr>
      <vt:lpstr>PowerPoint Presentation</vt:lpstr>
      <vt:lpstr>PowerPoint Presentation</vt:lpstr>
      <vt:lpstr>PowerPoint Presentation</vt:lpstr>
      <vt:lpstr>PowerPoint Presentation</vt:lpstr>
      <vt:lpstr>PowerPoint Presentation</vt:lpstr>
      <vt:lpstr>Note about Spending Authority</vt:lpstr>
      <vt:lpstr>Special Education Weighting</vt:lpstr>
      <vt:lpstr>Note about Special Education</vt:lpstr>
      <vt:lpstr>Something Else to Consider </vt:lpstr>
      <vt:lpstr>PowerPoint Presentation</vt:lpstr>
      <vt:lpstr>More Property Tax Relief?</vt:lpstr>
      <vt:lpstr>Just 9 years ago: </vt:lpstr>
      <vt:lpstr>Current Fiscal Year: </vt:lpstr>
      <vt:lpstr>LSA Total School Tax Rates 2020</vt:lpstr>
      <vt:lpstr>PowerPoint Presentation</vt:lpstr>
      <vt:lpstr>2019 Session status: Formula &amp;  Transportation Equity, Student- driven $$$</vt:lpstr>
      <vt:lpstr>Poverty Changes</vt:lpstr>
      <vt:lpstr>PowerPoint Presentation</vt:lpstr>
      <vt:lpstr>PowerPoint Presentation</vt:lpstr>
      <vt:lpstr>UEN with &gt;50% FRPL history since FY 2001</vt:lpstr>
      <vt:lpstr>PowerPoint Presentation</vt:lpstr>
      <vt:lpstr>PowerPoint Presentation</vt:lpstr>
      <vt:lpstr>PowerPoint Presentation</vt:lpstr>
      <vt:lpstr>Why does preschool matter?</vt:lpstr>
      <vt:lpstr>Want to know more about school funding adequacy?</vt:lpstr>
      <vt:lpstr>PowerPoint Presentation</vt:lpstr>
      <vt:lpstr>Understanding Teacher Shortages: 2018 Update A State-by-State Analysis of the Factors Influencing Teacher Supply, Demand, and Equity https://learningpolicyinstitute.org/product/understanding-teacher-shortages-interactive</vt:lpstr>
      <vt:lpstr>https://www.legis.iowa.gov/docs/publications/MOW/970927.pdf</vt:lpstr>
      <vt:lpstr>https://www.legis.iowa.gov/docs/publications/FCTA/1050019.pdf</vt:lpstr>
      <vt:lpstr>PowerPoint Presentation</vt:lpstr>
      <vt:lpstr>PowerPoint Presentation</vt:lpstr>
      <vt:lpstr>Educator Shortage is an Economic Market Issue</vt:lpstr>
      <vt:lpstr>Some Economic Indicators</vt:lpstr>
      <vt:lpstr>2020 Priority</vt:lpstr>
      <vt:lpstr>Student Inequities and Needs</vt:lpstr>
      <vt:lpstr>2019 Student Mental Health Actions:</vt:lpstr>
      <vt:lpstr>2020 Priority</vt:lpstr>
      <vt:lpstr>2020 Priority</vt:lpstr>
      <vt:lpstr>School Choice Defense  Vouchers/Tax Credits consume funds needed for public education</vt:lpstr>
      <vt:lpstr>Public Dollars Already Fund School Choice:  http://www.iowapolicyproject.org/2018docs/181105-roadmap-vouchers.pdf </vt:lpstr>
      <vt:lpstr>Source: Legislative tax Expenditure Committee DOR Report on Tuition and Textbook Tax Credits https://www.legis.iowa.gov/docs/publications/SD/865242.pdf </vt:lpstr>
      <vt:lpstr>Key Issues in Voucher Debate</vt:lpstr>
      <vt:lpstr>Advocacy Attitude</vt:lpstr>
      <vt:lpstr>Advocacy Attitude</vt:lpstr>
      <vt:lpstr>Legislative Timeline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Advocacy Actions for School Leaders</dc:title>
  <dc:creator>Margaret</dc:creator>
  <cp:lastModifiedBy>Jen</cp:lastModifiedBy>
  <cp:revision>77</cp:revision>
  <cp:lastPrinted>2019-11-19T23:00:18Z</cp:lastPrinted>
  <dcterms:created xsi:type="dcterms:W3CDTF">2017-11-06T22:12:38Z</dcterms:created>
  <dcterms:modified xsi:type="dcterms:W3CDTF">2019-11-20T19:34:39Z</dcterms:modified>
</cp:coreProperties>
</file>