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4" r:id="rId1"/>
  </p:sldMasterIdLst>
  <p:notesMasterIdLst>
    <p:notesMasterId r:id="rId77"/>
  </p:notesMasterIdLst>
  <p:handoutMasterIdLst>
    <p:handoutMasterId r:id="rId78"/>
  </p:handoutMasterIdLst>
  <p:sldIdLst>
    <p:sldId id="3508" r:id="rId2"/>
    <p:sldId id="3459" r:id="rId3"/>
    <p:sldId id="3512" r:id="rId4"/>
    <p:sldId id="3513" r:id="rId5"/>
    <p:sldId id="3511" r:id="rId6"/>
    <p:sldId id="3514" r:id="rId7"/>
    <p:sldId id="3510" r:id="rId8"/>
    <p:sldId id="3516" r:id="rId9"/>
    <p:sldId id="3515" r:id="rId10"/>
    <p:sldId id="3517" r:id="rId11"/>
    <p:sldId id="3518" r:id="rId12"/>
    <p:sldId id="3519" r:id="rId13"/>
    <p:sldId id="3520" r:id="rId14"/>
    <p:sldId id="3521" r:id="rId15"/>
    <p:sldId id="3522" r:id="rId16"/>
    <p:sldId id="3465" r:id="rId17"/>
    <p:sldId id="3466" r:id="rId18"/>
    <p:sldId id="3497" r:id="rId19"/>
    <p:sldId id="3498" r:id="rId20"/>
    <p:sldId id="3495" r:id="rId21"/>
    <p:sldId id="3496" r:id="rId22"/>
    <p:sldId id="3499" r:id="rId23"/>
    <p:sldId id="3523" r:id="rId24"/>
    <p:sldId id="3500" r:id="rId25"/>
    <p:sldId id="3501" r:id="rId26"/>
    <p:sldId id="3473" r:id="rId27"/>
    <p:sldId id="3503" r:id="rId28"/>
    <p:sldId id="3524" r:id="rId29"/>
    <p:sldId id="3525" r:id="rId30"/>
    <p:sldId id="3526" r:id="rId31"/>
    <p:sldId id="3527" r:id="rId32"/>
    <p:sldId id="3528" r:id="rId33"/>
    <p:sldId id="3537" r:id="rId34"/>
    <p:sldId id="3529" r:id="rId35"/>
    <p:sldId id="3538" r:id="rId36"/>
    <p:sldId id="3540" r:id="rId37"/>
    <p:sldId id="3541" r:id="rId38"/>
    <p:sldId id="3542" r:id="rId39"/>
    <p:sldId id="3543" r:id="rId40"/>
    <p:sldId id="3544" r:id="rId41"/>
    <p:sldId id="3545" r:id="rId42"/>
    <p:sldId id="3546" r:id="rId43"/>
    <p:sldId id="3547" r:id="rId44"/>
    <p:sldId id="3548" r:id="rId45"/>
    <p:sldId id="3549" r:id="rId46"/>
    <p:sldId id="3550" r:id="rId47"/>
    <p:sldId id="3551" r:id="rId48"/>
    <p:sldId id="3552" r:id="rId49"/>
    <p:sldId id="3553" r:id="rId50"/>
    <p:sldId id="3554" r:id="rId51"/>
    <p:sldId id="3555" r:id="rId52"/>
    <p:sldId id="3556" r:id="rId53"/>
    <p:sldId id="3557" r:id="rId54"/>
    <p:sldId id="3558" r:id="rId55"/>
    <p:sldId id="3504" r:id="rId56"/>
    <p:sldId id="3562" r:id="rId57"/>
    <p:sldId id="3563" r:id="rId58"/>
    <p:sldId id="3564" r:id="rId59"/>
    <p:sldId id="3559" r:id="rId60"/>
    <p:sldId id="3560" r:id="rId61"/>
    <p:sldId id="3561" r:id="rId62"/>
    <p:sldId id="3506" r:id="rId63"/>
    <p:sldId id="3565" r:id="rId64"/>
    <p:sldId id="3475" r:id="rId65"/>
    <p:sldId id="3476" r:id="rId66"/>
    <p:sldId id="3477" r:id="rId67"/>
    <p:sldId id="3478" r:id="rId68"/>
    <p:sldId id="3479" r:id="rId69"/>
    <p:sldId id="3483" r:id="rId70"/>
    <p:sldId id="3489" r:id="rId71"/>
    <p:sldId id="3484" r:id="rId72"/>
    <p:sldId id="3485" r:id="rId73"/>
    <p:sldId id="3486" r:id="rId74"/>
    <p:sldId id="3488" r:id="rId75"/>
    <p:sldId id="3398" r:id="rId7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121107-91AA-444C-9EAF-7CCDB09218EC}">
          <p14:sldIdLst>
            <p14:sldId id="3508"/>
            <p14:sldId id="3459"/>
            <p14:sldId id="3512"/>
            <p14:sldId id="3513"/>
            <p14:sldId id="3511"/>
            <p14:sldId id="3514"/>
            <p14:sldId id="3510"/>
            <p14:sldId id="3516"/>
            <p14:sldId id="3515"/>
            <p14:sldId id="3517"/>
            <p14:sldId id="3518"/>
            <p14:sldId id="3519"/>
            <p14:sldId id="3520"/>
            <p14:sldId id="3521"/>
            <p14:sldId id="3522"/>
            <p14:sldId id="3465"/>
            <p14:sldId id="3466"/>
            <p14:sldId id="3497"/>
            <p14:sldId id="3498"/>
            <p14:sldId id="3495"/>
            <p14:sldId id="3496"/>
            <p14:sldId id="3499"/>
            <p14:sldId id="3523"/>
            <p14:sldId id="3500"/>
            <p14:sldId id="3501"/>
            <p14:sldId id="3473"/>
            <p14:sldId id="3503"/>
            <p14:sldId id="3524"/>
            <p14:sldId id="3525"/>
            <p14:sldId id="3526"/>
            <p14:sldId id="3527"/>
            <p14:sldId id="3528"/>
            <p14:sldId id="3537"/>
            <p14:sldId id="3529"/>
            <p14:sldId id="3538"/>
            <p14:sldId id="3540"/>
            <p14:sldId id="3541"/>
            <p14:sldId id="3542"/>
            <p14:sldId id="3543"/>
            <p14:sldId id="3544"/>
            <p14:sldId id="3545"/>
            <p14:sldId id="3546"/>
            <p14:sldId id="3547"/>
            <p14:sldId id="3548"/>
            <p14:sldId id="3549"/>
            <p14:sldId id="3550"/>
            <p14:sldId id="3551"/>
            <p14:sldId id="3552"/>
            <p14:sldId id="3553"/>
            <p14:sldId id="3554"/>
            <p14:sldId id="3555"/>
            <p14:sldId id="3556"/>
            <p14:sldId id="3557"/>
            <p14:sldId id="3558"/>
            <p14:sldId id="3504"/>
            <p14:sldId id="3562"/>
            <p14:sldId id="3563"/>
            <p14:sldId id="3564"/>
            <p14:sldId id="3559"/>
            <p14:sldId id="3560"/>
            <p14:sldId id="3561"/>
            <p14:sldId id="3506"/>
            <p14:sldId id="3565"/>
            <p14:sldId id="3475"/>
            <p14:sldId id="3476"/>
            <p14:sldId id="3477"/>
            <p14:sldId id="3478"/>
            <p14:sldId id="3479"/>
            <p14:sldId id="3483"/>
            <p14:sldId id="3489"/>
            <p14:sldId id="3484"/>
            <p14:sldId id="3485"/>
            <p14:sldId id="3486"/>
            <p14:sldId id="3488"/>
            <p14:sldId id="339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0B6C1"/>
    <a:srgbClr val="C65246"/>
    <a:srgbClr val="EF39E6"/>
    <a:srgbClr val="322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7" autoAdjust="0"/>
    <p:restoredTop sz="95749" autoAdjust="0"/>
  </p:normalViewPr>
  <p:slideViewPr>
    <p:cSldViewPr>
      <p:cViewPr varScale="1">
        <p:scale>
          <a:sx n="85" d="100"/>
          <a:sy n="85" d="100"/>
        </p:scale>
        <p:origin x="1411" y="43"/>
      </p:cViewPr>
      <p:guideLst>
        <p:guide orient="horz" pos="2160"/>
        <p:guide pos="2880"/>
      </p:guideLst>
    </p:cSldViewPr>
  </p:slideViewPr>
  <p:outlineViewPr>
    <p:cViewPr>
      <p:scale>
        <a:sx n="33" d="100"/>
        <a:sy n="33" d="100"/>
      </p:scale>
      <p:origin x="0" y="-5184"/>
    </p:cViewPr>
  </p:outlineViewPr>
  <p:notesTextViewPr>
    <p:cViewPr>
      <p:scale>
        <a:sx n="1" d="1"/>
        <a:sy n="1" d="1"/>
      </p:scale>
      <p:origin x="0" y="0"/>
    </p:cViewPr>
  </p:notesTextViewPr>
  <p:sorterViewPr>
    <p:cViewPr>
      <p:scale>
        <a:sx n="100" d="100"/>
        <a:sy n="100" d="100"/>
      </p:scale>
      <p:origin x="0" y="-6223"/>
    </p:cViewPr>
  </p:sorterViewPr>
  <p:notesViewPr>
    <p:cSldViewPr>
      <p:cViewPr varScale="1">
        <p:scale>
          <a:sx n="53" d="100"/>
          <a:sy n="53" d="100"/>
        </p:scale>
        <p:origin x="2624"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argaret\Desktop\Education%20Coalition\Allowable%20GROWTH%20History%201972.73%20to%202019.20.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a:t>Iowa State Cost Per Pupil</a:t>
            </a:r>
            <a:r>
              <a:rPr lang="en-US" sz="1800" baseline="0" dirty="0"/>
              <a:t> Funding </a:t>
            </a:r>
            <a:r>
              <a:rPr lang="en-US" sz="1800" dirty="0"/>
              <a:t>History</a:t>
            </a:r>
          </a:p>
        </c:rich>
      </c:tx>
      <c:layout>
        <c:manualLayout>
          <c:xMode val="edge"/>
          <c:yMode val="edge"/>
          <c:x val="0.33365682230897603"/>
          <c:y val="1.3158181098009515E-2"/>
        </c:manualLayout>
      </c:layout>
      <c:overlay val="0"/>
    </c:title>
    <c:autoTitleDeleted val="0"/>
    <c:plotArea>
      <c:layout>
        <c:manualLayout>
          <c:layoutTarget val="inner"/>
          <c:xMode val="edge"/>
          <c:yMode val="edge"/>
          <c:x val="9.2027946224525939E-2"/>
          <c:y val="0.11521067234435077"/>
          <c:w val="0.89045516308922135"/>
          <c:h val="0.74379397316540075"/>
        </c:manualLayout>
      </c:layout>
      <c:lineChart>
        <c:grouping val="standard"/>
        <c:varyColors val="0"/>
        <c:ser>
          <c:idx val="0"/>
          <c:order val="0"/>
          <c:dPt>
            <c:idx val="25"/>
            <c:marker>
              <c:spPr>
                <a:solidFill>
                  <a:schemeClr val="accent1">
                    <a:lumMod val="75000"/>
                  </a:schemeClr>
                </a:solidFill>
                <a:ln>
                  <a:solidFill>
                    <a:srgbClr val="0070C0"/>
                  </a:solidFill>
                </a:ln>
              </c:spPr>
            </c:marker>
            <c:bubble3D val="0"/>
            <c:extLst>
              <c:ext xmlns:c16="http://schemas.microsoft.com/office/drawing/2014/chart" uri="{C3380CC4-5D6E-409C-BE32-E72D297353CC}">
                <c16:uniqueId val="{00000000-4AC1-4B2B-888C-0D3B4741ADDA}"/>
              </c:ext>
            </c:extLst>
          </c:dPt>
          <c:trendline>
            <c:trendlineType val="linear"/>
            <c:dispRSqr val="0"/>
            <c:dispEq val="0"/>
          </c:trendline>
          <c:cat>
            <c:strRef>
              <c:f>Sheet1!$A$3:$A$51</c:f>
              <c:strCache>
                <c:ptCount val="49"/>
                <c:pt idx="0">
                  <c:v>72/73</c:v>
                </c:pt>
                <c:pt idx="1">
                  <c:v>73/74</c:v>
                </c:pt>
                <c:pt idx="2">
                  <c:v>74/75</c:v>
                </c:pt>
                <c:pt idx="3">
                  <c:v>75/76</c:v>
                </c:pt>
                <c:pt idx="4">
                  <c:v>76/77</c:v>
                </c:pt>
                <c:pt idx="5">
                  <c:v>77/78</c:v>
                </c:pt>
                <c:pt idx="6">
                  <c:v>78/79</c:v>
                </c:pt>
                <c:pt idx="7">
                  <c:v>79/80</c:v>
                </c:pt>
                <c:pt idx="8">
                  <c:v>80/81</c:v>
                </c:pt>
                <c:pt idx="9">
                  <c:v>81/82</c:v>
                </c:pt>
                <c:pt idx="10">
                  <c:v>82/83</c:v>
                </c:pt>
                <c:pt idx="11">
                  <c:v>83/84</c:v>
                </c:pt>
                <c:pt idx="12">
                  <c:v>84/85</c:v>
                </c:pt>
                <c:pt idx="13">
                  <c:v>85/86</c:v>
                </c:pt>
                <c:pt idx="14">
                  <c:v>86/87</c:v>
                </c:pt>
                <c:pt idx="15">
                  <c:v>87/88</c:v>
                </c:pt>
                <c:pt idx="16">
                  <c:v>88/89</c:v>
                </c:pt>
                <c:pt idx="17">
                  <c:v>89/90</c:v>
                </c:pt>
                <c:pt idx="18">
                  <c:v>90/91</c:v>
                </c:pt>
                <c:pt idx="19">
                  <c:v>91/92</c:v>
                </c:pt>
                <c:pt idx="20">
                  <c:v>92/93</c:v>
                </c:pt>
                <c:pt idx="21">
                  <c:v>93/94</c:v>
                </c:pt>
                <c:pt idx="22">
                  <c:v>94/95</c:v>
                </c:pt>
                <c:pt idx="23">
                  <c:v>95/96</c:v>
                </c:pt>
                <c:pt idx="24">
                  <c:v>96/97</c:v>
                </c:pt>
                <c:pt idx="25">
                  <c:v>97/98</c:v>
                </c:pt>
                <c:pt idx="26">
                  <c:v>98/99</c:v>
                </c:pt>
                <c:pt idx="27">
                  <c:v>99/00</c:v>
                </c:pt>
                <c:pt idx="28">
                  <c:v>00/01</c:v>
                </c:pt>
                <c:pt idx="29">
                  <c:v>01/02</c:v>
                </c:pt>
                <c:pt idx="30">
                  <c:v>02/03</c:v>
                </c:pt>
                <c:pt idx="31">
                  <c:v>03/04</c:v>
                </c:pt>
                <c:pt idx="32">
                  <c:v>04/05</c:v>
                </c:pt>
                <c:pt idx="33">
                  <c:v>05/06</c:v>
                </c:pt>
                <c:pt idx="34">
                  <c:v>06/07</c:v>
                </c:pt>
                <c:pt idx="35">
                  <c:v>07/08</c:v>
                </c:pt>
                <c:pt idx="36">
                  <c:v>08/09</c:v>
                </c:pt>
                <c:pt idx="37">
                  <c:v>09/10</c:v>
                </c:pt>
                <c:pt idx="38">
                  <c:v>10/11</c:v>
                </c:pt>
                <c:pt idx="39">
                  <c:v>11/12</c:v>
                </c:pt>
                <c:pt idx="40">
                  <c:v>12/13</c:v>
                </c:pt>
                <c:pt idx="41">
                  <c:v>13/14</c:v>
                </c:pt>
                <c:pt idx="42">
                  <c:v>14/15</c:v>
                </c:pt>
                <c:pt idx="43">
                  <c:v>15/16</c:v>
                </c:pt>
                <c:pt idx="44">
                  <c:v>16/17</c:v>
                </c:pt>
                <c:pt idx="45">
                  <c:v>17/18</c:v>
                </c:pt>
                <c:pt idx="46">
                  <c:v>18/19</c:v>
                </c:pt>
                <c:pt idx="47">
                  <c:v>19/20</c:v>
                </c:pt>
                <c:pt idx="48">
                  <c:v>20/21</c:v>
                </c:pt>
              </c:strCache>
            </c:strRef>
          </c:cat>
          <c:val>
            <c:numRef>
              <c:f>Sheet1!$B$3:$B$51</c:f>
              <c:numCache>
                <c:formatCode>.00000</c:formatCode>
                <c:ptCount val="49"/>
                <c:pt idx="0">
                  <c:v>4.9279999999999997E-2</c:v>
                </c:pt>
                <c:pt idx="1">
                  <c:v>0.05</c:v>
                </c:pt>
                <c:pt idx="2">
                  <c:v>0.08</c:v>
                </c:pt>
                <c:pt idx="3">
                  <c:v>0.107</c:v>
                </c:pt>
                <c:pt idx="4">
                  <c:v>9.8250000000000004E-2</c:v>
                </c:pt>
                <c:pt idx="5">
                  <c:v>7.8399999999999997E-2</c:v>
                </c:pt>
                <c:pt idx="6">
                  <c:v>9.4219999999999998E-2</c:v>
                </c:pt>
                <c:pt idx="7">
                  <c:v>9.4839999999999994E-2</c:v>
                </c:pt>
                <c:pt idx="8">
                  <c:v>0.13592000000000001</c:v>
                </c:pt>
                <c:pt idx="9">
                  <c:v>0.05</c:v>
                </c:pt>
                <c:pt idx="10">
                  <c:v>7.0000000000000007E-2</c:v>
                </c:pt>
                <c:pt idx="11">
                  <c:v>6.1030000000000001E-2</c:v>
                </c:pt>
                <c:pt idx="12">
                  <c:v>2.5399999999999999E-2</c:v>
                </c:pt>
                <c:pt idx="13">
                  <c:v>5.3249999999999999E-2</c:v>
                </c:pt>
                <c:pt idx="14">
                  <c:v>3.8429999999999999E-2</c:v>
                </c:pt>
                <c:pt idx="15">
                  <c:v>3.4689999999999999E-2</c:v>
                </c:pt>
                <c:pt idx="16">
                  <c:v>3.5920000000000001E-2</c:v>
                </c:pt>
                <c:pt idx="17">
                  <c:v>3.5340000000000003E-2</c:v>
                </c:pt>
                <c:pt idx="18">
                  <c:v>7.1819999999999995E-2</c:v>
                </c:pt>
                <c:pt idx="19">
                  <c:v>4.2110000000000002E-2</c:v>
                </c:pt>
                <c:pt idx="20">
                  <c:v>4.1509999999999998E-2</c:v>
                </c:pt>
                <c:pt idx="21">
                  <c:v>2.1000000000000001E-2</c:v>
                </c:pt>
                <c:pt idx="22">
                  <c:v>2.8500000000000001E-2</c:v>
                </c:pt>
                <c:pt idx="23">
                  <c:v>3.5000000000000003E-2</c:v>
                </c:pt>
                <c:pt idx="24">
                  <c:v>3.3000000000000002E-2</c:v>
                </c:pt>
                <c:pt idx="25">
                  <c:v>3.5000000000000003E-2</c:v>
                </c:pt>
                <c:pt idx="26">
                  <c:v>3.5000000000000003E-2</c:v>
                </c:pt>
                <c:pt idx="27">
                  <c:v>0.03</c:v>
                </c:pt>
                <c:pt idx="28">
                  <c:v>0.04</c:v>
                </c:pt>
                <c:pt idx="29">
                  <c:v>0.04</c:v>
                </c:pt>
                <c:pt idx="30">
                  <c:v>0.01</c:v>
                </c:pt>
                <c:pt idx="31">
                  <c:v>0.02</c:v>
                </c:pt>
                <c:pt idx="32">
                  <c:v>0.02</c:v>
                </c:pt>
                <c:pt idx="33">
                  <c:v>0.04</c:v>
                </c:pt>
                <c:pt idx="34">
                  <c:v>0.04</c:v>
                </c:pt>
                <c:pt idx="35">
                  <c:v>0.04</c:v>
                </c:pt>
                <c:pt idx="36">
                  <c:v>0.04</c:v>
                </c:pt>
                <c:pt idx="37">
                  <c:v>0.04</c:v>
                </c:pt>
                <c:pt idx="38">
                  <c:v>0.02</c:v>
                </c:pt>
                <c:pt idx="39">
                  <c:v>0</c:v>
                </c:pt>
                <c:pt idx="40">
                  <c:v>0.02</c:v>
                </c:pt>
                <c:pt idx="41">
                  <c:v>0.02</c:v>
                </c:pt>
                <c:pt idx="42">
                  <c:v>0.04</c:v>
                </c:pt>
                <c:pt idx="43">
                  <c:v>1.2500000000000001E-2</c:v>
                </c:pt>
                <c:pt idx="44">
                  <c:v>2.2499999999999999E-2</c:v>
                </c:pt>
                <c:pt idx="45">
                  <c:v>1.11E-2</c:v>
                </c:pt>
                <c:pt idx="46">
                  <c:v>0.01</c:v>
                </c:pt>
                <c:pt idx="47">
                  <c:v>2.06E-2</c:v>
                </c:pt>
                <c:pt idx="48">
                  <c:v>2.3E-2</c:v>
                </c:pt>
              </c:numCache>
            </c:numRef>
          </c:val>
          <c:smooth val="0"/>
          <c:extLst>
            <c:ext xmlns:c16="http://schemas.microsoft.com/office/drawing/2014/chart" uri="{C3380CC4-5D6E-409C-BE32-E72D297353CC}">
              <c16:uniqueId val="{00000001-4AC1-4B2B-888C-0D3B4741ADDA}"/>
            </c:ext>
          </c:extLst>
        </c:ser>
        <c:dLbls>
          <c:showLegendKey val="0"/>
          <c:showVal val="0"/>
          <c:showCatName val="0"/>
          <c:showSerName val="0"/>
          <c:showPercent val="0"/>
          <c:showBubbleSize val="0"/>
        </c:dLbls>
        <c:marker val="1"/>
        <c:smooth val="0"/>
        <c:axId val="351393224"/>
        <c:axId val="1"/>
      </c:lineChart>
      <c:catAx>
        <c:axId val="351393224"/>
        <c:scaling>
          <c:orientation val="minMax"/>
        </c:scaling>
        <c:delete val="0"/>
        <c:axPos val="b"/>
        <c:numFmt formatCode="General" sourceLinked="1"/>
        <c:majorTickMark val="none"/>
        <c:minorTickMark val="none"/>
        <c:tickLblPos val="nextTo"/>
        <c:txPr>
          <a:bodyPr/>
          <a:lstStyle/>
          <a:p>
            <a:pPr>
              <a:defRPr sz="1000" baseline="0"/>
            </a:pPr>
            <a:endParaRPr lang="en-US"/>
          </a:p>
        </c:txPr>
        <c:crossAx val="1"/>
        <c:crosses val="autoZero"/>
        <c:auto val="1"/>
        <c:lblAlgn val="ctr"/>
        <c:lblOffset val="100"/>
        <c:noMultiLvlLbl val="0"/>
      </c:catAx>
      <c:valAx>
        <c:axId val="1"/>
        <c:scaling>
          <c:orientation val="minMax"/>
          <c:max val="0.16000000000000003"/>
          <c:min val="0"/>
        </c:scaling>
        <c:delete val="0"/>
        <c:axPos val="l"/>
        <c:majorGridlines/>
        <c:title>
          <c:tx>
            <c:rich>
              <a:bodyPr/>
              <a:lstStyle/>
              <a:p>
                <a:pPr>
                  <a:defRPr sz="900"/>
                </a:pPr>
                <a:r>
                  <a:rPr lang="en-US" sz="900" dirty="0"/>
                  <a:t>Percent Increase in State Cost Per Pupil </a:t>
                </a:r>
              </a:p>
            </c:rich>
          </c:tx>
          <c:layout/>
          <c:overlay val="0"/>
        </c:title>
        <c:numFmt formatCode="0%" sourceLinked="0"/>
        <c:majorTickMark val="none"/>
        <c:minorTickMark val="none"/>
        <c:tickLblPos val="nextTo"/>
        <c:crossAx val="351393224"/>
        <c:crosses val="autoZero"/>
        <c:crossBetween val="between"/>
      </c:valAx>
      <c:spPr>
        <a:solidFill>
          <a:srgbClr val="FFFF99"/>
        </a:solidFill>
      </c:spPr>
    </c:plotArea>
    <c:plotVisOnly val="1"/>
    <c:dispBlanksAs val="gap"/>
    <c:showDLblsOverMax val="0"/>
  </c:chart>
  <c:spPr>
    <a:solidFill>
      <a:schemeClr val="bg1"/>
    </a:solidFill>
  </c:sp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9.png"/></Relationships>
</file>

<file path=ppt/drawings/drawing1.xml><?xml version="1.0" encoding="utf-8"?>
<c:userShapes xmlns:c="http://schemas.openxmlformats.org/drawingml/2006/chart">
  <cdr:relSizeAnchor xmlns:cdr="http://schemas.openxmlformats.org/drawingml/2006/chartDrawing">
    <cdr:from>
      <cdr:x>0.11062</cdr:x>
      <cdr:y>0.12422</cdr:y>
    </cdr:from>
    <cdr:to>
      <cdr:x>0.38773</cdr:x>
      <cdr:y>0.20771</cdr:y>
    </cdr:to>
    <cdr:sp macro="" textlink="">
      <cdr:nvSpPr>
        <cdr:cNvPr id="6" name="TextBox 1"/>
        <cdr:cNvSpPr txBox="1"/>
      </cdr:nvSpPr>
      <cdr:spPr>
        <a:xfrm xmlns:a="http://schemas.openxmlformats.org/drawingml/2006/main">
          <a:off x="1053654" y="846418"/>
          <a:ext cx="2639506" cy="577479"/>
        </a:xfrm>
        <a:prstGeom xmlns:a="http://schemas.openxmlformats.org/drawingml/2006/main" prst="rect">
          <a:avLst/>
        </a:prstGeom>
        <a:solidFill xmlns:a="http://schemas.openxmlformats.org/drawingml/2006/main">
          <a:schemeClr val="bg1">
            <a:lumMod val="85000"/>
          </a:schemeClr>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Set by formula based on economic conditions automatically from the beginning of the formula through 1993-94.</a:t>
          </a:r>
        </a:p>
      </cdr:txBody>
    </cdr:sp>
  </cdr:relSizeAnchor>
  <cdr:relSizeAnchor xmlns:cdr="http://schemas.openxmlformats.org/drawingml/2006/chartDrawing">
    <cdr:from>
      <cdr:x>0.64316</cdr:x>
      <cdr:y>0.67735</cdr:y>
    </cdr:from>
    <cdr:to>
      <cdr:x>0.98987</cdr:x>
      <cdr:y>0.71794</cdr:y>
    </cdr:to>
    <cdr:sp macro="" textlink="">
      <cdr:nvSpPr>
        <cdr:cNvPr id="2" name="TextBox 1"/>
        <cdr:cNvSpPr txBox="1"/>
      </cdr:nvSpPr>
      <cdr:spPr>
        <a:xfrm xmlns:a="http://schemas.openxmlformats.org/drawingml/2006/main">
          <a:off x="6125282" y="4669353"/>
          <a:ext cx="3301973" cy="279837"/>
        </a:xfrm>
        <a:prstGeom xmlns:a="http://schemas.openxmlformats.org/drawingml/2006/main" prst="rect">
          <a:avLst/>
        </a:prstGeom>
        <a:solidFill xmlns:a="http://schemas.openxmlformats.org/drawingml/2006/main">
          <a:srgbClr val="FF0000">
            <a:alpha val="16000"/>
          </a:srgbClr>
        </a:solidFill>
      </cdr:spPr>
      <cdr:txBody>
        <a:bodyPr xmlns:a="http://schemas.openxmlformats.org/drawingml/2006/main" vertOverflow="clip" wrap="square" rtlCol="0"/>
        <a:lstStyle xmlns:a="http://schemas.openxmlformats.org/drawingml/2006/main"/>
        <a:p xmlns:a="http://schemas.openxmlformats.org/drawingml/2006/main">
          <a:endParaRPr lang="en-US" dirty="0"/>
        </a:p>
      </cdr:txBody>
    </cdr:sp>
  </cdr:relSizeAnchor>
  <cdr:relSizeAnchor xmlns:cdr="http://schemas.openxmlformats.org/drawingml/2006/chartDrawing">
    <cdr:from>
      <cdr:x>0.4736</cdr:x>
      <cdr:y>0.12266</cdr:y>
    </cdr:from>
    <cdr:to>
      <cdr:x>0.4736</cdr:x>
      <cdr:y>0.85734</cdr:y>
    </cdr:to>
    <cdr:cxnSp macro="">
      <cdr:nvCxnSpPr>
        <cdr:cNvPr id="4" name="Straight Connector 3"/>
        <cdr:cNvCxnSpPr/>
      </cdr:nvCxnSpPr>
      <cdr:spPr>
        <a:xfrm xmlns:a="http://schemas.openxmlformats.org/drawingml/2006/main" flipV="1">
          <a:off x="4511040" y="835660"/>
          <a:ext cx="0" cy="50800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0.47413</cdr:x>
      <cdr:y>0.14365</cdr:y>
    </cdr:from>
    <cdr:to>
      <cdr:x>0.73308</cdr:x>
      <cdr:y>0.22714</cdr:y>
    </cdr:to>
    <cdr:sp macro="" textlink="">
      <cdr:nvSpPr>
        <cdr:cNvPr id="9" name="TextBox 1"/>
        <cdr:cNvSpPr txBox="1"/>
      </cdr:nvSpPr>
      <cdr:spPr>
        <a:xfrm xmlns:a="http://schemas.openxmlformats.org/drawingml/2006/main">
          <a:off x="4516120" y="980440"/>
          <a:ext cx="2466500" cy="577479"/>
        </a:xfrm>
        <a:prstGeom xmlns:a="http://schemas.openxmlformats.org/drawingml/2006/main" prst="rect">
          <a:avLst/>
        </a:prstGeom>
        <a:solidFill xmlns:a="http://schemas.openxmlformats.org/drawingml/2006/main">
          <a:schemeClr val="bg1">
            <a:lumMod val="85000"/>
          </a:schemeClr>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Legislatively set one year in advance of the budget year beginning in 1994-95.</a:t>
          </a:r>
        </a:p>
      </cdr:txBody>
    </cdr:sp>
  </cdr:relSizeAnchor>
  <cdr:relSizeAnchor xmlns:cdr="http://schemas.openxmlformats.org/drawingml/2006/chartDrawing">
    <cdr:from>
      <cdr:x>0.93333</cdr:x>
      <cdr:y>0.11087</cdr:y>
    </cdr:from>
    <cdr:to>
      <cdr:x>0.93333</cdr:x>
      <cdr:y>0.84579</cdr:y>
    </cdr:to>
    <cdr:cxnSp macro="">
      <cdr:nvCxnSpPr>
        <cdr:cNvPr id="10" name="Straight Connector 9"/>
        <cdr:cNvCxnSpPr/>
      </cdr:nvCxnSpPr>
      <cdr:spPr>
        <a:xfrm xmlns:a="http://schemas.openxmlformats.org/drawingml/2006/main" flipV="1">
          <a:off x="8890000" y="754380"/>
          <a:ext cx="0" cy="50800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0.75971</cdr:x>
      <cdr:y>0.19152</cdr:y>
    </cdr:from>
    <cdr:to>
      <cdr:x>0.97674</cdr:x>
      <cdr:y>0.28573</cdr:y>
    </cdr:to>
    <cdr:sp macro="" textlink="">
      <cdr:nvSpPr>
        <cdr:cNvPr id="7" name="TextBox 1"/>
        <cdr:cNvSpPr txBox="1"/>
      </cdr:nvSpPr>
      <cdr:spPr>
        <a:xfrm xmlns:a="http://schemas.openxmlformats.org/drawingml/2006/main">
          <a:off x="5641368" y="1310277"/>
          <a:ext cx="1611597" cy="652940"/>
        </a:xfrm>
        <a:prstGeom xmlns:a="http://schemas.openxmlformats.org/drawingml/2006/main" prst="rect">
          <a:avLst/>
        </a:prstGeom>
        <a:solidFill xmlns:a="http://schemas.openxmlformats.org/drawingml/2006/main">
          <a:schemeClr val="bg1">
            <a:lumMod val="85000"/>
          </a:schemeClr>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dirty="0"/>
            <a:t>Beginning in FY18, set</a:t>
          </a:r>
          <a:r>
            <a:rPr lang="en-US" sz="900" baseline="0" dirty="0"/>
            <a:t> within 30 days of Gov.'s Budget, no longer a year in advance.</a:t>
          </a:r>
          <a:endParaRPr lang="en-US" sz="900" dirty="0"/>
        </a:p>
      </cdr:txBody>
    </cdr:sp>
  </cdr:relSizeAnchor>
  <cdr:relSizeAnchor xmlns:cdr="http://schemas.openxmlformats.org/drawingml/2006/chartDrawing">
    <cdr:from>
      <cdr:x>0.62793</cdr:x>
      <cdr:y>0.56906</cdr:y>
    </cdr:from>
    <cdr:to>
      <cdr:x>0.99467</cdr:x>
      <cdr:y>0.64944</cdr:y>
    </cdr:to>
    <cdr:sp macro="" textlink="">
      <cdr:nvSpPr>
        <cdr:cNvPr id="5" name="TextBox 4"/>
        <cdr:cNvSpPr txBox="1"/>
      </cdr:nvSpPr>
      <cdr:spPr>
        <a:xfrm xmlns:a="http://schemas.openxmlformats.org/drawingml/2006/main">
          <a:off x="5981064" y="3924300"/>
          <a:ext cx="3493135" cy="554293"/>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nSpc>
              <a:spcPts val="1100"/>
            </a:lnSpc>
          </a:pPr>
          <a:r>
            <a:rPr lang="en-US" sz="1200" dirty="0"/>
            <a:t>Historical annual cost increase</a:t>
          </a:r>
          <a:r>
            <a:rPr lang="en-US" sz="1200" baseline="0" dirty="0"/>
            <a:t> of doing school is 3.0-4.0% (orange band below): SSA set in 10 of the last 11 years lags the cost increase schools have faced.</a:t>
          </a:r>
          <a:endParaRPr lang="en-US" sz="1200" dirty="0"/>
        </a:p>
      </cdr:txBody>
    </cdr:sp>
  </cdr:relSizeAnchor>
  <cdr:relSizeAnchor xmlns:cdr="http://schemas.openxmlformats.org/drawingml/2006/chartDrawing">
    <cdr:from>
      <cdr:x>0.00533</cdr:x>
      <cdr:y>0.00737</cdr:y>
    </cdr:from>
    <cdr:to>
      <cdr:x>0.11375</cdr:x>
      <cdr:y>0.07102</cdr:y>
    </cdr:to>
    <cdr:pic>
      <cdr:nvPicPr>
        <cdr:cNvPr id="11" name="Picture 10"/>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0800" y="50800"/>
          <a:ext cx="1032510" cy="438785"/>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2"/>
            <a:ext cx="3037840" cy="464820"/>
          </a:xfrm>
          <a:prstGeom prst="rect">
            <a:avLst/>
          </a:prstGeom>
        </p:spPr>
        <p:txBody>
          <a:bodyPr vert="horz" lIns="93177" tIns="46589" rIns="93177" bIns="46589" rtlCol="0"/>
          <a:lstStyle>
            <a:lvl1pPr algn="r">
              <a:defRPr sz="1200"/>
            </a:lvl1pPr>
          </a:lstStyle>
          <a:p>
            <a:fld id="{DB0B667D-2BE0-4A16-8EFA-E30C5D08DF21}" type="datetimeFigureOut">
              <a:rPr lang="en-US" smtClean="0"/>
              <a:t>11/15/2020</a:t>
            </a:fld>
            <a:endParaRPr lang="en-US" dirty="0"/>
          </a:p>
        </p:txBody>
      </p:sp>
      <p:sp>
        <p:nvSpPr>
          <p:cNvPr id="4" name="Footer Placeholder 3"/>
          <p:cNvSpPr>
            <a:spLocks noGrp="1"/>
          </p:cNvSpPr>
          <p:nvPr>
            <p:ph type="ftr" sz="quarter" idx="2"/>
          </p:nvPr>
        </p:nvSpPr>
        <p:spPr>
          <a:xfrm>
            <a:off x="0" y="8829969"/>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9"/>
            <a:ext cx="3037840" cy="464820"/>
          </a:xfrm>
          <a:prstGeom prst="rect">
            <a:avLst/>
          </a:prstGeom>
        </p:spPr>
        <p:txBody>
          <a:bodyPr vert="horz" lIns="93177" tIns="46589" rIns="93177" bIns="46589" rtlCol="0" anchor="b"/>
          <a:lstStyle>
            <a:lvl1pPr algn="r">
              <a:defRPr sz="1200"/>
            </a:lvl1pPr>
          </a:lstStyle>
          <a:p>
            <a:fld id="{8088C099-2B7A-4B35-9E19-074E2F15C2D3}" type="slidenum">
              <a:rPr lang="en-US" smtClean="0"/>
              <a:t>‹#›</a:t>
            </a:fld>
            <a:endParaRPr lang="en-US" dirty="0"/>
          </a:p>
        </p:txBody>
      </p:sp>
    </p:spTree>
    <p:extLst>
      <p:ext uri="{BB962C8B-B14F-4D97-AF65-F5344CB8AC3E}">
        <p14:creationId xmlns:p14="http://schemas.microsoft.com/office/powerpoint/2010/main" val="2015299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2"/>
            <a:ext cx="3037840" cy="464820"/>
          </a:xfrm>
          <a:prstGeom prst="rect">
            <a:avLst/>
          </a:prstGeom>
        </p:spPr>
        <p:txBody>
          <a:bodyPr vert="horz" lIns="93177" tIns="46589" rIns="93177" bIns="46589" rtlCol="0"/>
          <a:lstStyle>
            <a:lvl1pPr algn="r">
              <a:defRPr sz="1200"/>
            </a:lvl1pPr>
          </a:lstStyle>
          <a:p>
            <a:fld id="{EDF0A5FA-AB94-44EE-A5D4-75C5C49A077B}" type="datetimeFigureOut">
              <a:rPr lang="en-US" smtClean="0"/>
              <a:t>11/15/2020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9"/>
            <a:ext cx="3037840" cy="464820"/>
          </a:xfrm>
          <a:prstGeom prst="rect">
            <a:avLst/>
          </a:prstGeom>
        </p:spPr>
        <p:txBody>
          <a:bodyPr vert="horz" lIns="93177" tIns="46589" rIns="93177" bIns="46589" rtlCol="0" anchor="b"/>
          <a:lstStyle>
            <a:lvl1pPr algn="r">
              <a:defRPr sz="1200"/>
            </a:lvl1pPr>
          </a:lstStyle>
          <a:p>
            <a:fld id="{AF69DEFA-A6E1-4627-8453-89CF76F358A1}" type="slidenum">
              <a:rPr lang="en-US" smtClean="0"/>
              <a:t>‹#›</a:t>
            </a:fld>
            <a:endParaRPr lang="en-US" dirty="0"/>
          </a:p>
        </p:txBody>
      </p:sp>
    </p:spTree>
    <p:extLst>
      <p:ext uri="{BB962C8B-B14F-4D97-AF65-F5344CB8AC3E}">
        <p14:creationId xmlns:p14="http://schemas.microsoft.com/office/powerpoint/2010/main" val="36823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FB6F7C-A00C-46F2-A775-FC0CFCDA6B54}" type="datetime1">
              <a:rPr lang="en-US" smtClean="0"/>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14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4B0EB3-A400-43A5-9A0F-30D546CCC06F}" type="datetime1">
              <a:rPr lang="en-US" smtClean="0"/>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453718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3868F2-4737-4279-85C5-C1BBFC818AB7}" type="datetime1">
              <a:rPr lang="en-US" smtClean="0"/>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208025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E0EFF5-6076-4DAA-89C5-A42855A7F9CF}" type="datetime1">
              <a:rPr lang="en-US" smtClean="0"/>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1149831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A77319-B94C-4794-8C06-283940347D31}" type="datetime1">
              <a:rPr lang="en-US" smtClean="0"/>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4D2D65-5FEC-4949-9D10-D115EF102472}" type="datetime1">
              <a:rPr lang="en-US" smtClean="0"/>
              <a:t>11/15/2020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24053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41D788-F7FA-493A-AA4E-6C3D6F99760F}" type="datetime1">
              <a:rPr lang="en-US" smtClean="0"/>
              <a:t>11/15/2020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4308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293E20-CE08-474B-9BE2-AFA11E11BF22}" type="datetime1">
              <a:rPr lang="en-US" smtClean="0"/>
              <a:t>11/15/2020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195514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5EA3254-20D1-4BD9-99BD-F2B9707B0BDC}" type="datetime1">
              <a:rPr lang="en-US" smtClean="0"/>
              <a:t>11/15/2020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66288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F1697F2-540F-4EA1-9228-CDFB928E5681}" type="datetime1">
              <a:rPr lang="en-US" smtClean="0"/>
              <a:t>11/15/2020</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E3A9E86-4CC3-4959-A751-C33E618564A4}" type="slidenum">
              <a:rPr lang="en-US" smtClean="0"/>
              <a:t>‹#›</a:t>
            </a:fld>
            <a:endParaRPr lang="en-US" dirty="0"/>
          </a:p>
        </p:txBody>
      </p:sp>
    </p:spTree>
    <p:extLst>
      <p:ext uri="{BB962C8B-B14F-4D97-AF65-F5344CB8AC3E}">
        <p14:creationId xmlns:p14="http://schemas.microsoft.com/office/powerpoint/2010/main" val="1529141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94677F-8779-4FAF-A7E5-A29AB1D49C2A}" type="datetime1">
              <a:rPr lang="en-US" smtClean="0"/>
              <a:t>11/15/2020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1337428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defTabSz="342900"/>
            <a:fld id="{B61BEF0D-F0BB-DE4B-95CE-6DB70DBA9567}" type="datetimeFigureOut">
              <a:rPr lang="en-US" smtClean="0">
                <a:solidFill>
                  <a:prstClr val="black">
                    <a:tint val="75000"/>
                  </a:prstClr>
                </a:solidFill>
              </a:rPr>
              <a:pPr defTabSz="342900"/>
              <a:t>11/15/2020</a:t>
            </a:fld>
            <a:endParaRPr lang="en-US" dirty="0">
              <a:solidFill>
                <a:prstClr val="black">
                  <a:tint val="75000"/>
                </a:prstClr>
              </a:solidFill>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defTabSz="342900"/>
            <a:fld id="{D57F1E4F-1CFF-5643-939E-217C01CDF565}" type="slidenum">
              <a:rPr lang="en-US" smtClean="0">
                <a:solidFill>
                  <a:srgbClr val="90C226"/>
                </a:solidFill>
              </a:rPr>
              <a:pPr defTabSz="342900"/>
              <a:t>‹#›</a:t>
            </a:fld>
            <a:endParaRPr lang="en-US" dirty="0">
              <a:solidFill>
                <a:srgbClr val="90C226"/>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35997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desmoinesregister.com/elections/results/2020-11-03/?utm_source=retention&amp;utm_medium=email&amp;utm_campaign=elections&amp;utm_content=vote"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iowacapitaldispatch.com/2020/11/04/to-rebuild-iowa-democrats-have-to-fill-their-leadership-vacuum/?eType=EmailBlastContent&amp;eId=9d980ad8-96de-49e9-86d8-3a6e3996c230"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legis.iowa.gov/legislators/find"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attendee.gotowebinar.com/register/593819151582392844"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uen-ia.org/attachments/meeting_agenda/UEN%20Steering%20Committee%20-%20Agenda%20-%202020.11.05.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legis.iowa.gov/legislation/BillBook?ga=88&amp;ba=hf2490"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www.uen-ia.org/attachments/end_of_session/UEN%202020%20Legislative%20Digest%20-%20Final%2009.14.2020.pdf" TargetMode="External"/><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legis.iowa.gov/legislation/BillBook?ga=88&amp;ba=SF%202142"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s://www.legis.iowa.gov/legislation/BillBook?ga=88&amp;ba=sf2310" TargetMode="External"/><Relationship Id="rId7" Type="http://schemas.openxmlformats.org/officeDocument/2006/relationships/image" Target="../media/image20.jpeg"/><Relationship Id="rId2" Type="http://schemas.openxmlformats.org/officeDocument/2006/relationships/hyperlink" Target="https://www.legis.iowa.gov/legislation/BillBook?ga=88&amp;ba=hf2629" TargetMode="External"/><Relationship Id="rId1" Type="http://schemas.openxmlformats.org/officeDocument/2006/relationships/slideLayout" Target="../slideLayouts/slideLayout2.xml"/><Relationship Id="rId6" Type="http://schemas.openxmlformats.org/officeDocument/2006/relationships/hyperlink" Target="https://www.legis.iowa.gov/legislation/BillBook?ga=88&amp;ba=hf2627" TargetMode="External"/><Relationship Id="rId5" Type="http://schemas.openxmlformats.org/officeDocument/2006/relationships/hyperlink" Target="https://www.legis.iowa.gov/legislation/BillBook?ga=88&amp;ba=hf2454" TargetMode="External"/><Relationship Id="rId4" Type="http://schemas.openxmlformats.org/officeDocument/2006/relationships/hyperlink" Target="https://www.legis.iowa.gov/legislation/BillBook?ga=88&amp;ba=hf2359"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legis.iowa.gov/legislation/BillBook?ba=HF%202497&amp;ga=88" TargetMode="External"/><Relationship Id="rId2" Type="http://schemas.openxmlformats.org/officeDocument/2006/relationships/hyperlink" Target="https://www.legis.iowa.gov/legislation/BillBook?ga=88&amp;ba=hf2490"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hyperlink" Target="https://www.legis.iowa.gov/legislation/BillBook?ga=88&amp;ba=hf2460" TargetMode="Externa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3" Type="http://schemas.openxmlformats.org/officeDocument/2006/relationships/hyperlink" Target="https://www.legis.iowa.gov/legislation/BillBook?ga=88&amp;ba=SF%202155" TargetMode="External"/><Relationship Id="rId2" Type="http://schemas.openxmlformats.org/officeDocument/2006/relationships/hyperlink" Target="https://www.legis.iowa.gov/legislation/BillBook?ga=88&amp;ba=SF%20284" TargetMode="External"/><Relationship Id="rId1" Type="http://schemas.openxmlformats.org/officeDocument/2006/relationships/slideLayout" Target="../slideLayouts/slideLayout4.xml"/><Relationship Id="rId4" Type="http://schemas.openxmlformats.org/officeDocument/2006/relationships/image" Target="../media/image27.emf"/></Relationships>
</file>

<file path=ppt/slides/_rels/slide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7.emf"/><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s://www.mckinsey.com/industries/public-and-social-sector/our-insights/covid-19-and-student-learning-in-the-united-states-the-hurt-could-last-a-lifetime" TargetMode="External"/><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s://www.edweek.org/ew/articles/2020/09/17/fighting-for-fairness-amid-a-pandemic.html" TargetMode="External"/><Relationship Id="rId2" Type="http://schemas.openxmlformats.org/officeDocument/2006/relationships/hyperlink" Target="https://www.edweek.org/ew/issues/reopening-schools/overcoming-covid-19-learning-loss.html?r=1482394025%201/"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mailto:james@iowaschoolfinance.com" TargetMode="External"/><Relationship Id="rId2" Type="http://schemas.openxmlformats.org/officeDocument/2006/relationships/hyperlink" Target="mailto:jen@iowaschoolfinance.com" TargetMode="Externa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hyperlink" Target="mailto:Margaret@iowaschoolfinance.com" TargetMode="External"/><Relationship Id="rId4" Type="http://schemas.openxmlformats.org/officeDocument/2006/relationships/hyperlink" Target="mailto:larry@iowaschoolfinance.com"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rules.iowa.gov/Notice/Details/5148C"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sos.iowa.gov/elections/pdf/Candidates/generalcandidatelist.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margaret@iowaschoolfinance.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desmoinesregister.com/elections/results/2020-11-03/?utm_source=retention&amp;utm_medium=email&amp;utm_campaign=elections&amp;utm_content=vote"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0040" y="1295400"/>
            <a:ext cx="8686800" cy="1927880"/>
          </a:xfrm>
          <a:prstGeom prst="rect">
            <a:avLst/>
          </a:prstGeom>
        </p:spPr>
      </p:pic>
      <p:sp>
        <p:nvSpPr>
          <p:cNvPr id="6" name="TextBox 5"/>
          <p:cNvSpPr txBox="1"/>
          <p:nvPr/>
        </p:nvSpPr>
        <p:spPr>
          <a:xfrm>
            <a:off x="1447800" y="3352800"/>
            <a:ext cx="6553200" cy="2308324"/>
          </a:xfrm>
          <a:prstGeom prst="rect">
            <a:avLst/>
          </a:prstGeom>
          <a:noFill/>
        </p:spPr>
        <p:txBody>
          <a:bodyPr wrap="square" rtlCol="0">
            <a:spAutoFit/>
          </a:bodyPr>
          <a:lstStyle/>
          <a:p>
            <a:pPr algn="ctr"/>
            <a:r>
              <a:rPr lang="en-US" sz="3600" dirty="0" smtClean="0"/>
              <a:t>Nov. 5, 2020 Urban Education Network Annual Meeting</a:t>
            </a:r>
          </a:p>
          <a:p>
            <a:pPr algn="ctr"/>
            <a:r>
              <a:rPr lang="en-US" sz="3600" dirty="0" smtClean="0"/>
              <a:t>6:00 – 7:30 PM</a:t>
            </a:r>
          </a:p>
          <a:p>
            <a:pPr algn="ctr"/>
            <a:endParaRPr lang="en-US" sz="3600" dirty="0"/>
          </a:p>
        </p:txBody>
      </p:sp>
    </p:spTree>
    <p:extLst>
      <p:ext uri="{BB962C8B-B14F-4D97-AF65-F5344CB8AC3E}">
        <p14:creationId xmlns:p14="http://schemas.microsoft.com/office/powerpoint/2010/main" val="1236531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Presidential Race</a:t>
            </a:r>
            <a:endParaRPr lang="en-US" dirty="0"/>
          </a:p>
        </p:txBody>
      </p:sp>
      <p:sp>
        <p:nvSpPr>
          <p:cNvPr id="3" name="Content Placeholder 2"/>
          <p:cNvSpPr>
            <a:spLocks noGrp="1"/>
          </p:cNvSpPr>
          <p:nvPr>
            <p:ph sz="half" idx="1"/>
          </p:nvPr>
        </p:nvSpPr>
        <p:spPr/>
        <p:txBody>
          <a:bodyPr/>
          <a:lstStyle/>
          <a:p>
            <a:endParaRPr lang="en-US"/>
          </a:p>
        </p:txBody>
      </p:sp>
      <p:pic>
        <p:nvPicPr>
          <p:cNvPr id="4" name="Picture 3"/>
          <p:cNvPicPr>
            <a:picLocks noChangeAspect="1"/>
          </p:cNvPicPr>
          <p:nvPr/>
        </p:nvPicPr>
        <p:blipFill>
          <a:blip r:embed="rId2"/>
          <a:stretch>
            <a:fillRect/>
          </a:stretch>
        </p:blipFill>
        <p:spPr>
          <a:xfrm>
            <a:off x="304800" y="1845734"/>
            <a:ext cx="8230738" cy="4174066"/>
          </a:xfrm>
          <a:prstGeom prst="rect">
            <a:avLst/>
          </a:prstGeom>
        </p:spPr>
      </p:pic>
      <p:sp>
        <p:nvSpPr>
          <p:cNvPr id="6" name="Rectangle 5"/>
          <p:cNvSpPr/>
          <p:nvPr/>
        </p:nvSpPr>
        <p:spPr>
          <a:xfrm>
            <a:off x="2895600" y="111016"/>
            <a:ext cx="6096000" cy="430887"/>
          </a:xfrm>
          <a:prstGeom prst="rect">
            <a:avLst/>
          </a:prstGeom>
        </p:spPr>
        <p:txBody>
          <a:bodyPr wrap="square">
            <a:spAutoFit/>
          </a:bodyPr>
          <a:lstStyle/>
          <a:p>
            <a:r>
              <a:rPr lang="en-US" sz="1100" dirty="0">
                <a:hlinkClick r:id="rId3"/>
              </a:rPr>
              <a:t>https://www.desmoinesregister.com/elections/results/2020-11-03/?</a:t>
            </a:r>
            <a:r>
              <a:rPr lang="en-US" sz="1100" dirty="0" smtClean="0">
                <a:hlinkClick r:id="rId3"/>
              </a:rPr>
              <a:t>utm_source=retention&amp;utm_medium=email&amp;utm_campaign=elections&amp;utm_content=vote</a:t>
            </a:r>
            <a:r>
              <a:rPr lang="en-US" sz="1100" dirty="0" smtClean="0"/>
              <a:t> </a:t>
            </a:r>
            <a:endParaRPr lang="en-US" sz="1100" dirty="0"/>
          </a:p>
        </p:txBody>
      </p:sp>
    </p:spTree>
    <p:extLst>
      <p:ext uri="{BB962C8B-B14F-4D97-AF65-F5344CB8AC3E}">
        <p14:creationId xmlns:p14="http://schemas.microsoft.com/office/powerpoint/2010/main" val="86052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lnSpcReduction="10000"/>
          </a:bodyPr>
          <a:lstStyle/>
          <a:p>
            <a:endParaRPr lang="en-US" dirty="0"/>
          </a:p>
        </p:txBody>
      </p:sp>
      <p:sp>
        <p:nvSpPr>
          <p:cNvPr id="4" name="Content Placeholder 3"/>
          <p:cNvSpPr>
            <a:spLocks noGrp="1"/>
          </p:cNvSpPr>
          <p:nvPr>
            <p:ph sz="half" idx="2"/>
          </p:nvPr>
        </p:nvSpPr>
        <p:spPr>
          <a:xfrm>
            <a:off x="7132320" y="1219200"/>
            <a:ext cx="1828800" cy="4023360"/>
          </a:xfrm>
          <a:solidFill>
            <a:schemeClr val="bg2"/>
          </a:solidFill>
        </p:spPr>
        <p:txBody>
          <a:bodyPr>
            <a:normAutofit lnSpcReduction="10000"/>
          </a:bodyPr>
          <a:lstStyle/>
          <a:p>
            <a:r>
              <a:rPr lang="en-US" dirty="0" smtClean="0"/>
              <a:t>North Carolina and Alaska leaning Republican</a:t>
            </a:r>
          </a:p>
          <a:p>
            <a:r>
              <a:rPr lang="en-US" dirty="0" smtClean="0"/>
              <a:t>One or both seats in Georgia are destined for a run off election in January (must have 50% of the vote if more than two candidates are on the ballot)</a:t>
            </a:r>
            <a:endParaRPr lang="en-US" dirty="0"/>
          </a:p>
        </p:txBody>
      </p:sp>
      <p:pic>
        <p:nvPicPr>
          <p:cNvPr id="5" name="Picture 4"/>
          <p:cNvPicPr>
            <a:picLocks noChangeAspect="1"/>
          </p:cNvPicPr>
          <p:nvPr/>
        </p:nvPicPr>
        <p:blipFill>
          <a:blip r:embed="rId2"/>
          <a:stretch>
            <a:fillRect/>
          </a:stretch>
        </p:blipFill>
        <p:spPr>
          <a:xfrm>
            <a:off x="228600" y="152399"/>
            <a:ext cx="6858000" cy="6897989"/>
          </a:xfrm>
          <a:prstGeom prst="rect">
            <a:avLst/>
          </a:prstGeom>
        </p:spPr>
      </p:pic>
    </p:spTree>
    <p:extLst>
      <p:ext uri="{BB962C8B-B14F-4D97-AF65-F5344CB8AC3E}">
        <p14:creationId xmlns:p14="http://schemas.microsoft.com/office/powerpoint/2010/main" val="516834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normAutofit/>
          </a:bodyPr>
          <a:lstStyle/>
          <a:p>
            <a:endParaRPr lang="en-US" dirty="0"/>
          </a:p>
        </p:txBody>
      </p:sp>
      <p:pic>
        <p:nvPicPr>
          <p:cNvPr id="5" name="Picture 4"/>
          <p:cNvPicPr>
            <a:picLocks noChangeAspect="1"/>
          </p:cNvPicPr>
          <p:nvPr/>
        </p:nvPicPr>
        <p:blipFill>
          <a:blip r:embed="rId2"/>
          <a:stretch>
            <a:fillRect/>
          </a:stretch>
        </p:blipFill>
        <p:spPr>
          <a:xfrm>
            <a:off x="152400" y="76200"/>
            <a:ext cx="7010400" cy="6722301"/>
          </a:xfrm>
          <a:prstGeom prst="rect">
            <a:avLst/>
          </a:prstGeom>
        </p:spPr>
      </p:pic>
      <p:sp>
        <p:nvSpPr>
          <p:cNvPr id="6" name="Content Placeholder 3"/>
          <p:cNvSpPr>
            <a:spLocks noGrp="1"/>
          </p:cNvSpPr>
          <p:nvPr>
            <p:ph sz="half" idx="2"/>
          </p:nvPr>
        </p:nvSpPr>
        <p:spPr>
          <a:xfrm>
            <a:off x="7124700" y="286604"/>
            <a:ext cx="1912620" cy="4742596"/>
          </a:xfrm>
          <a:solidFill>
            <a:schemeClr val="bg2"/>
          </a:solidFill>
        </p:spPr>
        <p:txBody>
          <a:bodyPr>
            <a:normAutofit/>
          </a:bodyPr>
          <a:lstStyle/>
          <a:p>
            <a:r>
              <a:rPr lang="en-US" dirty="0" smtClean="0"/>
              <a:t>North Carolina and Alaska leaning Republican</a:t>
            </a:r>
          </a:p>
          <a:p>
            <a:r>
              <a:rPr lang="en-US" dirty="0" smtClean="0"/>
              <a:t>One or both seats in Georgia are destined for a run off election in January (must have 50% of the vote if more than two candidates are on the ballot)</a:t>
            </a:r>
            <a:endParaRPr lang="en-US" dirty="0"/>
          </a:p>
        </p:txBody>
      </p:sp>
    </p:spTree>
    <p:extLst>
      <p:ext uri="{BB962C8B-B14F-4D97-AF65-F5344CB8AC3E}">
        <p14:creationId xmlns:p14="http://schemas.microsoft.com/office/powerpoint/2010/main" val="762934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016240" cy="1450757"/>
          </a:xfrm>
        </p:spPr>
        <p:txBody>
          <a:bodyPr/>
          <a:lstStyle/>
          <a:p>
            <a:r>
              <a:rPr lang="en-US" dirty="0" smtClean="0"/>
              <a:t>Federal Policy Issues at a Glance</a:t>
            </a:r>
            <a:endParaRPr lang="en-US" dirty="0"/>
          </a:p>
        </p:txBody>
      </p:sp>
      <p:sp>
        <p:nvSpPr>
          <p:cNvPr id="3" name="Content Placeholder 2"/>
          <p:cNvSpPr>
            <a:spLocks noGrp="1"/>
          </p:cNvSpPr>
          <p:nvPr>
            <p:ph sz="half" idx="1"/>
          </p:nvPr>
        </p:nvSpPr>
        <p:spPr/>
        <p:txBody>
          <a:bodyPr>
            <a:normAutofit lnSpcReduction="10000"/>
          </a:bodyPr>
          <a:lstStyle/>
          <a:p>
            <a:pPr>
              <a:buFont typeface="Wingdings" panose="05000000000000000000" pitchFamily="2" charset="2"/>
              <a:buChar char="Ø"/>
            </a:pPr>
            <a:r>
              <a:rPr lang="en-US" dirty="0" smtClean="0"/>
              <a:t>COVID stimulus package details and extent of funding</a:t>
            </a:r>
          </a:p>
          <a:p>
            <a:pPr>
              <a:buFont typeface="Wingdings" panose="05000000000000000000" pitchFamily="2" charset="2"/>
              <a:buChar char="Ø"/>
            </a:pPr>
            <a:r>
              <a:rPr lang="en-US" dirty="0" smtClean="0"/>
              <a:t>Internet Access and Affordability, E-Rate and technology </a:t>
            </a:r>
          </a:p>
          <a:p>
            <a:pPr>
              <a:buFont typeface="Wingdings" panose="05000000000000000000" pitchFamily="2" charset="2"/>
              <a:buChar char="Ø"/>
            </a:pPr>
            <a:r>
              <a:rPr lang="en-US" dirty="0" smtClean="0"/>
              <a:t>Title funds distribution based on public school poverty or to private schools from public school share</a:t>
            </a:r>
          </a:p>
          <a:p>
            <a:pPr>
              <a:buFont typeface="Wingdings" panose="05000000000000000000" pitchFamily="2" charset="2"/>
              <a:buChar char="Ø"/>
            </a:pPr>
            <a:r>
              <a:rPr lang="en-US" dirty="0" smtClean="0"/>
              <a:t>Free and Reduced Price Lunch waivers and formulas for 2021-22 baseline </a:t>
            </a:r>
          </a:p>
          <a:p>
            <a:pPr>
              <a:buFont typeface="Wingdings" panose="05000000000000000000" pitchFamily="2" charset="2"/>
              <a:buChar char="Ø"/>
            </a:pPr>
            <a:r>
              <a:rPr lang="en-US" dirty="0" smtClean="0"/>
              <a:t>Medicaid billing and health care for low income children</a:t>
            </a:r>
            <a:endParaRPr lang="en-US" dirty="0"/>
          </a:p>
        </p:txBody>
      </p:sp>
      <p:sp>
        <p:nvSpPr>
          <p:cNvPr id="4" name="Content Placeholder 3"/>
          <p:cNvSpPr>
            <a:spLocks noGrp="1"/>
          </p:cNvSpPr>
          <p:nvPr>
            <p:ph sz="half" idx="2"/>
          </p:nvPr>
        </p:nvSpPr>
        <p:spPr/>
        <p:txBody>
          <a:bodyPr>
            <a:normAutofit lnSpcReduction="10000"/>
          </a:bodyPr>
          <a:lstStyle/>
          <a:p>
            <a:pPr>
              <a:buFont typeface="Wingdings" panose="05000000000000000000" pitchFamily="2" charset="2"/>
              <a:buChar char="Ø"/>
            </a:pPr>
            <a:r>
              <a:rPr lang="en-US" dirty="0" smtClean="0"/>
              <a:t>Tax policy:  increase federal taxes lowers Iowa state revenues (federal deductibility)</a:t>
            </a:r>
          </a:p>
          <a:p>
            <a:pPr>
              <a:buFont typeface="Wingdings" panose="05000000000000000000" pitchFamily="2" charset="2"/>
              <a:buChar char="Ø"/>
            </a:pPr>
            <a:r>
              <a:rPr lang="en-US" dirty="0" smtClean="0"/>
              <a:t>IDEA and federal share of special education funding</a:t>
            </a:r>
          </a:p>
          <a:p>
            <a:pPr>
              <a:buFont typeface="Wingdings" panose="05000000000000000000" pitchFamily="2" charset="2"/>
              <a:buChar char="Ø"/>
            </a:pPr>
            <a:r>
              <a:rPr lang="en-US" dirty="0" smtClean="0"/>
              <a:t>Teacher loan forgiveness programs</a:t>
            </a:r>
          </a:p>
          <a:p>
            <a:pPr>
              <a:buFont typeface="Wingdings" panose="05000000000000000000" pitchFamily="2" charset="2"/>
              <a:buChar char="Ø"/>
            </a:pPr>
            <a:r>
              <a:rPr lang="en-US" dirty="0" smtClean="0"/>
              <a:t>Energy policies, farm policies, insurance and health care impacts on the Iowa economy</a:t>
            </a:r>
          </a:p>
          <a:p>
            <a:pPr>
              <a:buFont typeface="Wingdings" panose="05000000000000000000" pitchFamily="2" charset="2"/>
              <a:buChar char="Ø"/>
            </a:pPr>
            <a:r>
              <a:rPr lang="en-US" dirty="0" smtClean="0"/>
              <a:t>The courts, judge appointment and rulings on parent choice and special education liabilities</a:t>
            </a:r>
          </a:p>
          <a:p>
            <a:endParaRPr lang="en-US" dirty="0"/>
          </a:p>
        </p:txBody>
      </p:sp>
    </p:spTree>
    <p:extLst>
      <p:ext uri="{BB962C8B-B14F-4D97-AF65-F5344CB8AC3E}">
        <p14:creationId xmlns:p14="http://schemas.microsoft.com/office/powerpoint/2010/main" val="4059068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86604"/>
            <a:ext cx="5166360" cy="1450757"/>
          </a:xfrm>
        </p:spPr>
        <p:txBody>
          <a:bodyPr>
            <a:normAutofit/>
          </a:bodyPr>
          <a:lstStyle/>
          <a:p>
            <a:r>
              <a:rPr lang="en-US" dirty="0" smtClean="0"/>
              <a:t>1.7 million voters. Iowa is mostly Red</a:t>
            </a:r>
            <a:endParaRPr lang="en-US" dirty="0"/>
          </a:p>
        </p:txBody>
      </p:sp>
      <p:pic>
        <p:nvPicPr>
          <p:cNvPr id="5" name="Content Placeholder 4"/>
          <p:cNvPicPr>
            <a:picLocks noGrp="1" noChangeAspect="1"/>
          </p:cNvPicPr>
          <p:nvPr>
            <p:ph sz="half" idx="1"/>
          </p:nvPr>
        </p:nvPicPr>
        <p:blipFill>
          <a:blip r:embed="rId2"/>
          <a:stretch>
            <a:fillRect/>
          </a:stretch>
        </p:blipFill>
        <p:spPr>
          <a:xfrm>
            <a:off x="152400" y="609600"/>
            <a:ext cx="2895600" cy="5580164"/>
          </a:xfrm>
          <a:prstGeom prst="rect">
            <a:avLst/>
          </a:prstGeom>
        </p:spPr>
      </p:pic>
      <p:sp>
        <p:nvSpPr>
          <p:cNvPr id="4" name="Content Placeholder 3"/>
          <p:cNvSpPr>
            <a:spLocks noGrp="1"/>
          </p:cNvSpPr>
          <p:nvPr>
            <p:ph sz="half" idx="2"/>
          </p:nvPr>
        </p:nvSpPr>
        <p:spPr>
          <a:xfrm>
            <a:off x="4038600" y="1828800"/>
            <a:ext cx="3703320" cy="4023360"/>
          </a:xfrm>
        </p:spPr>
        <p:txBody>
          <a:bodyPr>
            <a:normAutofit fontScale="92500" lnSpcReduction="10000"/>
          </a:bodyPr>
          <a:lstStyle/>
          <a:p>
            <a:r>
              <a:rPr lang="en-US" dirty="0" smtClean="0"/>
              <a:t>Sen. Ernst retains her Senate seat.  </a:t>
            </a:r>
          </a:p>
          <a:p>
            <a:r>
              <a:rPr lang="en-US" dirty="0" smtClean="0"/>
              <a:t>Rep. Elect Hinson ousts Rep. Finkenauer</a:t>
            </a:r>
          </a:p>
          <a:p>
            <a:r>
              <a:rPr lang="en-US" dirty="0" smtClean="0"/>
              <a:t>Rep. Axne squeaks by with 1.4% margin to retain the only D seat that is certain. </a:t>
            </a:r>
          </a:p>
          <a:p>
            <a:r>
              <a:rPr lang="en-US" dirty="0" smtClean="0"/>
              <a:t>Rep. Elect Feenstra easily carries District 4. </a:t>
            </a:r>
          </a:p>
          <a:p>
            <a:r>
              <a:rPr lang="en-US" dirty="0" smtClean="0"/>
              <a:t>District 2 still too close to call, with </a:t>
            </a:r>
            <a:r>
              <a:rPr lang="en-US" dirty="0"/>
              <a:t>Miller-Meeks ahead of Hart</a:t>
            </a:r>
            <a:r>
              <a:rPr lang="en-US" dirty="0" smtClean="0"/>
              <a:t>.  Difference of 282 votes is 0.07% of 393,256 votes with mailed ballots still pending. </a:t>
            </a:r>
            <a:endParaRPr lang="en-US" dirty="0"/>
          </a:p>
        </p:txBody>
      </p:sp>
    </p:spTree>
    <p:extLst>
      <p:ext uri="{BB962C8B-B14F-4D97-AF65-F5344CB8AC3E}">
        <p14:creationId xmlns:p14="http://schemas.microsoft.com/office/powerpoint/2010/main" val="3818019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08796"/>
          </a:xfrm>
        </p:spPr>
        <p:txBody>
          <a:bodyPr/>
          <a:lstStyle/>
          <a:p>
            <a:r>
              <a:rPr lang="en-US" dirty="0" smtClean="0"/>
              <a:t>Iowa Capital Dispatch </a:t>
            </a:r>
            <a:r>
              <a:rPr lang="en-US" sz="4000" dirty="0" smtClean="0"/>
              <a:t>11.5.2020</a:t>
            </a:r>
            <a:endParaRPr lang="en-US" sz="4000" dirty="0"/>
          </a:p>
        </p:txBody>
      </p:sp>
      <p:sp>
        <p:nvSpPr>
          <p:cNvPr id="3" name="Content Placeholder 2"/>
          <p:cNvSpPr>
            <a:spLocks noGrp="1"/>
          </p:cNvSpPr>
          <p:nvPr>
            <p:ph sz="half" idx="1"/>
          </p:nvPr>
        </p:nvSpPr>
        <p:spPr>
          <a:xfrm>
            <a:off x="822960" y="1295401"/>
            <a:ext cx="8016240" cy="4326466"/>
          </a:xfrm>
        </p:spPr>
        <p:txBody>
          <a:bodyPr>
            <a:normAutofit/>
          </a:bodyPr>
          <a:lstStyle/>
          <a:p>
            <a:r>
              <a:rPr lang="en-US" sz="1400" dirty="0">
                <a:hlinkClick r:id="rId2"/>
              </a:rPr>
              <a:t>https://iowacapitaldispatch.com/2020/11/04/to-rebuild-iowa-democrats-have-to-fill-their-leadership-vacuum/?</a:t>
            </a:r>
            <a:r>
              <a:rPr lang="en-US" sz="1400" dirty="0" smtClean="0">
                <a:hlinkClick r:id="rId2"/>
              </a:rPr>
              <a:t>eType=EmailBlastContent&amp;eId=9d980ad8-96de-49e9-86d8-3a6e3996c230</a:t>
            </a:r>
            <a:endParaRPr lang="en-US" sz="1400" dirty="0" smtClean="0"/>
          </a:p>
          <a:p>
            <a:pPr marL="0" indent="0">
              <a:buNone/>
            </a:pPr>
            <a:r>
              <a:rPr lang="en-US" sz="2800" b="1" dirty="0" smtClean="0"/>
              <a:t>Democrats have to fill a vision and leadership vacuum.  </a:t>
            </a:r>
          </a:p>
          <a:p>
            <a:r>
              <a:rPr lang="en-US" dirty="0" smtClean="0"/>
              <a:t>“There </a:t>
            </a:r>
            <a:r>
              <a:rPr lang="en-US" dirty="0"/>
              <a:t>are a lot of reasons why a year when everything seemed to be going Democrats’ way — a record turnout, the most unpopular president in recent history, a raging pandemic without competent management by the state or federal GOP administrations — ended in an embarrassing rout.</a:t>
            </a:r>
          </a:p>
          <a:p>
            <a:r>
              <a:rPr lang="en-US" dirty="0"/>
              <a:t>But the problem Democrats need to solve first is the glaring lack of leadership at the top of the party. There hasn’t been a clear Democratic leader in Iowa since Harkin, the long-time former senator, announced his retirement in 2014</a:t>
            </a:r>
            <a:r>
              <a:rPr lang="en-US" dirty="0" smtClean="0"/>
              <a:t>.”</a:t>
            </a:r>
            <a:endParaRPr lang="en-US" dirty="0"/>
          </a:p>
          <a:p>
            <a:endParaRPr lang="en-US" dirty="0"/>
          </a:p>
        </p:txBody>
      </p:sp>
    </p:spTree>
    <p:extLst>
      <p:ext uri="{BB962C8B-B14F-4D97-AF65-F5344CB8AC3E}">
        <p14:creationId xmlns:p14="http://schemas.microsoft.com/office/powerpoint/2010/main" val="1401070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Iowa Senate (IALNS Newsletter 11.4.2020)  </a:t>
            </a:r>
            <a:r>
              <a:rPr lang="en-US" sz="5400" b="1" dirty="0" smtClean="0"/>
              <a:t>still 32:18</a:t>
            </a:r>
            <a:endParaRPr lang="en-US" sz="5400" b="1" dirty="0"/>
          </a:p>
        </p:txBody>
      </p:sp>
      <p:sp>
        <p:nvSpPr>
          <p:cNvPr id="3" name="Content Placeholder 2"/>
          <p:cNvSpPr>
            <a:spLocks noGrp="1"/>
          </p:cNvSpPr>
          <p:nvPr>
            <p:ph idx="1"/>
          </p:nvPr>
        </p:nvSpPr>
        <p:spPr/>
        <p:txBody>
          <a:bodyPr>
            <a:normAutofit/>
          </a:bodyPr>
          <a:lstStyle/>
          <a:p>
            <a:r>
              <a:rPr lang="en-US" sz="2400" dirty="0"/>
              <a:t>In the Senate, Republicans held a 32-18 advantage coming into the election. </a:t>
            </a:r>
            <a:endParaRPr lang="en-US" sz="2400" dirty="0" smtClean="0"/>
          </a:p>
          <a:p>
            <a:r>
              <a:rPr lang="en-US" sz="2400" dirty="0" smtClean="0"/>
              <a:t>R’s defended </a:t>
            </a:r>
            <a:r>
              <a:rPr lang="en-US" sz="2400" dirty="0"/>
              <a:t>six open seats and defeated one Democratic incumbent, </a:t>
            </a:r>
            <a:r>
              <a:rPr lang="en-US" sz="2400" dirty="0" smtClean="0"/>
              <a:t>Sen. </a:t>
            </a:r>
            <a:r>
              <a:rPr lang="en-US" sz="2400" dirty="0"/>
              <a:t>Rich Taylor in District 42. </a:t>
            </a:r>
            <a:endParaRPr lang="en-US" sz="2400" dirty="0" smtClean="0"/>
          </a:p>
          <a:p>
            <a:r>
              <a:rPr lang="en-US" sz="2400" dirty="0" smtClean="0"/>
              <a:t>D’s </a:t>
            </a:r>
            <a:r>
              <a:rPr lang="en-US" sz="2400" dirty="0"/>
              <a:t>won one open seat, District 22, </a:t>
            </a:r>
            <a:r>
              <a:rPr lang="en-US" sz="2400" dirty="0" smtClean="0"/>
              <a:t>(Sen. Schneider retired), </a:t>
            </a:r>
            <a:r>
              <a:rPr lang="en-US" sz="2400" dirty="0"/>
              <a:t>keeping the margin in the Senate at 32-18. </a:t>
            </a:r>
            <a:endParaRPr lang="en-US" sz="2400" dirty="0" smtClean="0"/>
          </a:p>
          <a:p>
            <a:r>
              <a:rPr lang="en-US" sz="2400" dirty="0" smtClean="0"/>
              <a:t>One R </a:t>
            </a:r>
            <a:r>
              <a:rPr lang="en-US" sz="2400" dirty="0"/>
              <a:t>seat, Senate 41, held by Senator Miller-Meeks, will be open and subject to a special election if </a:t>
            </a:r>
            <a:r>
              <a:rPr lang="en-US" sz="2400" dirty="0" smtClean="0"/>
              <a:t>Miller-Meeks </a:t>
            </a:r>
            <a:r>
              <a:rPr lang="en-US" sz="2400" dirty="0"/>
              <a:t>wins the US House 2 race.</a:t>
            </a:r>
          </a:p>
        </p:txBody>
      </p:sp>
    </p:spTree>
    <p:extLst>
      <p:ext uri="{BB962C8B-B14F-4D97-AF65-F5344CB8AC3E}">
        <p14:creationId xmlns:p14="http://schemas.microsoft.com/office/powerpoint/2010/main" val="258370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Iowa House (IALNS Newsletter 11.4.2020) </a:t>
            </a:r>
            <a:r>
              <a:rPr lang="en-US" sz="5400" b="1" dirty="0" smtClean="0"/>
              <a:t>Likely 59:41</a:t>
            </a:r>
            <a:endParaRPr lang="en-US" sz="5400" b="1" dirty="0"/>
          </a:p>
        </p:txBody>
      </p:sp>
      <p:sp>
        <p:nvSpPr>
          <p:cNvPr id="3" name="Content Placeholder 2"/>
          <p:cNvSpPr>
            <a:spLocks noGrp="1"/>
          </p:cNvSpPr>
          <p:nvPr>
            <p:ph idx="1"/>
          </p:nvPr>
        </p:nvSpPr>
        <p:spPr>
          <a:xfrm>
            <a:off x="822959" y="1845734"/>
            <a:ext cx="8092441" cy="4023360"/>
          </a:xfrm>
        </p:spPr>
        <p:txBody>
          <a:bodyPr>
            <a:noAutofit/>
          </a:bodyPr>
          <a:lstStyle/>
          <a:p>
            <a:r>
              <a:rPr lang="en-US" sz="2800" dirty="0"/>
              <a:t>In the House, Republicans came into the 2020 election with a 53-47 member advantage, and the margin has grown to 59-41. </a:t>
            </a:r>
            <a:r>
              <a:rPr lang="en-US" sz="2800" dirty="0" smtClean="0"/>
              <a:t>(May have a couple of recounts)</a:t>
            </a:r>
          </a:p>
          <a:p>
            <a:r>
              <a:rPr lang="en-US" sz="2800" dirty="0" smtClean="0"/>
              <a:t>Democrats </a:t>
            </a:r>
            <a:r>
              <a:rPr lang="en-US" sz="2800" dirty="0"/>
              <a:t>won in one open seat 67 (Open - Hinson) held by Republicans, but lost seven incumbents: 26 (Ourth), 38 (Matson), 39 (Derry), 58 (McKean), 64 (Open - Berenger); 81 (Gaskill); (83) (Kurtz). </a:t>
            </a:r>
            <a:endParaRPr lang="en-US" sz="2800" dirty="0" smtClean="0"/>
          </a:p>
          <a:p>
            <a:r>
              <a:rPr lang="en-US" sz="2800" dirty="0" smtClean="0"/>
              <a:t>No </a:t>
            </a:r>
            <a:r>
              <a:rPr lang="en-US" sz="2800" dirty="0"/>
              <a:t>Republican incumbent lost. </a:t>
            </a:r>
            <a:r>
              <a:rPr lang="en-US" sz="2800" dirty="0" smtClean="0"/>
              <a:t>R’s successfully </a:t>
            </a:r>
            <a:r>
              <a:rPr lang="en-US" sz="2800" dirty="0"/>
              <a:t>defended seven open seats. </a:t>
            </a:r>
            <a:r>
              <a:rPr lang="en-US" sz="2800" dirty="0" smtClean="0"/>
              <a:t>D’s </a:t>
            </a:r>
            <a:r>
              <a:rPr lang="en-US" sz="2800" dirty="0"/>
              <a:t>defended three open seats.</a:t>
            </a:r>
          </a:p>
        </p:txBody>
      </p:sp>
    </p:spTree>
    <p:extLst>
      <p:ext uri="{BB962C8B-B14F-4D97-AF65-F5344CB8AC3E}">
        <p14:creationId xmlns:p14="http://schemas.microsoft.com/office/powerpoint/2010/main" val="3651026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286605"/>
            <a:ext cx="4480560" cy="627796"/>
          </a:xfrm>
        </p:spPr>
        <p:txBody>
          <a:bodyPr>
            <a:normAutofit fontScale="90000"/>
          </a:bodyPr>
          <a:lstStyle/>
          <a:p>
            <a:r>
              <a:rPr lang="en-US" dirty="0" smtClean="0"/>
              <a:t>Leadership Impacts</a:t>
            </a:r>
            <a:endParaRPr lang="en-US" dirty="0"/>
          </a:p>
        </p:txBody>
      </p:sp>
      <p:pic>
        <p:nvPicPr>
          <p:cNvPr id="4" name="Content Placeholder 3"/>
          <p:cNvPicPr>
            <a:picLocks noGrp="1" noChangeAspect="1"/>
          </p:cNvPicPr>
          <p:nvPr>
            <p:ph idx="1"/>
          </p:nvPr>
        </p:nvPicPr>
        <p:blipFill>
          <a:blip r:embed="rId2"/>
          <a:stretch>
            <a:fillRect/>
          </a:stretch>
        </p:blipFill>
        <p:spPr>
          <a:xfrm>
            <a:off x="381000" y="261723"/>
            <a:ext cx="3048000" cy="6351908"/>
          </a:xfrm>
          <a:prstGeom prst="rect">
            <a:avLst/>
          </a:prstGeom>
        </p:spPr>
      </p:pic>
      <p:pic>
        <p:nvPicPr>
          <p:cNvPr id="5" name="Picture 4"/>
          <p:cNvPicPr>
            <a:picLocks noChangeAspect="1"/>
          </p:cNvPicPr>
          <p:nvPr/>
        </p:nvPicPr>
        <p:blipFill>
          <a:blip r:embed="rId3"/>
          <a:stretch>
            <a:fillRect/>
          </a:stretch>
        </p:blipFill>
        <p:spPr>
          <a:xfrm>
            <a:off x="4549629" y="914401"/>
            <a:ext cx="3070371" cy="5771577"/>
          </a:xfrm>
          <a:prstGeom prst="rect">
            <a:avLst/>
          </a:prstGeom>
        </p:spPr>
      </p:pic>
      <p:sp>
        <p:nvSpPr>
          <p:cNvPr id="6" name="Multiply 5"/>
          <p:cNvSpPr/>
          <p:nvPr/>
        </p:nvSpPr>
        <p:spPr>
          <a:xfrm>
            <a:off x="3048000" y="2057400"/>
            <a:ext cx="312576" cy="381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Multiply 6"/>
          <p:cNvSpPr/>
          <p:nvPr/>
        </p:nvSpPr>
        <p:spPr>
          <a:xfrm>
            <a:off x="3048000" y="2362200"/>
            <a:ext cx="312576" cy="304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Multiply 7"/>
          <p:cNvSpPr/>
          <p:nvPr/>
        </p:nvSpPr>
        <p:spPr>
          <a:xfrm>
            <a:off x="3102428" y="3733800"/>
            <a:ext cx="312576" cy="304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Multiply 8"/>
          <p:cNvSpPr/>
          <p:nvPr/>
        </p:nvSpPr>
        <p:spPr>
          <a:xfrm>
            <a:off x="3048000" y="6308831"/>
            <a:ext cx="312576" cy="304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Multiply 9"/>
          <p:cNvSpPr/>
          <p:nvPr/>
        </p:nvSpPr>
        <p:spPr>
          <a:xfrm>
            <a:off x="7038461" y="4114800"/>
            <a:ext cx="312576" cy="304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Multiply 10"/>
          <p:cNvSpPr/>
          <p:nvPr/>
        </p:nvSpPr>
        <p:spPr>
          <a:xfrm>
            <a:off x="7194749" y="4648200"/>
            <a:ext cx="312576" cy="304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9242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 Faces in Both Chambers</a:t>
            </a:r>
            <a:endParaRPr lang="en-US" b="1" dirty="0"/>
          </a:p>
        </p:txBody>
      </p:sp>
      <p:sp>
        <p:nvSpPr>
          <p:cNvPr id="3" name="Content Placeholder 2"/>
          <p:cNvSpPr>
            <a:spLocks noGrp="1"/>
          </p:cNvSpPr>
          <p:nvPr>
            <p:ph idx="1"/>
          </p:nvPr>
        </p:nvSpPr>
        <p:spPr/>
        <p:txBody>
          <a:bodyPr>
            <a:normAutofit/>
          </a:bodyPr>
          <a:lstStyle/>
          <a:p>
            <a:r>
              <a:rPr lang="en-US" sz="3600" dirty="0" smtClean="0"/>
              <a:t>Out of 100 House seats, 18 are newly elected;  14 Republicans and 4 Democrats.  </a:t>
            </a:r>
          </a:p>
          <a:p>
            <a:endParaRPr lang="en-US" sz="3600" dirty="0"/>
          </a:p>
          <a:p>
            <a:r>
              <a:rPr lang="en-US" sz="3600" dirty="0" smtClean="0"/>
              <a:t>Out of 50 Senate seats (25 of which were up for election), 8 are newly elected; 7 Republicans and 1 Democrat</a:t>
            </a:r>
            <a:endParaRPr lang="en-US" sz="3600" dirty="0"/>
          </a:p>
        </p:txBody>
      </p:sp>
    </p:spTree>
    <p:extLst>
      <p:ext uri="{BB962C8B-B14F-4D97-AF65-F5344CB8AC3E}">
        <p14:creationId xmlns:p14="http://schemas.microsoft.com/office/powerpoint/2010/main" val="2069349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28600"/>
            <a:ext cx="8001000" cy="1446550"/>
          </a:xfrm>
          <a:prstGeom prst="rect">
            <a:avLst/>
          </a:prstGeom>
          <a:noFill/>
        </p:spPr>
        <p:txBody>
          <a:bodyPr wrap="square" rtlCol="0">
            <a:spAutoFit/>
          </a:bodyPr>
          <a:lstStyle/>
          <a:p>
            <a:pPr algn="ctr"/>
            <a:r>
              <a:rPr lang="en-US" sz="4400" b="1" dirty="0"/>
              <a:t>Annual Meeting </a:t>
            </a:r>
            <a:endParaRPr lang="en-US" sz="4400" b="1" dirty="0" smtClean="0"/>
          </a:p>
          <a:p>
            <a:pPr algn="ctr"/>
            <a:r>
              <a:rPr lang="en-US" sz="4400" b="1" dirty="0" smtClean="0"/>
              <a:t>Agenda</a:t>
            </a:r>
            <a:endParaRPr lang="en-US" sz="4400" dirty="0"/>
          </a:p>
        </p:txBody>
      </p:sp>
      <p:pic>
        <p:nvPicPr>
          <p:cNvPr id="5" name="Picture 4"/>
          <p:cNvPicPr>
            <a:picLocks noChangeAspect="1"/>
          </p:cNvPicPr>
          <p:nvPr/>
        </p:nvPicPr>
        <p:blipFill>
          <a:blip r:embed="rId2"/>
          <a:stretch>
            <a:fillRect/>
          </a:stretch>
        </p:blipFill>
        <p:spPr>
          <a:xfrm>
            <a:off x="838200" y="1828800"/>
            <a:ext cx="7422266" cy="4114800"/>
          </a:xfrm>
          <a:prstGeom prst="rect">
            <a:avLst/>
          </a:prstGeom>
        </p:spPr>
      </p:pic>
    </p:spTree>
    <p:extLst>
      <p:ext uri="{BB962C8B-B14F-4D97-AF65-F5344CB8AC3E}">
        <p14:creationId xmlns:p14="http://schemas.microsoft.com/office/powerpoint/2010/main" val="28794554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Committee Changes</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sz="3200" dirty="0" smtClean="0"/>
              <a:t>Sen. Behn is the only non-returning member of the Senate Education Committee, although current members may be assigned to other committees. Sen. Sinclair may move to Appropriations Committee, leaving a chair opportunity in Senate Education. </a:t>
            </a:r>
          </a:p>
          <a:p>
            <a:endParaRPr lang="en-US" sz="3200" dirty="0"/>
          </a:p>
          <a:p>
            <a:r>
              <a:rPr lang="en-US" sz="3200" dirty="0" smtClean="0"/>
              <a:t>House Education has more turnover, with two retirements and one election defeat;</a:t>
            </a:r>
            <a:endParaRPr lang="en-US" sz="3200" dirty="0"/>
          </a:p>
        </p:txBody>
      </p:sp>
    </p:spTree>
    <p:extLst>
      <p:ext uri="{BB962C8B-B14F-4D97-AF65-F5344CB8AC3E}">
        <p14:creationId xmlns:p14="http://schemas.microsoft.com/office/powerpoint/2010/main" val="2556753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52400" y="152400"/>
            <a:ext cx="8382000" cy="6394517"/>
          </a:xfrm>
          <a:prstGeom prst="rect">
            <a:avLst/>
          </a:prstGeom>
        </p:spPr>
      </p:pic>
      <p:sp>
        <p:nvSpPr>
          <p:cNvPr id="5" name="Multiply 4"/>
          <p:cNvSpPr/>
          <p:nvPr/>
        </p:nvSpPr>
        <p:spPr>
          <a:xfrm>
            <a:off x="4114800" y="2514600"/>
            <a:ext cx="762000" cy="914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Multiply 5"/>
          <p:cNvSpPr/>
          <p:nvPr/>
        </p:nvSpPr>
        <p:spPr>
          <a:xfrm>
            <a:off x="762000" y="4572000"/>
            <a:ext cx="312576" cy="304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Multiply 7"/>
          <p:cNvSpPr/>
          <p:nvPr/>
        </p:nvSpPr>
        <p:spPr>
          <a:xfrm>
            <a:off x="4953000" y="3672498"/>
            <a:ext cx="312576" cy="304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8970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Box 4"/>
          <p:cNvSpPr txBox="1"/>
          <p:nvPr/>
        </p:nvSpPr>
        <p:spPr>
          <a:xfrm>
            <a:off x="963930" y="4495800"/>
            <a:ext cx="7696200" cy="646331"/>
          </a:xfrm>
          <a:prstGeom prst="rect">
            <a:avLst/>
          </a:prstGeom>
          <a:noFill/>
        </p:spPr>
        <p:txBody>
          <a:bodyPr wrap="square" rtlCol="0">
            <a:spAutoFit/>
          </a:bodyPr>
          <a:lstStyle/>
          <a:p>
            <a:r>
              <a:rPr lang="en-US" dirty="0" smtClean="0"/>
              <a:t> </a:t>
            </a:r>
          </a:p>
          <a:p>
            <a:r>
              <a:rPr lang="en-US" dirty="0" smtClean="0"/>
              <a:t>Select School District tab and your district from the dropdown box</a:t>
            </a:r>
            <a:endParaRPr lang="en-US" dirty="0"/>
          </a:p>
        </p:txBody>
      </p:sp>
      <p:pic>
        <p:nvPicPr>
          <p:cNvPr id="6" name="Content Placeholder 5"/>
          <p:cNvPicPr>
            <a:picLocks noGrp="1" noChangeAspect="1"/>
          </p:cNvPicPr>
          <p:nvPr>
            <p:ph idx="1"/>
          </p:nvPr>
        </p:nvPicPr>
        <p:blipFill>
          <a:blip r:embed="rId2"/>
          <a:stretch>
            <a:fillRect/>
          </a:stretch>
        </p:blipFill>
        <p:spPr>
          <a:xfrm>
            <a:off x="228600" y="152400"/>
            <a:ext cx="8458200" cy="3966988"/>
          </a:xfrm>
          <a:prstGeom prst="rect">
            <a:avLst/>
          </a:prstGeom>
        </p:spPr>
      </p:pic>
      <p:cxnSp>
        <p:nvCxnSpPr>
          <p:cNvPr id="8" name="Straight Arrow Connector 7"/>
          <p:cNvCxnSpPr/>
          <p:nvPr/>
        </p:nvCxnSpPr>
        <p:spPr>
          <a:xfrm flipV="1">
            <a:off x="3352800" y="2514600"/>
            <a:ext cx="4191000" cy="2438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943600" y="2819400"/>
            <a:ext cx="381000" cy="1999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76200"/>
            <a:ext cx="4876800" cy="369332"/>
          </a:xfrm>
          <a:prstGeom prst="rect">
            <a:avLst/>
          </a:prstGeom>
          <a:solidFill>
            <a:srgbClr val="FFFF00"/>
          </a:solidFill>
        </p:spPr>
        <p:txBody>
          <a:bodyPr wrap="square" rtlCol="0">
            <a:spAutoFit/>
          </a:bodyPr>
          <a:lstStyle/>
          <a:p>
            <a:r>
              <a:rPr lang="en-US" dirty="0">
                <a:hlinkClick r:id="rId3"/>
              </a:rPr>
              <a:t>https://</a:t>
            </a:r>
            <a:r>
              <a:rPr lang="en-US" dirty="0" smtClean="0">
                <a:hlinkClick r:id="rId3"/>
              </a:rPr>
              <a:t>www.legis.iowa.gov/legislators/find</a:t>
            </a:r>
            <a:endParaRPr lang="en-US" dirty="0"/>
          </a:p>
        </p:txBody>
      </p:sp>
    </p:spTree>
    <p:extLst>
      <p:ext uri="{BB962C8B-B14F-4D97-AF65-F5344CB8AC3E}">
        <p14:creationId xmlns:p14="http://schemas.microsoft.com/office/powerpoint/2010/main" val="1526743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52400" y="609600"/>
            <a:ext cx="8706604" cy="3798899"/>
          </a:xfrm>
          <a:prstGeom prst="rect">
            <a:avLst/>
          </a:prstGeom>
        </p:spPr>
      </p:pic>
      <p:sp>
        <p:nvSpPr>
          <p:cNvPr id="5" name="Multiply 4"/>
          <p:cNvSpPr/>
          <p:nvPr/>
        </p:nvSpPr>
        <p:spPr>
          <a:xfrm>
            <a:off x="5410200" y="1676400"/>
            <a:ext cx="762000" cy="914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Multiply 5"/>
          <p:cNvSpPr/>
          <p:nvPr/>
        </p:nvSpPr>
        <p:spPr>
          <a:xfrm>
            <a:off x="5410200" y="3571992"/>
            <a:ext cx="762000" cy="914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5157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5" name="TextBox 4"/>
          <p:cNvSpPr txBox="1"/>
          <p:nvPr/>
        </p:nvSpPr>
        <p:spPr>
          <a:xfrm>
            <a:off x="1676400" y="4724400"/>
            <a:ext cx="6248400" cy="646331"/>
          </a:xfrm>
          <a:prstGeom prst="rect">
            <a:avLst/>
          </a:prstGeom>
          <a:noFill/>
        </p:spPr>
        <p:txBody>
          <a:bodyPr wrap="square" rtlCol="0">
            <a:spAutoFit/>
          </a:bodyPr>
          <a:lstStyle/>
          <a:p>
            <a:r>
              <a:rPr lang="en-US" dirty="0" smtClean="0"/>
              <a:t>Click on the district and see the map or click on the Legislator name and see contact information and committee assignments:</a:t>
            </a:r>
            <a:endParaRPr lang="en-US" dirty="0"/>
          </a:p>
        </p:txBody>
      </p:sp>
      <p:pic>
        <p:nvPicPr>
          <p:cNvPr id="6" name="Content Placeholder 5"/>
          <p:cNvPicPr>
            <a:picLocks noGrp="1" noChangeAspect="1"/>
          </p:cNvPicPr>
          <p:nvPr>
            <p:ph idx="1"/>
          </p:nvPr>
        </p:nvPicPr>
        <p:blipFill>
          <a:blip r:embed="rId2"/>
          <a:stretch>
            <a:fillRect/>
          </a:stretch>
        </p:blipFill>
        <p:spPr>
          <a:xfrm>
            <a:off x="-73201" y="309464"/>
            <a:ext cx="9217201" cy="3595786"/>
          </a:xfrm>
          <a:prstGeom prst="rect">
            <a:avLst/>
          </a:prstGeom>
        </p:spPr>
      </p:pic>
      <p:sp>
        <p:nvSpPr>
          <p:cNvPr id="7" name="TextBox 6"/>
          <p:cNvSpPr txBox="1"/>
          <p:nvPr/>
        </p:nvSpPr>
        <p:spPr>
          <a:xfrm>
            <a:off x="2630399" y="3337708"/>
            <a:ext cx="1905000" cy="646331"/>
          </a:xfrm>
          <a:prstGeom prst="rect">
            <a:avLst/>
          </a:prstGeom>
          <a:solidFill>
            <a:schemeClr val="bg2"/>
          </a:solidFill>
        </p:spPr>
        <p:txBody>
          <a:bodyPr wrap="square" rtlCol="0">
            <a:spAutoFit/>
          </a:bodyPr>
          <a:lstStyle/>
          <a:p>
            <a:r>
              <a:rPr lang="en-US" dirty="0" smtClean="0"/>
              <a:t>Rep. -Elect Garrett Gobble</a:t>
            </a:r>
            <a:endParaRPr lang="en-US" dirty="0"/>
          </a:p>
        </p:txBody>
      </p:sp>
      <p:sp>
        <p:nvSpPr>
          <p:cNvPr id="8" name="TextBox 7"/>
          <p:cNvSpPr txBox="1"/>
          <p:nvPr/>
        </p:nvSpPr>
        <p:spPr>
          <a:xfrm>
            <a:off x="4834890" y="3299608"/>
            <a:ext cx="1905000" cy="646331"/>
          </a:xfrm>
          <a:prstGeom prst="rect">
            <a:avLst/>
          </a:prstGeom>
          <a:solidFill>
            <a:schemeClr val="bg2"/>
          </a:solidFill>
        </p:spPr>
        <p:txBody>
          <a:bodyPr wrap="square" rtlCol="0">
            <a:spAutoFit/>
          </a:bodyPr>
          <a:lstStyle/>
          <a:p>
            <a:r>
              <a:rPr lang="en-US" dirty="0" smtClean="0"/>
              <a:t>Rep. -Elect Eddie Andrews</a:t>
            </a:r>
            <a:endParaRPr lang="en-US" dirty="0"/>
          </a:p>
        </p:txBody>
      </p:sp>
      <p:sp>
        <p:nvSpPr>
          <p:cNvPr id="9" name="TextBox 8"/>
          <p:cNvSpPr txBox="1"/>
          <p:nvPr/>
        </p:nvSpPr>
        <p:spPr>
          <a:xfrm>
            <a:off x="7005091" y="3301587"/>
            <a:ext cx="1905000" cy="646331"/>
          </a:xfrm>
          <a:prstGeom prst="rect">
            <a:avLst/>
          </a:prstGeom>
          <a:solidFill>
            <a:schemeClr val="bg2"/>
          </a:solidFill>
        </p:spPr>
        <p:txBody>
          <a:bodyPr wrap="square" rtlCol="0">
            <a:spAutoFit/>
          </a:bodyPr>
          <a:lstStyle/>
          <a:p>
            <a:r>
              <a:rPr lang="en-US" dirty="0" smtClean="0"/>
              <a:t>Rep. -Elect Carter Nordman</a:t>
            </a:r>
            <a:endParaRPr lang="en-US" dirty="0"/>
          </a:p>
        </p:txBody>
      </p:sp>
      <p:sp>
        <p:nvSpPr>
          <p:cNvPr id="10" name="Multiply 9"/>
          <p:cNvSpPr/>
          <p:nvPr/>
        </p:nvSpPr>
        <p:spPr>
          <a:xfrm>
            <a:off x="3276600" y="2470933"/>
            <a:ext cx="762000" cy="914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Multiply 10"/>
          <p:cNvSpPr/>
          <p:nvPr/>
        </p:nvSpPr>
        <p:spPr>
          <a:xfrm>
            <a:off x="5486400" y="2470933"/>
            <a:ext cx="762000" cy="914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Multiply 11"/>
          <p:cNvSpPr/>
          <p:nvPr/>
        </p:nvSpPr>
        <p:spPr>
          <a:xfrm>
            <a:off x="7772400" y="2470933"/>
            <a:ext cx="762000" cy="914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6734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76200" y="152400"/>
            <a:ext cx="8915400" cy="6803485"/>
          </a:xfrm>
          <a:prstGeom prst="rect">
            <a:avLst/>
          </a:prstGeom>
        </p:spPr>
      </p:pic>
    </p:spTree>
    <p:extLst>
      <p:ext uri="{BB962C8B-B14F-4D97-AF65-F5344CB8AC3E}">
        <p14:creationId xmlns:p14="http://schemas.microsoft.com/office/powerpoint/2010/main" val="236126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3A9E86-4CC3-4959-A751-C33E618564A4}" type="slidenum">
              <a:rPr lang="en-US" smtClean="0"/>
              <a:t>26</a:t>
            </a:fld>
            <a:endParaRPr lang="en-US" dirty="0"/>
          </a:p>
        </p:txBody>
      </p:sp>
      <p:sp>
        <p:nvSpPr>
          <p:cNvPr id="7" name="Title 6"/>
          <p:cNvSpPr>
            <a:spLocks noGrp="1"/>
          </p:cNvSpPr>
          <p:nvPr>
            <p:ph type="title"/>
          </p:nvPr>
        </p:nvSpPr>
        <p:spPr/>
        <p:txBody>
          <a:bodyPr/>
          <a:lstStyle/>
          <a:p>
            <a:endParaRPr lang="en-US" dirty="0"/>
          </a:p>
        </p:txBody>
      </p:sp>
      <p:sp>
        <p:nvSpPr>
          <p:cNvPr id="2" name="Content Placeholder 1"/>
          <p:cNvSpPr>
            <a:spLocks noGrp="1"/>
          </p:cNvSpPr>
          <p:nvPr>
            <p:ph idx="1"/>
          </p:nvPr>
        </p:nvSpPr>
        <p:spPr>
          <a:xfrm>
            <a:off x="914400" y="5560906"/>
            <a:ext cx="7543801" cy="763694"/>
          </a:xfrm>
        </p:spPr>
        <p:txBody>
          <a:bodyPr/>
          <a:lstStyle/>
          <a:p>
            <a:r>
              <a:rPr lang="en-US" dirty="0" smtClean="0"/>
              <a:t>From here, see contact info, subscribe to newsletters, etc. </a:t>
            </a:r>
            <a:endParaRPr lang="en-US" dirty="0"/>
          </a:p>
        </p:txBody>
      </p:sp>
      <p:pic>
        <p:nvPicPr>
          <p:cNvPr id="5" name="Picture 4"/>
          <p:cNvPicPr>
            <a:picLocks noChangeAspect="1"/>
          </p:cNvPicPr>
          <p:nvPr/>
        </p:nvPicPr>
        <p:blipFill>
          <a:blip r:embed="rId2"/>
          <a:stretch>
            <a:fillRect/>
          </a:stretch>
        </p:blipFill>
        <p:spPr>
          <a:xfrm>
            <a:off x="76200" y="0"/>
            <a:ext cx="8847587" cy="4827688"/>
          </a:xfrm>
          <a:prstGeom prst="rect">
            <a:avLst/>
          </a:prstGeom>
        </p:spPr>
      </p:pic>
    </p:spTree>
    <p:extLst>
      <p:ext uri="{BB962C8B-B14F-4D97-AF65-F5344CB8AC3E}">
        <p14:creationId xmlns:p14="http://schemas.microsoft.com/office/powerpoint/2010/main" val="1570250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ISFIS SitRep Nov. 6 at 10:00 </a:t>
            </a:r>
            <a:endParaRPr lang="en-US" dirty="0"/>
          </a:p>
        </p:txBody>
      </p:sp>
      <p:sp>
        <p:nvSpPr>
          <p:cNvPr id="3" name="Content Placeholder 2"/>
          <p:cNvSpPr>
            <a:spLocks noGrp="1"/>
          </p:cNvSpPr>
          <p:nvPr>
            <p:ph idx="1"/>
          </p:nvPr>
        </p:nvSpPr>
        <p:spPr/>
        <p:txBody>
          <a:bodyPr>
            <a:normAutofit/>
          </a:bodyPr>
          <a:lstStyle/>
          <a:p>
            <a:r>
              <a:rPr lang="en-US" u="sng" dirty="0">
                <a:solidFill>
                  <a:schemeClr val="dk1"/>
                </a:solidFill>
                <a:hlinkClick r:id="rId2"/>
              </a:rPr>
              <a:t>Click Here</a:t>
            </a:r>
            <a:r>
              <a:rPr lang="en-US" dirty="0">
                <a:solidFill>
                  <a:schemeClr val="dk1"/>
                </a:solidFill>
              </a:rPr>
              <a:t> to </a:t>
            </a:r>
            <a:r>
              <a:rPr lang="en-US" dirty="0" smtClean="0">
                <a:solidFill>
                  <a:schemeClr val="dk1"/>
                </a:solidFill>
              </a:rPr>
              <a:t>Register</a:t>
            </a:r>
          </a:p>
          <a:p>
            <a:r>
              <a:rPr lang="en-US" dirty="0">
                <a:solidFill>
                  <a:schemeClr val="dk1"/>
                </a:solidFill>
              </a:rPr>
              <a:t>Recap of the General </a:t>
            </a:r>
            <a:r>
              <a:rPr lang="en-US" dirty="0" smtClean="0">
                <a:solidFill>
                  <a:schemeClr val="dk1"/>
                </a:solidFill>
              </a:rPr>
              <a:t>Election</a:t>
            </a:r>
          </a:p>
          <a:p>
            <a:pPr lvl="1"/>
            <a:r>
              <a:rPr lang="en-US" dirty="0" smtClean="0">
                <a:solidFill>
                  <a:schemeClr val="dk1"/>
                </a:solidFill>
              </a:rPr>
              <a:t>Partisan balance</a:t>
            </a:r>
          </a:p>
          <a:p>
            <a:pPr lvl="1"/>
            <a:r>
              <a:rPr lang="en-US" dirty="0" smtClean="0">
                <a:solidFill>
                  <a:schemeClr val="dk1"/>
                </a:solidFill>
              </a:rPr>
              <a:t>Issues of likely importance</a:t>
            </a:r>
          </a:p>
          <a:p>
            <a:pPr lvl="1"/>
            <a:r>
              <a:rPr lang="en-US" dirty="0" smtClean="0">
                <a:solidFill>
                  <a:schemeClr val="dk1"/>
                </a:solidFill>
              </a:rPr>
              <a:t>List of winners (so you can send that congrats note)</a:t>
            </a:r>
          </a:p>
          <a:p>
            <a:r>
              <a:rPr lang="en-US" dirty="0" smtClean="0">
                <a:solidFill>
                  <a:schemeClr val="dk1"/>
                </a:solidFill>
              </a:rPr>
              <a:t>A look at State General Fund resources (revenues to fuel the budget) for FY 2022 pending the Dec. REC meeting</a:t>
            </a:r>
            <a:endParaRPr lang="en-US" dirty="0">
              <a:solidFill>
                <a:schemeClr val="dk1"/>
              </a:solidFill>
            </a:endParaRPr>
          </a:p>
          <a:p>
            <a:pPr marL="457200" lvl="1" indent="0">
              <a:buNone/>
            </a:pPr>
            <a:endParaRPr lang="en-US" dirty="0">
              <a:solidFill>
                <a:schemeClr val="dk1"/>
              </a:solidFill>
            </a:endParaRPr>
          </a:p>
          <a:p>
            <a:endParaRPr lang="en-US" sz="1800" u="sng" dirty="0">
              <a:solidFill>
                <a:srgbClr val="0563C1"/>
              </a:solidFill>
              <a:latin typeface="Calibri" panose="020F0502020204030204" pitchFamily="34" charset="0"/>
            </a:endParaRPr>
          </a:p>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27</a:t>
            </a:fld>
            <a:endParaRPr lang="en-US" dirty="0"/>
          </a:p>
        </p:txBody>
      </p:sp>
    </p:spTree>
    <p:extLst>
      <p:ext uri="{BB962C8B-B14F-4D97-AF65-F5344CB8AC3E}">
        <p14:creationId xmlns:p14="http://schemas.microsoft.com/office/powerpoint/2010/main" val="3511694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667000"/>
            <a:ext cx="7543800" cy="1450757"/>
          </a:xfrm>
        </p:spPr>
        <p:txBody>
          <a:bodyPr/>
          <a:lstStyle/>
          <a:p>
            <a:r>
              <a:rPr lang="en-US" dirty="0" smtClean="0"/>
              <a:t>Report of the Steering Committee</a:t>
            </a:r>
            <a:endParaRPr lang="en-US" dirty="0"/>
          </a:p>
        </p:txBody>
      </p:sp>
      <p:pic>
        <p:nvPicPr>
          <p:cNvPr id="4" name="Picture 3"/>
          <p:cNvPicPr>
            <a:picLocks noChangeAspect="1"/>
          </p:cNvPicPr>
          <p:nvPr/>
        </p:nvPicPr>
        <p:blipFill>
          <a:blip r:embed="rId2"/>
          <a:stretch>
            <a:fillRect/>
          </a:stretch>
        </p:blipFill>
        <p:spPr>
          <a:xfrm>
            <a:off x="152400" y="457200"/>
            <a:ext cx="8686800" cy="1927880"/>
          </a:xfrm>
          <a:prstGeom prst="rect">
            <a:avLst/>
          </a:prstGeom>
        </p:spPr>
      </p:pic>
    </p:spTree>
    <p:extLst>
      <p:ext uri="{BB962C8B-B14F-4D97-AF65-F5344CB8AC3E}">
        <p14:creationId xmlns:p14="http://schemas.microsoft.com/office/powerpoint/2010/main" val="1920351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Steering Committee Agenda</a:t>
            </a:r>
            <a:endParaRPr lang="en-US" dirty="0"/>
          </a:p>
        </p:txBody>
      </p:sp>
      <p:sp>
        <p:nvSpPr>
          <p:cNvPr id="3" name="Content Placeholder 2"/>
          <p:cNvSpPr>
            <a:spLocks noGrp="1"/>
          </p:cNvSpPr>
          <p:nvPr>
            <p:ph idx="1"/>
          </p:nvPr>
        </p:nvSpPr>
        <p:spPr/>
        <p:txBody>
          <a:bodyPr>
            <a:normAutofit fontScale="70000" lnSpcReduction="20000"/>
          </a:bodyPr>
          <a:lstStyle/>
          <a:p>
            <a:r>
              <a:rPr lang="en-US" dirty="0">
                <a:hlinkClick r:id="rId2"/>
              </a:rPr>
              <a:t>http://www.uen-ia.org/attachments/meeting_agenda/UEN%20Steering%20Committee%20-%20Agenda%20-%</a:t>
            </a:r>
            <a:r>
              <a:rPr lang="en-US" dirty="0" smtClean="0">
                <a:hlinkClick r:id="rId2"/>
              </a:rPr>
              <a:t>202020.11.05.pdf</a:t>
            </a:r>
            <a:endParaRPr lang="en-US" dirty="0" smtClean="0"/>
          </a:p>
          <a:p>
            <a:r>
              <a:rPr lang="en-US" dirty="0"/>
              <a:t>1. Welcome, Call to Order by Vicki Murillo (UEN Chair), and Introduction/Roll of Attendees </a:t>
            </a:r>
            <a:endParaRPr lang="en-US" dirty="0" smtClean="0"/>
          </a:p>
          <a:p>
            <a:r>
              <a:rPr lang="en-US" dirty="0" smtClean="0"/>
              <a:t>2</a:t>
            </a:r>
            <a:r>
              <a:rPr lang="en-US" dirty="0"/>
              <a:t>. Approval of Agenda </a:t>
            </a:r>
            <a:endParaRPr lang="en-US" dirty="0" smtClean="0"/>
          </a:p>
          <a:p>
            <a:r>
              <a:rPr lang="en-US" dirty="0" smtClean="0"/>
              <a:t>3</a:t>
            </a:r>
            <a:r>
              <a:rPr lang="en-US" dirty="0"/>
              <a:t>. Approval of Minutes from September 24, 2020 Steering Committee Meeting </a:t>
            </a:r>
            <a:endParaRPr lang="en-US" dirty="0" smtClean="0"/>
          </a:p>
          <a:p>
            <a:r>
              <a:rPr lang="en-US" dirty="0" smtClean="0"/>
              <a:t>4</a:t>
            </a:r>
            <a:r>
              <a:rPr lang="en-US" dirty="0"/>
              <a:t>. YTD Financial Report </a:t>
            </a:r>
            <a:endParaRPr lang="en-US" dirty="0" smtClean="0"/>
          </a:p>
          <a:p>
            <a:r>
              <a:rPr lang="en-US" dirty="0" smtClean="0"/>
              <a:t>5</a:t>
            </a:r>
            <a:r>
              <a:rPr lang="en-US" dirty="0"/>
              <a:t>. Preschool Enrollment, Funding Implications, Advocacy Implications </a:t>
            </a:r>
            <a:endParaRPr lang="en-US" dirty="0" smtClean="0"/>
          </a:p>
          <a:p>
            <a:r>
              <a:rPr lang="en-US" dirty="0" smtClean="0"/>
              <a:t>6</a:t>
            </a:r>
            <a:r>
              <a:rPr lang="en-US" dirty="0"/>
              <a:t>. ISFIS Contract for FY 2022 and FY 2023 </a:t>
            </a:r>
            <a:endParaRPr lang="en-US" dirty="0" smtClean="0"/>
          </a:p>
          <a:p>
            <a:r>
              <a:rPr lang="en-US" dirty="0" smtClean="0"/>
              <a:t>7</a:t>
            </a:r>
            <a:r>
              <a:rPr lang="en-US" dirty="0"/>
              <a:t>. Update on 2020 Election </a:t>
            </a:r>
            <a:endParaRPr lang="en-US" dirty="0" smtClean="0"/>
          </a:p>
          <a:p>
            <a:r>
              <a:rPr lang="en-US" dirty="0" smtClean="0"/>
              <a:t>8</a:t>
            </a:r>
            <a:r>
              <a:rPr lang="en-US" dirty="0"/>
              <a:t>. UEN Legislative Priorities for 2021 Session </a:t>
            </a:r>
            <a:endParaRPr lang="en-US" dirty="0" smtClean="0"/>
          </a:p>
          <a:p>
            <a:r>
              <a:rPr lang="en-US" dirty="0" smtClean="0"/>
              <a:t>9</a:t>
            </a:r>
            <a:r>
              <a:rPr lang="en-US" dirty="0"/>
              <a:t>. UEN Annual Meeting Steering Committee Responsibilities </a:t>
            </a:r>
            <a:endParaRPr lang="en-US" dirty="0" smtClean="0"/>
          </a:p>
          <a:p>
            <a:r>
              <a:rPr lang="en-US" dirty="0" smtClean="0"/>
              <a:t>10</a:t>
            </a:r>
            <a:r>
              <a:rPr lang="en-US" dirty="0"/>
              <a:t>. Other Business</a:t>
            </a:r>
            <a:endParaRPr lang="en-US" dirty="0" smtClean="0"/>
          </a:p>
          <a:p>
            <a:endParaRPr lang="en-US" dirty="0"/>
          </a:p>
        </p:txBody>
      </p:sp>
    </p:spTree>
    <p:extLst>
      <p:ext uri="{BB962C8B-B14F-4D97-AF65-F5344CB8AC3E}">
        <p14:creationId xmlns:p14="http://schemas.microsoft.com/office/powerpoint/2010/main" val="3286768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84996"/>
          </a:xfrm>
        </p:spPr>
        <p:txBody>
          <a:bodyPr>
            <a:normAutofit/>
          </a:bodyPr>
          <a:lstStyle/>
          <a:p>
            <a:pPr algn="ctr"/>
            <a:r>
              <a:rPr lang="en-US" sz="6000" b="1" dirty="0" smtClean="0"/>
              <a:t>Introductions</a:t>
            </a:r>
            <a:endParaRPr lang="en-US" sz="6000" b="1" dirty="0"/>
          </a:p>
        </p:txBody>
      </p:sp>
      <p:sp>
        <p:nvSpPr>
          <p:cNvPr id="3" name="Content Placeholder 2"/>
          <p:cNvSpPr>
            <a:spLocks noGrp="1"/>
          </p:cNvSpPr>
          <p:nvPr>
            <p:ph sz="half" idx="1"/>
          </p:nvPr>
        </p:nvSpPr>
        <p:spPr>
          <a:xfrm>
            <a:off x="822960" y="1845734"/>
            <a:ext cx="7482840" cy="4023360"/>
          </a:xfrm>
        </p:spPr>
        <p:txBody>
          <a:bodyPr>
            <a:normAutofit fontScale="85000" lnSpcReduction="10000"/>
          </a:bodyPr>
          <a:lstStyle/>
          <a:p>
            <a:r>
              <a:rPr lang="en-US" sz="4400" dirty="0" smtClean="0"/>
              <a:t>1. Name, Role, District</a:t>
            </a:r>
          </a:p>
          <a:p>
            <a:r>
              <a:rPr lang="en-US" sz="4400" dirty="0" smtClean="0"/>
              <a:t>2. What is one great thing about education in our urban schools (in 10 words or less)</a:t>
            </a:r>
          </a:p>
          <a:p>
            <a:r>
              <a:rPr lang="en-US" sz="4400" dirty="0" smtClean="0">
                <a:solidFill>
                  <a:srgbClr val="C00000"/>
                </a:solidFill>
              </a:rPr>
              <a:t>All Enter into the Chat. </a:t>
            </a:r>
          </a:p>
          <a:p>
            <a:r>
              <a:rPr lang="en-US" sz="4400" dirty="0" smtClean="0">
                <a:solidFill>
                  <a:schemeClr val="tx1"/>
                </a:solidFill>
              </a:rPr>
              <a:t>W</a:t>
            </a:r>
            <a:r>
              <a:rPr lang="en-US" sz="4400" dirty="0" smtClean="0"/>
              <a:t>e’d like to actually hear from one person from each member district</a:t>
            </a:r>
            <a:endParaRPr lang="en-US" sz="4400" dirty="0"/>
          </a:p>
        </p:txBody>
      </p:sp>
    </p:spTree>
    <p:extLst>
      <p:ext uri="{BB962C8B-B14F-4D97-AF65-F5344CB8AC3E}">
        <p14:creationId xmlns:p14="http://schemas.microsoft.com/office/powerpoint/2010/main" val="3056123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95600"/>
            <a:ext cx="7543800" cy="1450757"/>
          </a:xfrm>
        </p:spPr>
        <p:txBody>
          <a:bodyPr/>
          <a:lstStyle/>
          <a:p>
            <a:r>
              <a:rPr lang="en-US" dirty="0" smtClean="0"/>
              <a:t>UEN 2021 Legislative Priorities</a:t>
            </a:r>
            <a:endParaRPr lang="en-US" dirty="0"/>
          </a:p>
        </p:txBody>
      </p:sp>
      <p:pic>
        <p:nvPicPr>
          <p:cNvPr id="4" name="Content Placeholder 3"/>
          <p:cNvPicPr>
            <a:picLocks noGrp="1" noChangeAspect="1"/>
          </p:cNvPicPr>
          <p:nvPr>
            <p:ph idx="1"/>
          </p:nvPr>
        </p:nvPicPr>
        <p:blipFill>
          <a:blip r:embed="rId2"/>
          <a:stretch>
            <a:fillRect/>
          </a:stretch>
        </p:blipFill>
        <p:spPr>
          <a:xfrm>
            <a:off x="457200" y="609599"/>
            <a:ext cx="8305800" cy="1843323"/>
          </a:xfrm>
          <a:prstGeom prst="rect">
            <a:avLst/>
          </a:prstGeom>
        </p:spPr>
      </p:pic>
    </p:spTree>
    <p:extLst>
      <p:ext uri="{BB962C8B-B14F-4D97-AF65-F5344CB8AC3E}">
        <p14:creationId xmlns:p14="http://schemas.microsoft.com/office/powerpoint/2010/main" val="2145162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780196"/>
          </a:xfrm>
        </p:spPr>
        <p:txBody>
          <a:bodyPr/>
          <a:lstStyle/>
          <a:p>
            <a:r>
              <a:rPr lang="en-US" b="1" dirty="0"/>
              <a:t>Invest in Iowa’s Future:</a:t>
            </a:r>
            <a:endParaRPr lang="en-US" dirty="0"/>
          </a:p>
        </p:txBody>
      </p:sp>
      <p:sp>
        <p:nvSpPr>
          <p:cNvPr id="3" name="Content Placeholder 2"/>
          <p:cNvSpPr>
            <a:spLocks noGrp="1"/>
          </p:cNvSpPr>
          <p:nvPr>
            <p:ph idx="1"/>
          </p:nvPr>
        </p:nvSpPr>
        <p:spPr>
          <a:xfrm>
            <a:off x="457200" y="1143000"/>
            <a:ext cx="8382000" cy="5105400"/>
          </a:xfrm>
          <a:solidFill>
            <a:schemeClr val="bg2"/>
          </a:solidFill>
        </p:spPr>
        <p:txBody>
          <a:bodyPr>
            <a:normAutofit fontScale="77500" lnSpcReduction="20000"/>
          </a:bodyPr>
          <a:lstStyle/>
          <a:p>
            <a:r>
              <a:rPr lang="en-US" dirty="0" smtClean="0"/>
              <a:t>Public </a:t>
            </a:r>
            <a:r>
              <a:rPr lang="en-US" dirty="0"/>
              <a:t>schools educate a diverse workforce with the skills necessary to fuel our future. Adequate funding is required to:</a:t>
            </a:r>
          </a:p>
          <a:p>
            <a:pPr lvl="1"/>
            <a:r>
              <a:rPr lang="en-US" dirty="0"/>
              <a:t>fulfill the goal of restoring Iowa’s first in the nation education status, </a:t>
            </a:r>
          </a:p>
          <a:p>
            <a:pPr lvl="1"/>
            <a:r>
              <a:rPr lang="en-US" dirty="0"/>
              <a:t>deliver world-class learning results for all students, </a:t>
            </a:r>
          </a:p>
          <a:p>
            <a:pPr lvl="1"/>
            <a:r>
              <a:rPr lang="en-US" dirty="0"/>
              <a:t>prepare creative, caring and motivated citizens,</a:t>
            </a:r>
          </a:p>
          <a:p>
            <a:pPr lvl="1"/>
            <a:r>
              <a:rPr lang="en-US" i="1" dirty="0"/>
              <a:t>close learning gaps to support excellence in Iowa’s diverse economy,</a:t>
            </a:r>
            <a:endParaRPr lang="en-US" dirty="0"/>
          </a:p>
          <a:p>
            <a:pPr lvl="1"/>
            <a:r>
              <a:rPr lang="en-US" dirty="0"/>
              <a:t>develop a world-class workforce to secure Iowa’s economic future, and</a:t>
            </a:r>
          </a:p>
          <a:p>
            <a:pPr lvl="1"/>
            <a:r>
              <a:rPr lang="en-US" dirty="0"/>
              <a:t>recruit, retain and reward Iowa’s school staff and educators of today and the future. </a:t>
            </a:r>
          </a:p>
          <a:p>
            <a:r>
              <a:rPr lang="en-US" dirty="0"/>
              <a:t>The cost per pupil must be sufficient to fuel school districts and AEAs and must be set no lower than 3.75% for the 2022 school year to form a strong foundation for Iowa schools to educate all students.</a:t>
            </a:r>
          </a:p>
          <a:p>
            <a:r>
              <a:rPr lang="en-US" dirty="0"/>
              <a:t>A strong school finance system is based on the principles of primacy, adequacy, equity, and flexibility. Iowa’s investment in public education should mirror economic growth and make up for shortfalls when the economy is robust.</a:t>
            </a:r>
            <a:r>
              <a:rPr lang="en-US" i="1" dirty="0"/>
              <a:t> UEN school leaders appreciate the continued commitment to 2.3% SSA and transportation/formula equity investments for the 2020-21 school year, even after COVID-19 began to negatively impact state revenues. As the economy rebounds, Iowa students depend on the state to increase investments in education to make up for learning loss and other expenditures associated with pandemic recovery not accounted for in prior years’ budgets. </a:t>
            </a:r>
            <a:r>
              <a:rPr lang="en-US" dirty="0"/>
              <a:t>Iowa’s future depends on a stable and balanced tax policy that generates enough money to fund Iowa’s priority of educating our children.  </a:t>
            </a:r>
          </a:p>
          <a:p>
            <a:r>
              <a:rPr lang="en-US" dirty="0"/>
              <a:t>A strong system requires a diversified revenue portfolio. New state resources must supplement, not supplant existing resources. Increased state funding for schools must increase spending authority rather than simply using the school aid formula as a vehicle for property tax relief. Iowa’s 31</a:t>
            </a:r>
            <a:r>
              <a:rPr lang="en-US" baseline="30000" dirty="0"/>
              <a:t>st</a:t>
            </a:r>
            <a:r>
              <a:rPr lang="en-US" dirty="0"/>
              <a:t> in the nation ranking of local school funding as a percent of total education revenues demonstrates that our revenue portfolio is out of balance.</a:t>
            </a:r>
          </a:p>
          <a:p>
            <a:endParaRPr lang="en-US" dirty="0"/>
          </a:p>
        </p:txBody>
      </p:sp>
    </p:spTree>
    <p:extLst>
      <p:ext uri="{BB962C8B-B14F-4D97-AF65-F5344CB8AC3E}">
        <p14:creationId xmlns:p14="http://schemas.microsoft.com/office/powerpoint/2010/main" val="742858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Student Opportunity Equity (Close the Gap)</a:t>
            </a:r>
            <a:endParaRPr lang="en-US" b="1" dirty="0"/>
          </a:p>
        </p:txBody>
      </p:sp>
      <p:sp>
        <p:nvSpPr>
          <p:cNvPr id="3" name="Content Placeholder 2"/>
          <p:cNvSpPr>
            <a:spLocks noGrp="1"/>
          </p:cNvSpPr>
          <p:nvPr>
            <p:ph idx="1"/>
          </p:nvPr>
        </p:nvSpPr>
        <p:spPr>
          <a:solidFill>
            <a:schemeClr val="bg2"/>
          </a:solidFill>
        </p:spPr>
        <p:txBody>
          <a:bodyPr>
            <a:normAutofit fontScale="85000" lnSpcReduction="20000"/>
          </a:bodyPr>
          <a:lstStyle/>
          <a:p>
            <a:r>
              <a:rPr lang="en-US" dirty="0" smtClean="0"/>
              <a:t>Equity </a:t>
            </a:r>
            <a:r>
              <a:rPr lang="en-US" dirty="0"/>
              <a:t>requires a needs-driven formula that funds programs for low-income, non-English speaking, and at-risk students. </a:t>
            </a:r>
          </a:p>
          <a:p>
            <a:r>
              <a:rPr lang="en-US" i="1" dirty="0" smtClean="0"/>
              <a:t>Iowa’s </a:t>
            </a:r>
            <a:r>
              <a:rPr lang="en-US" i="1" dirty="0"/>
              <a:t>funding formula has not kept pace with the changing needs of Iowa students. The formula must recognize the disproportionate cost of providing equal educational opportunities to students from low-income families. School districts should be granted spending authority for Free/Reduced Price Lunch (FRPL) eligible students’ fees mandated to be waived by state and federal law. The COVID-19 experience has also shown us glaring differences among student home support. This includes both the ability to engage in learning based on lack of internet connectivity, as well as the inability of some working parents to stay home to support required continuous learning. Experts anticipate a COVID-19 ripple effect will increase achievement gaps. </a:t>
            </a:r>
            <a:endParaRPr lang="en-US" i="1" dirty="0" smtClean="0"/>
          </a:p>
          <a:p>
            <a:r>
              <a:rPr lang="en-US" i="1" dirty="0" smtClean="0"/>
              <a:t>UEN </a:t>
            </a:r>
            <a:r>
              <a:rPr lang="en-US" i="1" dirty="0"/>
              <a:t>supports full attention to and implementation of the December 2019 School Finance Interim Committee recommendation to study the impact of poverty on educational outcomes, including other states’ formulas that provide resources for students from low-income families, which are showing successful student achievement outcomes for at-risk students. </a:t>
            </a:r>
            <a:r>
              <a:rPr lang="en-US" i="1" u="sng" dirty="0">
                <a:hlinkClick r:id="rId2"/>
              </a:rPr>
              <a:t>HF 2490</a:t>
            </a:r>
            <a:r>
              <a:rPr lang="en-US" i="1" dirty="0"/>
              <a:t> Poverty Weighting Study</a:t>
            </a:r>
            <a:r>
              <a:rPr lang="en-US" b="1" i="1" dirty="0"/>
              <a:t> </a:t>
            </a:r>
            <a:r>
              <a:rPr lang="en-US" i="1" dirty="0"/>
              <a:t>was approved with strong bipartisan support in the House Education Committee in the 2020 Session and serves as a good starting point for continued conversation. </a:t>
            </a:r>
            <a:endParaRPr lang="en-US" dirty="0"/>
          </a:p>
        </p:txBody>
      </p:sp>
    </p:spTree>
    <p:extLst>
      <p:ext uri="{BB962C8B-B14F-4D97-AF65-F5344CB8AC3E}">
        <p14:creationId xmlns:p14="http://schemas.microsoft.com/office/powerpoint/2010/main" val="4293285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Student Opportunity Equity (Close the Gap)</a:t>
            </a:r>
            <a:endParaRPr lang="en-US" b="1" dirty="0"/>
          </a:p>
        </p:txBody>
      </p:sp>
      <p:sp>
        <p:nvSpPr>
          <p:cNvPr id="3" name="Content Placeholder 2"/>
          <p:cNvSpPr>
            <a:spLocks noGrp="1"/>
          </p:cNvSpPr>
          <p:nvPr>
            <p:ph idx="1"/>
          </p:nvPr>
        </p:nvSpPr>
        <p:spPr>
          <a:solidFill>
            <a:schemeClr val="bg2"/>
          </a:solidFill>
        </p:spPr>
        <p:txBody>
          <a:bodyPr>
            <a:normAutofit fontScale="85000" lnSpcReduction="20000"/>
          </a:bodyPr>
          <a:lstStyle/>
          <a:p>
            <a:r>
              <a:rPr lang="en-US" dirty="0"/>
              <a:t>Early investment increases access to quality preschool programs which prevent higher costs later. Barriers to preschool access must be eliminated, and schools must have the funding and flexibility to provide preschool and wrap-around services for a full day, prioritizing high-need students first. </a:t>
            </a:r>
            <a:r>
              <a:rPr lang="en-US" i="1" dirty="0"/>
              <a:t>UEN supports  poverty and English-language learner weightings for preschool students and formula protections against the negative budget and program impacts of preschool enrollment swings.</a:t>
            </a:r>
            <a:r>
              <a:rPr lang="en-US" dirty="0"/>
              <a:t> </a:t>
            </a:r>
            <a:endParaRPr lang="en-US" dirty="0" smtClean="0"/>
          </a:p>
          <a:p>
            <a:r>
              <a:rPr lang="en-US" i="1" dirty="0"/>
              <a:t>In addition to a poverty weighting in the Formula, UEN calls for resolution of other Formula inequities, including the elimination of t</a:t>
            </a:r>
            <a:r>
              <a:rPr lang="en-US" dirty="0"/>
              <a:t>he </a:t>
            </a:r>
            <a:r>
              <a:rPr lang="en-US" i="1" dirty="0"/>
              <a:t>$155</a:t>
            </a:r>
            <a:r>
              <a:rPr lang="en-US" dirty="0"/>
              <a:t> district cost per pupil difference within </a:t>
            </a:r>
            <a:r>
              <a:rPr lang="en-US" i="1" dirty="0"/>
              <a:t>9</a:t>
            </a:r>
            <a:r>
              <a:rPr lang="en-US" dirty="0"/>
              <a:t> years </a:t>
            </a:r>
            <a:r>
              <a:rPr lang="en-US" i="1" dirty="0"/>
              <a:t>and correcting the perverse proration formula for the Instructional Support Program by providing funding over the long term and spending authority in the meantime. </a:t>
            </a:r>
            <a:endParaRPr lang="en-US" dirty="0"/>
          </a:p>
          <a:p>
            <a:r>
              <a:rPr lang="en-US" i="1" dirty="0" smtClean="0"/>
              <a:t>The </a:t>
            </a:r>
            <a:r>
              <a:rPr lang="en-US" i="1" dirty="0"/>
              <a:t>proration formula established for Iowa’s Instructional Support Program years ago assumed full state funding. With zero state share, that formula has a perverse impact on resources for districts with low property value and low-income families, which actually require more, not fewer resources for instructional support. The proration formula is outdated, given strong systems in place to promote property tax equity and relief over the last decade. All school districts should be able to access the full instructional support amount approved by their voters or their school boards going forward. </a:t>
            </a:r>
            <a:endParaRPr lang="en-US" dirty="0"/>
          </a:p>
        </p:txBody>
      </p:sp>
    </p:spTree>
    <p:extLst>
      <p:ext uri="{BB962C8B-B14F-4D97-AF65-F5344CB8AC3E}">
        <p14:creationId xmlns:p14="http://schemas.microsoft.com/office/powerpoint/2010/main" val="1729549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Teacher, Administrator and Staff Shortage:</a:t>
            </a:r>
            <a:endParaRPr lang="en-US" dirty="0"/>
          </a:p>
        </p:txBody>
      </p:sp>
      <p:sp>
        <p:nvSpPr>
          <p:cNvPr id="3" name="Content Placeholder 2"/>
          <p:cNvSpPr>
            <a:spLocks noGrp="1"/>
          </p:cNvSpPr>
          <p:nvPr>
            <p:ph idx="1"/>
          </p:nvPr>
        </p:nvSpPr>
        <p:spPr>
          <a:solidFill>
            <a:schemeClr val="bg2"/>
          </a:solidFill>
        </p:spPr>
        <p:txBody>
          <a:bodyPr>
            <a:normAutofit lnSpcReduction="10000"/>
          </a:bodyPr>
          <a:lstStyle/>
          <a:p>
            <a:r>
              <a:rPr lang="en-US" sz="2400" dirty="0" smtClean="0"/>
              <a:t>Adequate </a:t>
            </a:r>
            <a:r>
              <a:rPr lang="en-US" sz="2400" dirty="0"/>
              <a:t>funding is essential for public schools to compete with the private sector for employees. </a:t>
            </a:r>
            <a:r>
              <a:rPr lang="en-US" sz="2400" i="1" dirty="0"/>
              <a:t>Licensure reciprocity with other states enacted in the 2020 Session is a great start.</a:t>
            </a:r>
            <a:r>
              <a:rPr lang="en-US" sz="2400" dirty="0"/>
              <a:t> In addition to adequate base funding, other steps must be taken to help schools meet the challenge of attracting and retaining tomorrow’s educators and recruiting teachers that mirror the diversity in our students, including flexibility in certification requirements, acceptance of alternate evidence such as experience for Iowa licensure, loan-forgiveness for shortage areas </a:t>
            </a:r>
            <a:r>
              <a:rPr lang="en-US" sz="2400" i="1" dirty="0"/>
              <a:t>or high-needs schools,</a:t>
            </a:r>
            <a:r>
              <a:rPr lang="en-US" sz="2400" dirty="0"/>
              <a:t> creation of a public service track within Iowa’s CTE plan, creative grow-our-own programs and a strong IPERS and employee benefits system.</a:t>
            </a:r>
            <a:r>
              <a:rPr lang="en-US" sz="2400" baseline="30000" dirty="0"/>
              <a:t> </a:t>
            </a:r>
            <a:endParaRPr lang="en-US" sz="2400" dirty="0"/>
          </a:p>
          <a:p>
            <a:endParaRPr lang="en-US" dirty="0"/>
          </a:p>
        </p:txBody>
      </p:sp>
    </p:spTree>
    <p:extLst>
      <p:ext uri="{BB962C8B-B14F-4D97-AF65-F5344CB8AC3E}">
        <p14:creationId xmlns:p14="http://schemas.microsoft.com/office/powerpoint/2010/main" val="230359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Mental Health Services:</a:t>
            </a:r>
            <a:r>
              <a:rPr lang="en-US" dirty="0"/>
              <a:t> </a:t>
            </a:r>
          </a:p>
        </p:txBody>
      </p:sp>
      <p:sp>
        <p:nvSpPr>
          <p:cNvPr id="3" name="Content Placeholder 2"/>
          <p:cNvSpPr>
            <a:spLocks noGrp="1"/>
          </p:cNvSpPr>
          <p:nvPr>
            <p:ph idx="1"/>
          </p:nvPr>
        </p:nvSpPr>
        <p:spPr>
          <a:solidFill>
            <a:schemeClr val="bg2"/>
          </a:solidFill>
        </p:spPr>
        <p:txBody>
          <a:bodyPr>
            <a:normAutofit fontScale="92500" lnSpcReduction="20000"/>
          </a:bodyPr>
          <a:lstStyle/>
          <a:p>
            <a:r>
              <a:rPr lang="en-US" dirty="0" smtClean="0"/>
              <a:t>Iowa </a:t>
            </a:r>
            <a:r>
              <a:rPr lang="en-US" dirty="0"/>
              <a:t>must fund services, eliminate barriers, and clarify funding sources and responsibilities, including critical partnerships and wrap-around services. </a:t>
            </a:r>
            <a:r>
              <a:rPr lang="en-US" i="1" dirty="0"/>
              <a:t>Enabling the delivery of mental health services, when appropriate for students, via telehealth, enacted in the 2020 Session, is a good first step.</a:t>
            </a:r>
            <a:r>
              <a:rPr lang="en-US" dirty="0"/>
              <a:t> </a:t>
            </a:r>
            <a:endParaRPr lang="en-US" dirty="0" smtClean="0"/>
          </a:p>
          <a:p>
            <a:r>
              <a:rPr lang="en-US" i="1" dirty="0" smtClean="0"/>
              <a:t>Additional </a:t>
            </a:r>
            <a:r>
              <a:rPr lang="en-US" i="1" dirty="0"/>
              <a:t>State efforts are needed to establish and fund comprehensive community mental health systems to offer preventative and treatment services and comprehensive school mental health programs that include in-school access for students to mental health professionals, provisions for reimbursement by Medicaid and private insurers, and programs to fill in gaps for students without coverage. </a:t>
            </a:r>
            <a:endParaRPr lang="en-US" i="1" dirty="0" smtClean="0"/>
          </a:p>
          <a:p>
            <a:r>
              <a:rPr lang="en-US" i="1" dirty="0" smtClean="0"/>
              <a:t>In </a:t>
            </a:r>
            <a:r>
              <a:rPr lang="en-US" i="1" dirty="0"/>
              <a:t>addition, funding for additional and ongoing teacher, administrator, and support staff training to improve the awareness and understanding of child emotional and mental health needs is needed. Additional mental health services for our school staff are also required. </a:t>
            </a:r>
            <a:r>
              <a:rPr lang="en-US" dirty="0"/>
              <a:t>Schools should not be mandated to screen for mental health needs or provide mental services without adequate funding to do so.</a:t>
            </a:r>
          </a:p>
          <a:p>
            <a:endParaRPr lang="en-US" dirty="0"/>
          </a:p>
        </p:txBody>
      </p:sp>
    </p:spTree>
    <p:extLst>
      <p:ext uri="{BB962C8B-B14F-4D97-AF65-F5344CB8AC3E}">
        <p14:creationId xmlns:p14="http://schemas.microsoft.com/office/powerpoint/2010/main" val="2321823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District Authority:</a:t>
            </a:r>
            <a:r>
              <a:rPr lang="en-US" dirty="0" smtClean="0"/>
              <a:t> </a:t>
            </a:r>
            <a:endParaRPr lang="en-US" dirty="0"/>
          </a:p>
        </p:txBody>
      </p:sp>
      <p:sp>
        <p:nvSpPr>
          <p:cNvPr id="3" name="Content Placeholder 2"/>
          <p:cNvSpPr>
            <a:spLocks noGrp="1"/>
          </p:cNvSpPr>
          <p:nvPr>
            <p:ph idx="1"/>
          </p:nvPr>
        </p:nvSpPr>
        <p:spPr>
          <a:solidFill>
            <a:schemeClr val="bg2"/>
          </a:solidFill>
        </p:spPr>
        <p:txBody>
          <a:bodyPr>
            <a:normAutofit fontScale="92500" lnSpcReduction="10000"/>
          </a:bodyPr>
          <a:lstStyle/>
          <a:p>
            <a:r>
              <a:rPr lang="en-US" dirty="0" smtClean="0"/>
              <a:t>School </a:t>
            </a:r>
            <a:r>
              <a:rPr lang="en-US" dirty="0"/>
              <a:t>boards are responsible for making decisions on behalf of their students, staff and communities to meet the goals of their district. </a:t>
            </a:r>
            <a:r>
              <a:rPr lang="en-US" i="1" dirty="0"/>
              <a:t>UEN believes that those locally elected leaders closest to the community care most about those impacted by their decision making and are in the best position to determine the best interest of students, staff and stakeholders. Local school boards are accountable to those who elect them. </a:t>
            </a:r>
            <a:endParaRPr lang="en-US" i="1" dirty="0" smtClean="0"/>
          </a:p>
          <a:p>
            <a:r>
              <a:rPr lang="en-US" i="1" dirty="0" smtClean="0"/>
              <a:t>In </a:t>
            </a:r>
            <a:r>
              <a:rPr lang="en-US" i="1" dirty="0"/>
              <a:t>education policy, one size does not fit all school districts, classrooms or students. District leaders need maximum flexibility to provide a great education to all students. The state role is to define what outcomes are necessary for all students, leaving flexibility to schools in expenditures and policy to best determine how to deliver those intended outcomes. </a:t>
            </a:r>
            <a:endParaRPr lang="en-US" i="1" dirty="0" smtClean="0"/>
          </a:p>
          <a:p>
            <a:r>
              <a:rPr lang="en-US" i="1" dirty="0" smtClean="0"/>
              <a:t>Statutory </a:t>
            </a:r>
            <a:r>
              <a:rPr lang="en-US" i="1" dirty="0"/>
              <a:t>Home Rule, articulated in Iowa Code 274.3, gives locally elected school boards broad and implied authority. The Legislature, the Governor/executive branch and the courts should follow the law and liberally construe the Iowa Code and legislation to effectuate local control. </a:t>
            </a:r>
            <a:endParaRPr lang="en-US" dirty="0"/>
          </a:p>
          <a:p>
            <a:endParaRPr lang="en-US" dirty="0"/>
          </a:p>
        </p:txBody>
      </p:sp>
    </p:spTree>
    <p:extLst>
      <p:ext uri="{BB962C8B-B14F-4D97-AF65-F5344CB8AC3E}">
        <p14:creationId xmlns:p14="http://schemas.microsoft.com/office/powerpoint/2010/main" val="3984497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 - Public School Priority:</a:t>
            </a:r>
            <a:r>
              <a:rPr lang="en-US" dirty="0" smtClean="0"/>
              <a:t> </a:t>
            </a:r>
            <a:endParaRPr lang="en-US" dirty="0"/>
          </a:p>
        </p:txBody>
      </p:sp>
      <p:sp>
        <p:nvSpPr>
          <p:cNvPr id="3" name="Content Placeholder 2"/>
          <p:cNvSpPr>
            <a:spLocks noGrp="1"/>
          </p:cNvSpPr>
          <p:nvPr>
            <p:ph idx="1"/>
          </p:nvPr>
        </p:nvSpPr>
        <p:spPr>
          <a:solidFill>
            <a:schemeClr val="bg2"/>
          </a:solidFill>
        </p:spPr>
        <p:txBody>
          <a:bodyPr>
            <a:normAutofit fontScale="92500" lnSpcReduction="20000"/>
          </a:bodyPr>
          <a:lstStyle/>
          <a:p>
            <a:r>
              <a:rPr lang="en-US" i="1" dirty="0" smtClean="0"/>
              <a:t>Our public schools are well designed to provide a range of choices for parents and students. UEN believes that Iowa law provides sufficient choice through public schools, public charter schools, open enrollment, homeschool assistance, independent private instruction, post-secondary enrollment options, public virtual academies, and nonpublic school alternatives. Additional tax credits towards nonpublic tuition for investments in options without oversight are not necessary to provide choice to the families in Iowa. </a:t>
            </a:r>
          </a:p>
          <a:p>
            <a:r>
              <a:rPr lang="en-US" i="1" dirty="0" smtClean="0"/>
              <a:t>Education supported by public funds, including property taxes, state aid or federal monies, should be held to the same governance and educational standards as public schools. </a:t>
            </a:r>
          </a:p>
          <a:p>
            <a:r>
              <a:rPr lang="en-US" i="1" dirty="0" smtClean="0"/>
              <a:t>The state should provide full funding to public schools to meet the evolving needs of public school students before increasing financial supports for private schools. Additionally, federal legislation and rules should require grant funding distribution methods and resources to fully meet public school students’ needs before providing additional resources to private schools.</a:t>
            </a:r>
            <a:endParaRPr lang="en-US" dirty="0"/>
          </a:p>
        </p:txBody>
      </p:sp>
    </p:spTree>
    <p:extLst>
      <p:ext uri="{BB962C8B-B14F-4D97-AF65-F5344CB8AC3E}">
        <p14:creationId xmlns:p14="http://schemas.microsoft.com/office/powerpoint/2010/main" val="976264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NEW - Remote </a:t>
            </a:r>
            <a:r>
              <a:rPr lang="en-US" b="1" i="1" dirty="0"/>
              <a:t>Learning and Instructional Time:</a:t>
            </a:r>
            <a:endParaRPr lang="en-US" dirty="0"/>
          </a:p>
        </p:txBody>
      </p:sp>
      <p:sp>
        <p:nvSpPr>
          <p:cNvPr id="3" name="Content Placeholder 2"/>
          <p:cNvSpPr>
            <a:spLocks noGrp="1"/>
          </p:cNvSpPr>
          <p:nvPr>
            <p:ph idx="1"/>
          </p:nvPr>
        </p:nvSpPr>
        <p:spPr>
          <a:solidFill>
            <a:schemeClr val="bg2"/>
          </a:solidFill>
        </p:spPr>
        <p:txBody>
          <a:bodyPr>
            <a:normAutofit/>
          </a:bodyPr>
          <a:lstStyle/>
          <a:p>
            <a:r>
              <a:rPr lang="en-US" i="1" dirty="0" smtClean="0"/>
              <a:t>UEN </a:t>
            </a:r>
            <a:r>
              <a:rPr lang="en-US" i="1" dirty="0"/>
              <a:t>supports the ability for local leaders to determine when in-person learning is not advised, for emergency situations and safety, including but not limited to weather cancellations, emergency infrastructure conditions, or for purposes of public health, as long as engagement in virtual learning opportunities is required for students and staff and the needs of all students are anticipated and met. </a:t>
            </a:r>
            <a:endParaRPr lang="en-US" i="1" dirty="0" smtClean="0"/>
          </a:p>
          <a:p>
            <a:r>
              <a:rPr lang="en-US" i="1" dirty="0" smtClean="0"/>
              <a:t>Local </a:t>
            </a:r>
            <a:r>
              <a:rPr lang="en-US" i="1" dirty="0"/>
              <a:t>leaders know and are committed to providing additional attention to those students and staff who may need more support during virtual learning opportunities. Under such conditions, instructional time delivered during required virtual learning counts toward minimum instructional days or hours. </a:t>
            </a:r>
            <a:endParaRPr lang="en-US" dirty="0"/>
          </a:p>
        </p:txBody>
      </p:sp>
    </p:spTree>
    <p:extLst>
      <p:ext uri="{BB962C8B-B14F-4D97-AF65-F5344CB8AC3E}">
        <p14:creationId xmlns:p14="http://schemas.microsoft.com/office/powerpoint/2010/main" val="3496487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NEW - Internet </a:t>
            </a:r>
            <a:r>
              <a:rPr lang="en-US" b="1" i="1" dirty="0"/>
              <a:t>Connectivity and Access</a:t>
            </a:r>
            <a:r>
              <a:rPr lang="en-US" b="1" i="1" dirty="0" smtClean="0"/>
              <a:t>:</a:t>
            </a:r>
            <a:endParaRPr lang="en-US" dirty="0"/>
          </a:p>
        </p:txBody>
      </p:sp>
      <p:sp>
        <p:nvSpPr>
          <p:cNvPr id="3" name="Content Placeholder 2"/>
          <p:cNvSpPr>
            <a:spLocks noGrp="1"/>
          </p:cNvSpPr>
          <p:nvPr>
            <p:ph idx="1"/>
          </p:nvPr>
        </p:nvSpPr>
        <p:spPr>
          <a:solidFill>
            <a:schemeClr val="bg2"/>
          </a:solidFill>
        </p:spPr>
        <p:txBody>
          <a:bodyPr>
            <a:normAutofit lnSpcReduction="10000"/>
          </a:bodyPr>
          <a:lstStyle/>
          <a:p>
            <a:r>
              <a:rPr lang="en-US" i="1" dirty="0" smtClean="0"/>
              <a:t>UEN </a:t>
            </a:r>
            <a:r>
              <a:rPr lang="en-US" i="1" dirty="0"/>
              <a:t>supports continued state and federal efforts at expanding access to high-speed internet to all Iowans for student and staff access to critically needed information. Access to virtual learning and information is required for students to fully experience quality STEM programs, required virtual learning and the extraordinary array of information and resources available to promote full student engagement in 21</a:t>
            </a:r>
            <a:r>
              <a:rPr lang="en-US" i="1" baseline="30000" dirty="0"/>
              <a:t>st</a:t>
            </a:r>
            <a:r>
              <a:rPr lang="en-US" i="1" dirty="0"/>
              <a:t> Century learning. </a:t>
            </a:r>
            <a:endParaRPr lang="en-US" i="1" dirty="0" smtClean="0"/>
          </a:p>
          <a:p>
            <a:r>
              <a:rPr lang="en-US" i="1" dirty="0" smtClean="0"/>
              <a:t>The </a:t>
            </a:r>
            <a:r>
              <a:rPr lang="en-US" i="1" dirty="0"/>
              <a:t>quality of life, workforce readiness, entrepreneurship and access to a whole host of critical services depend on citizen access to high-speed internet. </a:t>
            </a:r>
            <a:endParaRPr lang="en-US" i="1" dirty="0" smtClean="0"/>
          </a:p>
          <a:p>
            <a:r>
              <a:rPr lang="en-US" i="1" dirty="0" smtClean="0"/>
              <a:t>UEN </a:t>
            </a:r>
            <a:r>
              <a:rPr lang="en-US" i="1" dirty="0"/>
              <a:t>supports incentives, investments, and creative solutions to close the technology gap for all students, their families, businesses and community members in Iowa. Lack of sufficient income should not be a barrier to internet access for our students and families. </a:t>
            </a:r>
            <a:endParaRPr lang="en-US" dirty="0"/>
          </a:p>
        </p:txBody>
      </p:sp>
    </p:spTree>
    <p:extLst>
      <p:ext uri="{BB962C8B-B14F-4D97-AF65-F5344CB8AC3E}">
        <p14:creationId xmlns:p14="http://schemas.microsoft.com/office/powerpoint/2010/main" val="2493482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t>Update on UEN</a:t>
            </a:r>
            <a:endParaRPr lang="en-US" sz="5400" b="1" dirty="0"/>
          </a:p>
        </p:txBody>
      </p:sp>
      <p:sp>
        <p:nvSpPr>
          <p:cNvPr id="5" name="TextBox 4"/>
          <p:cNvSpPr txBox="1"/>
          <p:nvPr/>
        </p:nvSpPr>
        <p:spPr>
          <a:xfrm>
            <a:off x="1371600" y="2743200"/>
            <a:ext cx="6400800" cy="2308324"/>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t>Purpose Statement</a:t>
            </a:r>
          </a:p>
          <a:p>
            <a:pPr marL="571500" indent="-571500">
              <a:buFont typeface="Arial" panose="020B0604020202020204" pitchFamily="34" charset="0"/>
              <a:buChar char="•"/>
            </a:pPr>
            <a:r>
              <a:rPr lang="en-US" sz="3600" dirty="0" smtClean="0"/>
              <a:t>Association Management/ISFIS Role</a:t>
            </a:r>
          </a:p>
          <a:p>
            <a:pPr marL="571500" indent="-571500">
              <a:buFont typeface="Arial" panose="020B0604020202020204" pitchFamily="34" charset="0"/>
              <a:buChar char="•"/>
            </a:pPr>
            <a:r>
              <a:rPr lang="en-US" sz="3600" dirty="0" smtClean="0"/>
              <a:t>Members</a:t>
            </a:r>
            <a:endParaRPr lang="en-US" sz="3600" dirty="0"/>
          </a:p>
        </p:txBody>
      </p:sp>
    </p:spTree>
    <p:extLst>
      <p:ext uri="{BB962C8B-B14F-4D97-AF65-F5344CB8AC3E}">
        <p14:creationId xmlns:p14="http://schemas.microsoft.com/office/powerpoint/2010/main" val="1230837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609600"/>
            <a:ext cx="8686800" cy="1927880"/>
          </a:xfrm>
          <a:prstGeom prst="rect">
            <a:avLst/>
          </a:prstGeom>
        </p:spPr>
      </p:pic>
      <p:sp>
        <p:nvSpPr>
          <p:cNvPr id="5" name="TextBox 4"/>
          <p:cNvSpPr txBox="1"/>
          <p:nvPr/>
        </p:nvSpPr>
        <p:spPr>
          <a:xfrm>
            <a:off x="4800600" y="223488"/>
            <a:ext cx="3429000" cy="600164"/>
          </a:xfrm>
          <a:prstGeom prst="rect">
            <a:avLst/>
          </a:prstGeom>
          <a:noFill/>
        </p:spPr>
        <p:txBody>
          <a:bodyPr wrap="square" rtlCol="0">
            <a:spAutoFit/>
          </a:bodyPr>
          <a:lstStyle/>
          <a:p>
            <a:r>
              <a:rPr lang="en-US" sz="1100" dirty="0">
                <a:hlinkClick r:id="rId3"/>
              </a:rPr>
              <a:t>http://www.uen-ia.org/attachments/end_of_session/UEN%202020%20Legislative%20Digest%20-%</a:t>
            </a:r>
            <a:r>
              <a:rPr lang="en-US" sz="1100" dirty="0" smtClean="0">
                <a:hlinkClick r:id="rId3"/>
              </a:rPr>
              <a:t>20Final%2009.14.2020.pdf</a:t>
            </a:r>
            <a:r>
              <a:rPr lang="en-US" sz="1100" dirty="0" smtClean="0"/>
              <a:t> </a:t>
            </a:r>
            <a:endParaRPr lang="en-US" sz="1100" dirty="0"/>
          </a:p>
        </p:txBody>
      </p:sp>
      <p:pic>
        <p:nvPicPr>
          <p:cNvPr id="7" name="Picture 6"/>
          <p:cNvPicPr>
            <a:picLocks noChangeAspect="1"/>
          </p:cNvPicPr>
          <p:nvPr/>
        </p:nvPicPr>
        <p:blipFill>
          <a:blip r:embed="rId4"/>
          <a:stretch>
            <a:fillRect/>
          </a:stretch>
        </p:blipFill>
        <p:spPr>
          <a:xfrm>
            <a:off x="2362200" y="2590800"/>
            <a:ext cx="5944115" cy="3372142"/>
          </a:xfrm>
          <a:prstGeom prst="rect">
            <a:avLst/>
          </a:prstGeom>
        </p:spPr>
      </p:pic>
    </p:spTree>
    <p:extLst>
      <p:ext uri="{BB962C8B-B14F-4D97-AF65-F5344CB8AC3E}">
        <p14:creationId xmlns:p14="http://schemas.microsoft.com/office/powerpoint/2010/main" val="30377650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543800" cy="1450757"/>
          </a:xfrm>
        </p:spPr>
        <p:txBody>
          <a:bodyPr/>
          <a:lstStyle/>
          <a:p>
            <a:r>
              <a:rPr lang="en-US" dirty="0" smtClean="0"/>
              <a:t>Adequate School Resources</a:t>
            </a:r>
            <a:endParaRPr lang="en-US" dirty="0"/>
          </a:p>
        </p:txBody>
      </p:sp>
      <p:sp>
        <p:nvSpPr>
          <p:cNvPr id="3" name="Content Placeholder 2"/>
          <p:cNvSpPr>
            <a:spLocks noGrp="1"/>
          </p:cNvSpPr>
          <p:nvPr>
            <p:ph sz="half" idx="1"/>
          </p:nvPr>
        </p:nvSpPr>
        <p:spPr>
          <a:xfrm>
            <a:off x="457200" y="1907956"/>
            <a:ext cx="8229600" cy="4188043"/>
          </a:xfrm>
        </p:spPr>
        <p:txBody>
          <a:bodyPr>
            <a:normAutofit fontScale="92500"/>
          </a:bodyPr>
          <a:lstStyle/>
          <a:p>
            <a:pPr>
              <a:buFont typeface="Wingdings" panose="05000000000000000000" pitchFamily="2" charset="2"/>
              <a:buChar char="Ø"/>
            </a:pPr>
            <a:r>
              <a:rPr lang="en-US" u="sng" dirty="0">
                <a:hlinkClick r:id="rId2"/>
              </a:rPr>
              <a:t>SF 2142</a:t>
            </a:r>
            <a:r>
              <a:rPr lang="en-US" dirty="0"/>
              <a:t> was approved by 51 House members with 46 voting no and the Senate passed it on March 9, 31:17, sending it to the Governor (signed on March 12). </a:t>
            </a:r>
            <a:endParaRPr lang="en-US" dirty="0" smtClean="0"/>
          </a:p>
          <a:p>
            <a:pPr>
              <a:buFont typeface="Wingdings" panose="05000000000000000000" pitchFamily="2" charset="2"/>
              <a:buChar char="Ø"/>
            </a:pPr>
            <a:r>
              <a:rPr lang="en-US" dirty="0" smtClean="0"/>
              <a:t>Set </a:t>
            </a:r>
            <a:r>
              <a:rPr lang="en-US" dirty="0"/>
              <a:t>the SSA at 2.3% for FY 2021, second highest increase in 11 years, yet below the </a:t>
            </a:r>
            <a:r>
              <a:rPr lang="en-US" dirty="0" smtClean="0"/>
              <a:t>UEN </a:t>
            </a:r>
            <a:r>
              <a:rPr lang="en-US" dirty="0"/>
              <a:t>ask of 3.75%. </a:t>
            </a:r>
            <a:endParaRPr lang="en-US" dirty="0" smtClean="0"/>
          </a:p>
          <a:p>
            <a:pPr>
              <a:buFont typeface="Wingdings" panose="05000000000000000000" pitchFamily="2" charset="2"/>
              <a:buChar char="Ø"/>
            </a:pPr>
            <a:r>
              <a:rPr lang="en-US" dirty="0" smtClean="0"/>
              <a:t>When </a:t>
            </a:r>
            <a:r>
              <a:rPr lang="en-US" dirty="0"/>
              <a:t>Session reconvened after COVID closure, </a:t>
            </a:r>
            <a:r>
              <a:rPr lang="en-US" dirty="0" smtClean="0"/>
              <a:t>UEN requested </a:t>
            </a:r>
            <a:r>
              <a:rPr lang="en-US" dirty="0"/>
              <a:t>the 2.3% remain intact, and </a:t>
            </a:r>
            <a:r>
              <a:rPr lang="en-US" dirty="0" smtClean="0"/>
              <a:t>it </a:t>
            </a:r>
            <a:r>
              <a:rPr lang="en-US" dirty="0"/>
              <a:t>did. </a:t>
            </a:r>
            <a:endParaRPr lang="en-US" dirty="0" smtClean="0"/>
          </a:p>
          <a:p>
            <a:pPr>
              <a:buFont typeface="Wingdings" panose="05000000000000000000" pitchFamily="2" charset="2"/>
              <a:buChar char="Ø"/>
            </a:pPr>
            <a:r>
              <a:rPr lang="en-US" dirty="0" smtClean="0"/>
              <a:t>In context: combined with transportation, formula equity and formula funding, despite anticipation of economic decline due to the pandemic, it’s fair to say the 2020 Session made a good effort and kept their commitment for funding schools. </a:t>
            </a:r>
          </a:p>
          <a:p>
            <a:pPr>
              <a:buFont typeface="Wingdings" panose="05000000000000000000" pitchFamily="2" charset="2"/>
              <a:buChar char="Ø"/>
            </a:pPr>
            <a:r>
              <a:rPr lang="en-US" dirty="0" smtClean="0"/>
              <a:t>Setting up 2021: Zoomland folks, when we get to breakout rooms in a bit, talk about your greatest needs, not in terms of $$, but rather, what do those $$ net in student achievement?</a:t>
            </a:r>
            <a:endParaRPr lang="en-US" dirty="0"/>
          </a:p>
        </p:txBody>
      </p:sp>
      <p:pic>
        <p:nvPicPr>
          <p:cNvPr id="9" name="Picture 8"/>
          <p:cNvPicPr>
            <a:picLocks noChangeAspect="1"/>
          </p:cNvPicPr>
          <p:nvPr/>
        </p:nvPicPr>
        <p:blipFill>
          <a:blip r:embed="rId3"/>
          <a:stretch>
            <a:fillRect/>
          </a:stretch>
        </p:blipFill>
        <p:spPr>
          <a:xfrm>
            <a:off x="7620000" y="152400"/>
            <a:ext cx="838240" cy="1431993"/>
          </a:xfrm>
          <a:prstGeom prst="rect">
            <a:avLst/>
          </a:prstGeom>
        </p:spPr>
      </p:pic>
    </p:spTree>
    <p:extLst>
      <p:ext uri="{BB962C8B-B14F-4D97-AF65-F5344CB8AC3E}">
        <p14:creationId xmlns:p14="http://schemas.microsoft.com/office/powerpoint/2010/main" val="21200071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graphicFrame>
        <p:nvGraphicFramePr>
          <p:cNvPr id="5" name="Chart 4"/>
          <p:cNvGraphicFramePr>
            <a:graphicFrameLocks/>
          </p:cNvGraphicFramePr>
          <p:nvPr>
            <p:extLst/>
          </p:nvPr>
        </p:nvGraphicFramePr>
        <p:xfrm>
          <a:off x="11747" y="0"/>
          <a:ext cx="9132253" cy="6781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03168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22959" y="1845734"/>
            <a:ext cx="7543801" cy="4402666"/>
          </a:xfrm>
        </p:spPr>
        <p:txBody>
          <a:bodyPr>
            <a:normAutofit fontScale="70000" lnSpcReduction="20000"/>
          </a:bodyPr>
          <a:lstStyle/>
          <a:p>
            <a:pPr>
              <a:lnSpc>
                <a:spcPct val="100000"/>
              </a:lnSpc>
              <a:buFont typeface="Wingdings" panose="05000000000000000000" pitchFamily="2" charset="2"/>
              <a:buChar char="Ø"/>
            </a:pPr>
            <a:r>
              <a:rPr lang="en-US" sz="2800" dirty="0"/>
              <a:t>School funding adequacy is a function of sufficient state revenues and mix of revenue sources for schools.  </a:t>
            </a:r>
            <a:endParaRPr lang="en-US" sz="2800" dirty="0" smtClean="0"/>
          </a:p>
          <a:p>
            <a:pPr>
              <a:lnSpc>
                <a:spcPct val="100000"/>
              </a:lnSpc>
              <a:buFont typeface="Wingdings" panose="05000000000000000000" pitchFamily="2" charset="2"/>
              <a:buChar char="Ø"/>
            </a:pPr>
            <a:r>
              <a:rPr lang="en-US" sz="2800" dirty="0" smtClean="0"/>
              <a:t>Continued property tax relief focus confuses the issue – state investment increases to make up for a reduced property tax dollar but schools don’t receive those funds as additional revenue. </a:t>
            </a:r>
            <a:endParaRPr lang="en-US" sz="2800" dirty="0"/>
          </a:p>
          <a:p>
            <a:pPr>
              <a:lnSpc>
                <a:spcPct val="100000"/>
              </a:lnSpc>
              <a:buFont typeface="Wingdings" panose="05000000000000000000" pitchFamily="2" charset="2"/>
              <a:buChar char="Ø"/>
            </a:pPr>
            <a:r>
              <a:rPr lang="en-US" sz="2800" dirty="0"/>
              <a:t>Check out the Legislative Digest for additional information on tax cuts, policy decisions limiting state revenue, and increased tax credit thresholds of private school scholarships (STOs</a:t>
            </a:r>
            <a:r>
              <a:rPr lang="en-US" sz="2800" dirty="0" smtClean="0"/>
              <a:t>) – increased to $15 million in the 2020 Session. </a:t>
            </a:r>
          </a:p>
          <a:p>
            <a:pPr>
              <a:lnSpc>
                <a:spcPct val="100000"/>
              </a:lnSpc>
              <a:buFont typeface="Wingdings" panose="05000000000000000000" pitchFamily="2" charset="2"/>
              <a:buChar char="Ø"/>
            </a:pPr>
            <a:r>
              <a:rPr lang="en-US" sz="2800" dirty="0" smtClean="0"/>
              <a:t>REC (Oct. 13) estimated 4.1% growth in revenues net of transfers for FY 2022.  That’s $316.5 million.  FYI:  41% of that is $130 million.  Watch for that number to be invested in PK-12 to preserve the PK-12 investment as a percentage of the state budget.  It will take more if statewide enrollment has dropped significantly, which saves the state money through the formula. </a:t>
            </a:r>
            <a:endParaRPr lang="en-US" sz="2800" dirty="0"/>
          </a:p>
        </p:txBody>
      </p:sp>
      <p:sp>
        <p:nvSpPr>
          <p:cNvPr id="3" name="Rectangle 2"/>
          <p:cNvSpPr/>
          <p:nvPr/>
        </p:nvSpPr>
        <p:spPr>
          <a:xfrm>
            <a:off x="914400" y="457200"/>
            <a:ext cx="6172200" cy="830997"/>
          </a:xfrm>
          <a:prstGeom prst="rect">
            <a:avLst/>
          </a:prstGeom>
        </p:spPr>
        <p:txBody>
          <a:bodyPr wrap="square">
            <a:spAutoFit/>
          </a:bodyPr>
          <a:lstStyle/>
          <a:p>
            <a:r>
              <a:rPr lang="en-US" sz="4800" dirty="0" smtClean="0"/>
              <a:t>State Revenue Policy</a:t>
            </a:r>
            <a:endParaRPr lang="en-US" sz="4800" dirty="0"/>
          </a:p>
        </p:txBody>
      </p:sp>
    </p:spTree>
    <p:extLst>
      <p:ext uri="{BB962C8B-B14F-4D97-AF65-F5344CB8AC3E}">
        <p14:creationId xmlns:p14="http://schemas.microsoft.com/office/powerpoint/2010/main" val="14753713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Needs:</a:t>
            </a:r>
            <a:endParaRPr lang="en-US" dirty="0"/>
          </a:p>
        </p:txBody>
      </p:sp>
      <p:sp>
        <p:nvSpPr>
          <p:cNvPr id="3" name="Content Placeholder 2"/>
          <p:cNvSpPr>
            <a:spLocks noGrp="1"/>
          </p:cNvSpPr>
          <p:nvPr>
            <p:ph sz="half" idx="1"/>
          </p:nvPr>
        </p:nvSpPr>
        <p:spPr>
          <a:xfrm>
            <a:off x="822960" y="1845734"/>
            <a:ext cx="7482840" cy="4478866"/>
          </a:xfrm>
        </p:spPr>
        <p:txBody>
          <a:bodyPr>
            <a:normAutofit fontScale="92500" lnSpcReduction="10000"/>
          </a:bodyPr>
          <a:lstStyle/>
          <a:p>
            <a:r>
              <a:rPr lang="en-US" dirty="0" smtClean="0"/>
              <a:t>Adequate increase in SSA to fund: </a:t>
            </a:r>
          </a:p>
          <a:p>
            <a:pPr lvl="1"/>
            <a:r>
              <a:rPr lang="en-US" dirty="0" smtClean="0"/>
              <a:t>Continued programs and new expectations:  computer science, dyslexia training, school safety and emergency plans, internships and college-level coursework</a:t>
            </a:r>
          </a:p>
          <a:p>
            <a:pPr lvl="1"/>
            <a:r>
              <a:rPr lang="en-US" dirty="0" smtClean="0"/>
              <a:t>Educators to teach and lead our schools; adequate salaries, benefits, training and ongoing support</a:t>
            </a:r>
          </a:p>
          <a:p>
            <a:pPr lvl="1"/>
            <a:r>
              <a:rPr lang="en-US" dirty="0" smtClean="0"/>
              <a:t>Bus drivers and support staff (paras, food service, custodians, secretaries) </a:t>
            </a:r>
          </a:p>
          <a:p>
            <a:pPr lvl="1"/>
            <a:r>
              <a:rPr lang="en-US" dirty="0" smtClean="0"/>
              <a:t>Course supports: science lab materials, career and technical education costs, fees to community colleges or other school districts for shared courses and content, music/art/drama opportunities for students</a:t>
            </a:r>
          </a:p>
          <a:p>
            <a:pPr lvl="1"/>
            <a:r>
              <a:rPr lang="en-US" dirty="0"/>
              <a:t>Student needs: offset fees waived, provide instructional materials (online and at school</a:t>
            </a:r>
            <a:r>
              <a:rPr lang="en-US" dirty="0" smtClean="0"/>
              <a:t>), social workers and mental health supports, translators and ELL instructional materials and supports, behavior supports all the way up to therapeutic classrooms and mental health placements, talented and gifted content</a:t>
            </a:r>
          </a:p>
          <a:p>
            <a:pPr lvl="1"/>
            <a:r>
              <a:rPr lang="en-US" dirty="0" smtClean="0"/>
              <a:t>Extra- and co-curriculars: not just the heart of the community, but in many cases where students find their passion and learn to set goals and work collaboratively with others. Connect to peers and caring adults. </a:t>
            </a:r>
            <a:endParaRPr lang="en-US" dirty="0"/>
          </a:p>
        </p:txBody>
      </p:sp>
    </p:spTree>
    <p:extLst>
      <p:ext uri="{BB962C8B-B14F-4D97-AF65-F5344CB8AC3E}">
        <p14:creationId xmlns:p14="http://schemas.microsoft.com/office/powerpoint/2010/main" val="487701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of the day: </a:t>
            </a:r>
            <a:endParaRPr lang="en-US" dirty="0"/>
          </a:p>
        </p:txBody>
      </p:sp>
      <p:sp>
        <p:nvSpPr>
          <p:cNvPr id="3" name="Content Placeholder 2"/>
          <p:cNvSpPr>
            <a:spLocks noGrp="1"/>
          </p:cNvSpPr>
          <p:nvPr>
            <p:ph sz="half" idx="1"/>
          </p:nvPr>
        </p:nvSpPr>
        <p:spPr>
          <a:xfrm>
            <a:off x="822960" y="2362200"/>
            <a:ext cx="7543800" cy="3506894"/>
          </a:xfrm>
        </p:spPr>
        <p:txBody>
          <a:bodyPr>
            <a:normAutofit/>
          </a:bodyPr>
          <a:lstStyle/>
          <a:p>
            <a:r>
              <a:rPr lang="en-US" sz="2800" dirty="0" smtClean="0"/>
              <a:t>How many of our priorities would fall off the list if schools had been adequately funded in the past or you knew they would be adequately funded going forward? </a:t>
            </a:r>
            <a:endParaRPr lang="en-US" sz="2800" dirty="0"/>
          </a:p>
        </p:txBody>
      </p:sp>
    </p:spTree>
    <p:extLst>
      <p:ext uri="{BB962C8B-B14F-4D97-AF65-F5344CB8AC3E}">
        <p14:creationId xmlns:p14="http://schemas.microsoft.com/office/powerpoint/2010/main" val="9053559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36005"/>
            <a:ext cx="5623560" cy="1450757"/>
          </a:xfrm>
        </p:spPr>
        <p:txBody>
          <a:bodyPr/>
          <a:lstStyle/>
          <a:p>
            <a:r>
              <a:rPr lang="en-US" b="1" dirty="0" smtClean="0"/>
              <a:t>Educator </a:t>
            </a:r>
            <a:r>
              <a:rPr lang="en-US" b="1" dirty="0"/>
              <a:t>Shortage and Quality Instruction</a:t>
            </a:r>
          </a:p>
        </p:txBody>
      </p:sp>
      <p:sp>
        <p:nvSpPr>
          <p:cNvPr id="3" name="Content Placeholder 2"/>
          <p:cNvSpPr>
            <a:spLocks noGrp="1"/>
          </p:cNvSpPr>
          <p:nvPr>
            <p:ph idx="1"/>
          </p:nvPr>
        </p:nvSpPr>
        <p:spPr>
          <a:xfrm>
            <a:off x="533400" y="1845734"/>
            <a:ext cx="8000999" cy="4402666"/>
          </a:xfrm>
        </p:spPr>
        <p:txBody>
          <a:bodyPr>
            <a:noAutofit/>
          </a:bodyPr>
          <a:lstStyle/>
          <a:p>
            <a:r>
              <a:rPr lang="en-US" u="sng" dirty="0">
                <a:hlinkClick r:id="rId2"/>
              </a:rPr>
              <a:t>HF 2629</a:t>
            </a:r>
            <a:r>
              <a:rPr lang="en-US" dirty="0"/>
              <a:t> Future Ready Workforce provides for computer science which may be delivered exclusively online. </a:t>
            </a:r>
          </a:p>
          <a:p>
            <a:r>
              <a:rPr lang="en-US" u="sng" dirty="0">
                <a:hlinkClick r:id="rId3"/>
              </a:rPr>
              <a:t>SF 2310</a:t>
            </a:r>
            <a:r>
              <a:rPr lang="en-US" dirty="0"/>
              <a:t> Online Learning allows financial literacy, world languages and computer science taught exclusively online under certain conditions. Also allowed use of federal funds for AEA online learning program.</a:t>
            </a:r>
          </a:p>
          <a:p>
            <a:r>
              <a:rPr lang="en-US" u="sng" dirty="0">
                <a:hlinkClick r:id="rId4"/>
              </a:rPr>
              <a:t>HF 2359</a:t>
            </a:r>
            <a:r>
              <a:rPr lang="en-US" dirty="0"/>
              <a:t> Praxis test eliminated as an entrance exam to enroll in a college teaching program.</a:t>
            </a:r>
          </a:p>
          <a:p>
            <a:r>
              <a:rPr lang="en-US" u="sng" dirty="0">
                <a:hlinkClick r:id="rId5"/>
              </a:rPr>
              <a:t>HF 2454</a:t>
            </a:r>
            <a:r>
              <a:rPr lang="en-US" dirty="0"/>
              <a:t> allows AA degree for some CTE teachers</a:t>
            </a:r>
            <a:r>
              <a:rPr lang="en-US" dirty="0" smtClean="0"/>
              <a:t>. Proposed BOEE </a:t>
            </a:r>
            <a:r>
              <a:rPr lang="en-US" dirty="0"/>
              <a:t>Admin. Rules allowed for AA degree </a:t>
            </a:r>
            <a:r>
              <a:rPr lang="en-US" dirty="0" smtClean="0"/>
              <a:t>and other flexibility for substitutes. </a:t>
            </a:r>
            <a:r>
              <a:rPr lang="en-US" dirty="0"/>
              <a:t>Governor’s declaratory order </a:t>
            </a:r>
            <a:r>
              <a:rPr lang="en-US" dirty="0" smtClean="0"/>
              <a:t>provides substitute flexibility</a:t>
            </a:r>
            <a:r>
              <a:rPr lang="en-US" dirty="0"/>
              <a:t>. </a:t>
            </a:r>
          </a:p>
          <a:p>
            <a:r>
              <a:rPr lang="en-US" u="sng" dirty="0">
                <a:hlinkClick r:id="rId6"/>
              </a:rPr>
              <a:t>HF 2627</a:t>
            </a:r>
            <a:r>
              <a:rPr lang="en-US" dirty="0"/>
              <a:t> requires licensure reciprocity with other states with 1 year of </a:t>
            </a:r>
            <a:r>
              <a:rPr lang="en-US" dirty="0" smtClean="0"/>
              <a:t>experience, effective January 1, 2020. </a:t>
            </a:r>
            <a:endParaRPr lang="en-US" dirty="0"/>
          </a:p>
        </p:txBody>
      </p:sp>
      <p:pic>
        <p:nvPicPr>
          <p:cNvPr id="5" name="Picture 4"/>
          <p:cNvPicPr/>
          <p:nvPr/>
        </p:nvPicPr>
        <p:blipFill>
          <a:blip r:embed="rId7" cstate="print">
            <a:extLst>
              <a:ext uri="{28A0092B-C50C-407E-A947-70E740481C1C}">
                <a14:useLocalDpi xmlns:a14="http://schemas.microsoft.com/office/drawing/2010/main" val="0"/>
              </a:ext>
            </a:extLst>
          </a:blip>
          <a:stretch>
            <a:fillRect/>
          </a:stretch>
        </p:blipFill>
        <p:spPr>
          <a:xfrm>
            <a:off x="8458200" y="843260"/>
            <a:ext cx="342265" cy="356235"/>
          </a:xfrm>
          <a:prstGeom prst="rect">
            <a:avLst/>
          </a:prstGeom>
        </p:spPr>
      </p:pic>
      <p:pic>
        <p:nvPicPr>
          <p:cNvPr id="6" name="Picture 5"/>
          <p:cNvPicPr/>
          <p:nvPr/>
        </p:nvPicPr>
        <p:blipFill>
          <a:blip r:embed="rId8" cstate="print">
            <a:extLst>
              <a:ext uri="{28A0092B-C50C-407E-A947-70E740481C1C}">
                <a14:useLocalDpi xmlns:a14="http://schemas.microsoft.com/office/drawing/2010/main" val="0"/>
              </a:ext>
            </a:extLst>
          </a:blip>
          <a:stretch>
            <a:fillRect/>
          </a:stretch>
        </p:blipFill>
        <p:spPr>
          <a:xfrm>
            <a:off x="8475980" y="1192510"/>
            <a:ext cx="325120" cy="335280"/>
          </a:xfrm>
          <a:prstGeom prst="rect">
            <a:avLst/>
          </a:prstGeom>
        </p:spPr>
      </p:pic>
    </p:spTree>
    <p:extLst>
      <p:ext uri="{BB962C8B-B14F-4D97-AF65-F5344CB8AC3E}">
        <p14:creationId xmlns:p14="http://schemas.microsoft.com/office/powerpoint/2010/main" val="23894096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40474"/>
            <a:ext cx="5090160" cy="1084996"/>
          </a:xfrm>
        </p:spPr>
        <p:txBody>
          <a:bodyPr>
            <a:normAutofit fontScale="90000"/>
          </a:bodyPr>
          <a:lstStyle/>
          <a:p>
            <a:r>
              <a:rPr lang="en-US" dirty="0"/>
              <a:t>Student Inequities and </a:t>
            </a:r>
            <a:r>
              <a:rPr lang="en-US" dirty="0" smtClean="0"/>
              <a:t>At-risk Needs</a:t>
            </a:r>
            <a:endParaRPr lang="en-US" dirty="0"/>
          </a:p>
        </p:txBody>
      </p:sp>
      <p:sp>
        <p:nvSpPr>
          <p:cNvPr id="3" name="Content Placeholder 2"/>
          <p:cNvSpPr>
            <a:spLocks noGrp="1"/>
          </p:cNvSpPr>
          <p:nvPr>
            <p:ph idx="1"/>
          </p:nvPr>
        </p:nvSpPr>
        <p:spPr>
          <a:xfrm>
            <a:off x="822959" y="1845734"/>
            <a:ext cx="7025641" cy="4023360"/>
          </a:xfrm>
        </p:spPr>
        <p:txBody>
          <a:bodyPr>
            <a:normAutofit fontScale="92500" lnSpcReduction="10000"/>
          </a:bodyPr>
          <a:lstStyle/>
          <a:p>
            <a:r>
              <a:rPr lang="en-US" dirty="0"/>
              <a:t>Despite the School Finance Interim Committee recommending and the House Education Committee approving a bill, </a:t>
            </a:r>
            <a:r>
              <a:rPr lang="en-US" b="1" u="sng" dirty="0">
                <a:hlinkClick r:id="rId2"/>
              </a:rPr>
              <a:t>HF 2490</a:t>
            </a:r>
            <a:r>
              <a:rPr lang="en-US" dirty="0"/>
              <a:t>, the study of the impact of poverty on education and funding formula options to meet the needs of students did not advance out of House Appropriations Committee. </a:t>
            </a:r>
            <a:endParaRPr lang="en-US" dirty="0" smtClean="0"/>
          </a:p>
          <a:p>
            <a:r>
              <a:rPr lang="en-US" dirty="0" smtClean="0"/>
              <a:t>A </a:t>
            </a:r>
            <a:r>
              <a:rPr lang="en-US" dirty="0"/>
              <a:t>bill also approved in the House Education Committee, </a:t>
            </a:r>
            <a:r>
              <a:rPr lang="en-US" b="1" u="sng" dirty="0">
                <a:hlinkClick r:id="rId3"/>
              </a:rPr>
              <a:t>HF 2497</a:t>
            </a:r>
            <a:r>
              <a:rPr lang="en-US" dirty="0"/>
              <a:t>, would have allowed SBRC to grant spending authority up to 5% for Dropout Prevention (DoP), but died in the House Appropriations Committee. </a:t>
            </a:r>
            <a:endParaRPr lang="en-US" dirty="0" smtClean="0"/>
          </a:p>
          <a:p>
            <a:r>
              <a:rPr lang="en-US" dirty="0" smtClean="0"/>
              <a:t>Bills </a:t>
            </a:r>
            <a:r>
              <a:rPr lang="en-US" dirty="0"/>
              <a:t>were introduced in both chambers to begin the conversation with the House carrying them further along the way than in the Senate</a:t>
            </a:r>
            <a:r>
              <a:rPr lang="en-US" dirty="0" smtClean="0"/>
              <a:t>.</a:t>
            </a:r>
          </a:p>
          <a:p>
            <a:r>
              <a:rPr lang="en-US" dirty="0" smtClean="0"/>
              <a:t>FYI:  </a:t>
            </a:r>
            <a:r>
              <a:rPr lang="en-US" dirty="0"/>
              <a:t>Children from families with incomes at or below 130% of the poverty level are eligible for free lunch those 130-185% eligible for reduced lunch. </a:t>
            </a:r>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8366760" y="1462487"/>
            <a:ext cx="325120" cy="335280"/>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8366760" y="1059075"/>
            <a:ext cx="335280" cy="366395"/>
          </a:xfrm>
          <a:prstGeom prst="rect">
            <a:avLst/>
          </a:prstGeom>
        </p:spPr>
      </p:pic>
    </p:spTree>
    <p:extLst>
      <p:ext uri="{BB962C8B-B14F-4D97-AF65-F5344CB8AC3E}">
        <p14:creationId xmlns:p14="http://schemas.microsoft.com/office/powerpoint/2010/main" val="19195659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Box 4"/>
          <p:cNvSpPr txBox="1"/>
          <p:nvPr/>
        </p:nvSpPr>
        <p:spPr>
          <a:xfrm>
            <a:off x="914400" y="4800600"/>
            <a:ext cx="6477000" cy="923330"/>
          </a:xfrm>
          <a:prstGeom prst="rect">
            <a:avLst/>
          </a:prstGeom>
          <a:noFill/>
        </p:spPr>
        <p:txBody>
          <a:bodyPr wrap="square" rtlCol="0">
            <a:spAutoFit/>
          </a:bodyPr>
          <a:lstStyle/>
          <a:p>
            <a:r>
              <a:rPr lang="en-US" dirty="0" smtClean="0"/>
              <a:t>In 2001, only 4 districts had more than 50% of students eligible for FRPL (Waterloo, Keokuk, Wayne and Diagonal. Diagonal was the state high at 60.2% and the only district above 60%)</a:t>
            </a:r>
            <a:endParaRPr lang="en-US" dirty="0"/>
          </a:p>
        </p:txBody>
      </p:sp>
      <p:pic>
        <p:nvPicPr>
          <p:cNvPr id="6" name="Content Placeholder 5"/>
          <p:cNvPicPr>
            <a:picLocks noGrp="1" noChangeAspect="1"/>
          </p:cNvPicPr>
          <p:nvPr>
            <p:ph idx="1"/>
          </p:nvPr>
        </p:nvPicPr>
        <p:blipFill>
          <a:blip r:embed="rId2"/>
          <a:stretch>
            <a:fillRect/>
          </a:stretch>
        </p:blipFill>
        <p:spPr>
          <a:xfrm>
            <a:off x="304800" y="127496"/>
            <a:ext cx="8385076" cy="4368304"/>
          </a:xfrm>
          <a:prstGeom prst="rect">
            <a:avLst/>
          </a:prstGeom>
        </p:spPr>
      </p:pic>
    </p:spTree>
    <p:extLst>
      <p:ext uri="{BB962C8B-B14F-4D97-AF65-F5344CB8AC3E}">
        <p14:creationId xmlns:p14="http://schemas.microsoft.com/office/powerpoint/2010/main" val="19423732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76" y="5257800"/>
            <a:ext cx="8534400" cy="923330"/>
          </a:xfrm>
          <a:prstGeom prst="rect">
            <a:avLst/>
          </a:prstGeom>
          <a:solidFill>
            <a:schemeClr val="bg1"/>
          </a:solidFill>
        </p:spPr>
        <p:txBody>
          <a:bodyPr wrap="square" rtlCol="0">
            <a:spAutoFit/>
          </a:bodyPr>
          <a:lstStyle/>
          <a:p>
            <a:r>
              <a:rPr lang="en-US" dirty="0" smtClean="0"/>
              <a:t>In FY 2020, 77 districts have more than half of their student on FRPL, and 29 districts have more than 60% of students eligible for FRPL. Those above 70% include Waterloo, Orient-Macksburg, Hamburg, Denison, Perry, Storm Lake, Des Moines, Lu Verne, and Postville.   </a:t>
            </a:r>
            <a:endParaRPr lang="en-US" dirty="0"/>
          </a:p>
        </p:txBody>
      </p:sp>
      <p:pic>
        <p:nvPicPr>
          <p:cNvPr id="2" name="Picture 1"/>
          <p:cNvPicPr>
            <a:picLocks noChangeAspect="1"/>
          </p:cNvPicPr>
          <p:nvPr/>
        </p:nvPicPr>
        <p:blipFill>
          <a:blip r:embed="rId2"/>
          <a:stretch>
            <a:fillRect/>
          </a:stretch>
        </p:blipFill>
        <p:spPr>
          <a:xfrm>
            <a:off x="35767" y="76200"/>
            <a:ext cx="8973530" cy="5105400"/>
          </a:xfrm>
          <a:prstGeom prst="rect">
            <a:avLst/>
          </a:prstGeom>
        </p:spPr>
      </p:pic>
    </p:spTree>
    <p:extLst>
      <p:ext uri="{BB962C8B-B14F-4D97-AF65-F5344CB8AC3E}">
        <p14:creationId xmlns:p14="http://schemas.microsoft.com/office/powerpoint/2010/main" val="1322167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686800" cy="5334000"/>
          </a:xfrm>
          <a:solidFill>
            <a:schemeClr val="bg1"/>
          </a:solidFill>
        </p:spPr>
        <p:txBody>
          <a:bodyPr>
            <a:noAutofit/>
          </a:bodyPr>
          <a:lstStyle/>
          <a:p>
            <a:pPr>
              <a:lnSpc>
                <a:spcPct val="100000"/>
              </a:lnSpc>
              <a:spcAft>
                <a:spcPts val="600"/>
              </a:spcAft>
            </a:pPr>
            <a:r>
              <a:rPr lang="en-US" sz="2400" b="1" dirty="0" smtClean="0">
                <a:latin typeface="Times New Roman" panose="02020603050405020304" pitchFamily="18" charset="0"/>
                <a:cs typeface="Times New Roman" panose="02020603050405020304" pitchFamily="18" charset="0"/>
              </a:rPr>
              <a:t>The UEN. . . </a:t>
            </a:r>
            <a:r>
              <a:rPr lang="en-US" sz="2000" dirty="0"/>
              <a:t/>
            </a:r>
            <a:br>
              <a:rPr lang="en-US" sz="2000" dirty="0"/>
            </a:br>
            <a:r>
              <a:rPr lang="en-US" sz="2000" dirty="0" smtClean="0"/>
              <a:t>. . .keeps </a:t>
            </a:r>
            <a:r>
              <a:rPr lang="en-US" sz="2000" dirty="0"/>
              <a:t>the state’s lawmakers, </a:t>
            </a:r>
            <a:r>
              <a:rPr lang="en-US" sz="2000" dirty="0" smtClean="0"/>
              <a:t>media</a:t>
            </a:r>
            <a:r>
              <a:rPr lang="en-US" sz="2000" dirty="0"/>
              <a:t>, and </a:t>
            </a:r>
            <a:r>
              <a:rPr lang="en-US" sz="2000" dirty="0" smtClean="0"/>
              <a:t>public </a:t>
            </a:r>
            <a:r>
              <a:rPr lang="en-US" sz="2000" dirty="0"/>
              <a:t>informed about the progress and problems in our state’s largest and most diverse </a:t>
            </a:r>
            <a:r>
              <a:rPr lang="en-US" sz="2000" dirty="0" smtClean="0"/>
              <a:t>schools, through </a:t>
            </a:r>
            <a:r>
              <a:rPr lang="en-US" sz="2000" dirty="0"/>
              <a:t>advocacy, legislation, communications and research.  </a:t>
            </a:r>
            <a:br>
              <a:rPr lang="en-US" sz="2000" dirty="0"/>
            </a:br>
            <a:r>
              <a:rPr lang="en-US" sz="2000" dirty="0"/>
              <a:t> </a:t>
            </a:r>
            <a:br>
              <a:rPr lang="en-US" sz="2000" dirty="0"/>
            </a:br>
            <a:r>
              <a:rPr lang="en-US" sz="2000" dirty="0" smtClean="0"/>
              <a:t>. . .helps </a:t>
            </a:r>
            <a:r>
              <a:rPr lang="en-US" sz="2000" dirty="0"/>
              <a:t>to build capacity in urban education by facilitating connections between member districts to improve student academic </a:t>
            </a:r>
            <a:r>
              <a:rPr lang="en-US" sz="2000" dirty="0" smtClean="0"/>
              <a:t>performance, </a:t>
            </a:r>
            <a:r>
              <a:rPr lang="en-US" sz="2000" dirty="0"/>
              <a:t>narrow achievement gaps, improve professional development; and strengthen leadership, governance, and management.</a:t>
            </a:r>
            <a:br>
              <a:rPr lang="en-US" sz="2000" dirty="0"/>
            </a:br>
            <a:r>
              <a:rPr lang="en-US" sz="2000" dirty="0"/>
              <a:t> </a:t>
            </a:r>
            <a:br>
              <a:rPr lang="en-US" sz="2000" dirty="0"/>
            </a:br>
            <a:r>
              <a:rPr lang="en-US" sz="2000" dirty="0" smtClean="0"/>
              <a:t>Joint </a:t>
            </a:r>
            <a:r>
              <a:rPr lang="en-US" sz="2000" dirty="0"/>
              <a:t>efforts with other state organizations and policymakers extend the UEN’s influence and effectiveness </a:t>
            </a:r>
            <a:r>
              <a:rPr lang="en-US" sz="2000" dirty="0" smtClean="0"/>
              <a:t>to </a:t>
            </a:r>
            <a:r>
              <a:rPr lang="en-US" sz="2000" dirty="0"/>
              <a:t>the broader community that will ultimately benefit from the contributions of today’s urban students.</a:t>
            </a:r>
            <a:br>
              <a:rPr lang="en-US" sz="2000" dirty="0"/>
            </a:br>
            <a:r>
              <a:rPr lang="en-US" sz="2000" dirty="0"/>
              <a:t> </a:t>
            </a:r>
            <a:br>
              <a:rPr lang="en-US" sz="2000" dirty="0"/>
            </a:br>
            <a:r>
              <a:rPr lang="en-US" sz="2000" dirty="0"/>
              <a:t>All members of the </a:t>
            </a:r>
            <a:r>
              <a:rPr lang="en-US" sz="2000" dirty="0" smtClean="0"/>
              <a:t>UEN help </a:t>
            </a:r>
            <a:r>
              <a:rPr lang="en-US" sz="2000" dirty="0"/>
              <a:t>determine program priorities. For guidance, the members rely upon data retrieved from local, state, regional and national sources.  In addition, specific issues arise addressing contemporary events, legislative concerns and current trends. </a:t>
            </a:r>
            <a:r>
              <a:rPr lang="en-US" sz="2000" dirty="0" smtClean="0"/>
              <a:t>The </a:t>
            </a:r>
            <a:r>
              <a:rPr lang="en-US" sz="2000" dirty="0"/>
              <a:t>priorities of the UEN continually evolve, reflecting the changing needs of urban students, families and communities. </a:t>
            </a:r>
          </a:p>
        </p:txBody>
      </p:sp>
      <p:sp>
        <p:nvSpPr>
          <p:cNvPr id="3" name="TextBox 2"/>
          <p:cNvSpPr txBox="1"/>
          <p:nvPr/>
        </p:nvSpPr>
        <p:spPr>
          <a:xfrm>
            <a:off x="6858000" y="152400"/>
            <a:ext cx="2057400" cy="369332"/>
          </a:xfrm>
          <a:prstGeom prst="rect">
            <a:avLst/>
          </a:prstGeom>
          <a:noFill/>
        </p:spPr>
        <p:txBody>
          <a:bodyPr wrap="square" rtlCol="0">
            <a:spAutoFit/>
          </a:bodyPr>
          <a:lstStyle/>
          <a:p>
            <a:r>
              <a:rPr lang="en-US" dirty="0" smtClean="0"/>
              <a:t>New: Nov. 2019</a:t>
            </a:r>
            <a:endParaRPr lang="en-US" dirty="0"/>
          </a:p>
        </p:txBody>
      </p:sp>
    </p:spTree>
    <p:extLst>
      <p:ext uri="{BB962C8B-B14F-4D97-AF65-F5344CB8AC3E}">
        <p14:creationId xmlns:p14="http://schemas.microsoft.com/office/powerpoint/2010/main" val="8380694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527" y="152400"/>
            <a:ext cx="8879684" cy="5288345"/>
          </a:xfrm>
          <a:prstGeom prst="rect">
            <a:avLst/>
          </a:prstGeom>
        </p:spPr>
      </p:pic>
      <p:sp>
        <p:nvSpPr>
          <p:cNvPr id="3" name="5-Point Star 2"/>
          <p:cNvSpPr/>
          <p:nvPr/>
        </p:nvSpPr>
        <p:spPr>
          <a:xfrm>
            <a:off x="8577211" y="2209800"/>
            <a:ext cx="3810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5-Point Star 4"/>
          <p:cNvSpPr/>
          <p:nvPr/>
        </p:nvSpPr>
        <p:spPr>
          <a:xfrm>
            <a:off x="8610600" y="3886200"/>
            <a:ext cx="3810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85800" y="5562600"/>
            <a:ext cx="7735078" cy="646331"/>
          </a:xfrm>
          <a:prstGeom prst="rect">
            <a:avLst/>
          </a:prstGeom>
        </p:spPr>
        <p:txBody>
          <a:bodyPr wrap="square">
            <a:spAutoFit/>
          </a:bodyPr>
          <a:lstStyle/>
          <a:p>
            <a:r>
              <a:rPr lang="en-US" dirty="0"/>
              <a:t>Districts in the largest and smallest enrollment categories had the highest percentage of students eligible for free or reduced price lunch (Table 1-7). </a:t>
            </a:r>
          </a:p>
        </p:txBody>
      </p:sp>
    </p:spTree>
    <p:extLst>
      <p:ext uri="{BB962C8B-B14F-4D97-AF65-F5344CB8AC3E}">
        <p14:creationId xmlns:p14="http://schemas.microsoft.com/office/powerpoint/2010/main" val="622440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62201"/>
            <a:ext cx="7543800" cy="990600"/>
          </a:xfrm>
        </p:spPr>
        <p:txBody>
          <a:bodyPr/>
          <a:lstStyle/>
          <a:p>
            <a:pPr algn="ctr"/>
            <a:r>
              <a:rPr lang="en-US" b="1" dirty="0" smtClean="0"/>
              <a:t>Quality Preschool</a:t>
            </a:r>
            <a:endParaRPr lang="en-US" b="1" dirty="0"/>
          </a:p>
        </p:txBody>
      </p:sp>
      <p:pic>
        <p:nvPicPr>
          <p:cNvPr id="3" name="Picture 2" descr="tendermusings: Bring me bac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4038600"/>
            <a:ext cx="5845479" cy="1066800"/>
          </a:xfrm>
          <a:prstGeom prst="rect">
            <a:avLst/>
          </a:prstGeom>
        </p:spPr>
      </p:pic>
    </p:spTree>
    <p:extLst>
      <p:ext uri="{BB962C8B-B14F-4D97-AF65-F5344CB8AC3E}">
        <p14:creationId xmlns:p14="http://schemas.microsoft.com/office/powerpoint/2010/main" val="40305288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86605"/>
            <a:ext cx="7010400" cy="475396"/>
          </a:xfrm>
        </p:spPr>
        <p:txBody>
          <a:bodyPr>
            <a:normAutofit fontScale="90000"/>
          </a:bodyPr>
          <a:lstStyle/>
          <a:p>
            <a:pPr algn="ctr"/>
            <a:r>
              <a:rPr lang="en-US" b="1" dirty="0" smtClean="0"/>
              <a:t>Quality Preschool</a:t>
            </a:r>
            <a:endParaRPr lang="en-US" b="1" dirty="0"/>
          </a:p>
        </p:txBody>
      </p:sp>
      <p:sp>
        <p:nvSpPr>
          <p:cNvPr id="4" name="Content Placeholder 3"/>
          <p:cNvSpPr>
            <a:spLocks noGrp="1"/>
          </p:cNvSpPr>
          <p:nvPr>
            <p:ph sz="half" idx="2"/>
          </p:nvPr>
        </p:nvSpPr>
        <p:spPr>
          <a:xfrm>
            <a:off x="1066800" y="2286000"/>
            <a:ext cx="7223760" cy="2895600"/>
          </a:xfrm>
        </p:spPr>
        <p:txBody>
          <a:bodyPr>
            <a:normAutofit fontScale="92500"/>
          </a:bodyPr>
          <a:lstStyle/>
          <a:p>
            <a:pPr>
              <a:buFont typeface="Wingdings" panose="05000000000000000000" pitchFamily="2" charset="2"/>
              <a:buChar char="Ø"/>
            </a:pPr>
            <a:r>
              <a:rPr lang="en-US" u="sng" dirty="0">
                <a:hlinkClick r:id="rId2"/>
              </a:rPr>
              <a:t>HF 2460</a:t>
            </a:r>
            <a:r>
              <a:rPr lang="en-US" dirty="0"/>
              <a:t> would have allowed districts to serve and count young 5-year-olds in PK, was approved by the House Appropriations Committee, but did not get approval of the full House. </a:t>
            </a:r>
            <a:endParaRPr lang="en-US" dirty="0" smtClean="0"/>
          </a:p>
          <a:p>
            <a:pPr>
              <a:buFont typeface="Wingdings" panose="05000000000000000000" pitchFamily="2" charset="2"/>
              <a:buChar char="Ø"/>
            </a:pPr>
            <a:r>
              <a:rPr lang="en-US" dirty="0" smtClean="0"/>
              <a:t>COVID-19 Impact:  PK enrollments lower in Fall 2020. PK does not have an on-time funding component or budget guarantee, so next year’s PK budget will be based on this Fall’s enrollment count. Also, DE guidance prohibits school districts from using general fund for PK expansion. </a:t>
            </a:r>
          </a:p>
          <a:p>
            <a:pPr>
              <a:buFont typeface="Wingdings" panose="05000000000000000000" pitchFamily="2" charset="2"/>
              <a:buChar char="Ø"/>
            </a:pPr>
            <a:r>
              <a:rPr lang="en-US" dirty="0" smtClean="0"/>
              <a:t>Is the solution a one-time hold harmless or permanent fix to the formula that sets up funding for PK expansion? </a:t>
            </a:r>
          </a:p>
          <a:p>
            <a:pPr>
              <a:buFont typeface="Wingdings" panose="05000000000000000000" pitchFamily="2" charset="2"/>
              <a:buChar char="Ø"/>
            </a:pPr>
            <a:endParaRPr lang="en-US" dirty="0"/>
          </a:p>
        </p:txBody>
      </p:sp>
      <p:pic>
        <p:nvPicPr>
          <p:cNvPr id="6" name="Picture 5"/>
          <p:cNvPicPr>
            <a:picLocks noChangeAspect="1"/>
          </p:cNvPicPr>
          <p:nvPr/>
        </p:nvPicPr>
        <p:blipFill>
          <a:blip r:embed="rId3"/>
          <a:stretch>
            <a:fillRect/>
          </a:stretch>
        </p:blipFill>
        <p:spPr>
          <a:xfrm>
            <a:off x="8077200" y="1143000"/>
            <a:ext cx="687670" cy="718102"/>
          </a:xfrm>
          <a:prstGeom prst="rect">
            <a:avLst/>
          </a:prstGeom>
        </p:spPr>
      </p:pic>
      <p:pic>
        <p:nvPicPr>
          <p:cNvPr id="7" name="Picture 6" descr="tendermusings: Bring me bac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838200"/>
            <a:ext cx="5105400" cy="931736"/>
          </a:xfrm>
          <a:prstGeom prst="rect">
            <a:avLst/>
          </a:prstGeom>
        </p:spPr>
      </p:pic>
    </p:spTree>
    <p:extLst>
      <p:ext uri="{BB962C8B-B14F-4D97-AF65-F5344CB8AC3E}">
        <p14:creationId xmlns:p14="http://schemas.microsoft.com/office/powerpoint/2010/main" val="11242507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543800" cy="990600"/>
          </a:xfrm>
        </p:spPr>
        <p:txBody>
          <a:bodyPr/>
          <a:lstStyle/>
          <a:p>
            <a:pPr algn="ctr"/>
            <a:r>
              <a:rPr lang="en-US" b="1" dirty="0" smtClean="0"/>
              <a:t>School Safety</a:t>
            </a:r>
            <a:endParaRPr lang="en-US" b="1" dirty="0"/>
          </a:p>
        </p:txBody>
      </p:sp>
      <p:sp>
        <p:nvSpPr>
          <p:cNvPr id="4" name="Rectangle 3"/>
          <p:cNvSpPr/>
          <p:nvPr/>
        </p:nvSpPr>
        <p:spPr>
          <a:xfrm>
            <a:off x="1219200" y="1828800"/>
            <a:ext cx="6553200" cy="3060838"/>
          </a:xfrm>
          <a:prstGeom prst="rect">
            <a:avLst/>
          </a:prstGeom>
        </p:spPr>
        <p:txBody>
          <a:bodyPr wrap="square">
            <a:spAutoFit/>
          </a:bodyPr>
          <a:lstStyle/>
          <a:p>
            <a:pPr marL="285750" indent="-285750">
              <a:lnSpc>
                <a:spcPct val="115000"/>
              </a:lnSpc>
              <a:spcAft>
                <a:spcPts val="1000"/>
              </a:spcAft>
              <a:buFont typeface="Wingdings" panose="05000000000000000000" pitchFamily="2" charset="2"/>
              <a:buChar char="Ø"/>
            </a:pPr>
            <a:r>
              <a:rPr lang="en-US"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Little progress in 2020, with only small scale solutions advanced. </a:t>
            </a:r>
            <a:endParaRPr lang="en-US"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endParaRPr>
          </a:p>
          <a:p>
            <a:pPr marL="285750" indent="-285750">
              <a:lnSpc>
                <a:spcPct val="115000"/>
              </a:lnSpc>
              <a:spcAft>
                <a:spcPts val="1000"/>
              </a:spcAft>
              <a:buFont typeface="Wingdings" panose="05000000000000000000" pitchFamily="2" charset="2"/>
              <a:buChar char="Ø"/>
            </a:pPr>
            <a:r>
              <a:rPr lang="en-US"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SF </a:t>
            </a: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284</a:t>
            </a:r>
            <a:r>
              <a:rPr lang="en-US" dirty="0">
                <a:latin typeface="Calibri" panose="020F0502020204030204" pitchFamily="34" charset="0"/>
                <a:ea typeface="Calibri" panose="020F0502020204030204" pitchFamily="34" charset="0"/>
                <a:cs typeface="Times New Roman" panose="02020603050405020304" pitchFamily="18" charset="0"/>
              </a:rPr>
              <a:t> would have added School Resource Office (SRO) position to operational sharing, but did not move forward.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Wingdings" panose="05000000000000000000" pitchFamily="2" charset="2"/>
              <a:buChar char="Ø"/>
            </a:pPr>
            <a:r>
              <a:rPr lang="en-US"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SF </a:t>
            </a: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2155</a:t>
            </a:r>
            <a:r>
              <a:rPr lang="en-US" dirty="0">
                <a:latin typeface="Calibri" panose="020F0502020204030204" pitchFamily="34" charset="0"/>
                <a:ea typeface="Calibri" panose="020F0502020204030204" pitchFamily="34" charset="0"/>
                <a:cs typeface="Times New Roman" panose="02020603050405020304" pitchFamily="18" charset="0"/>
              </a:rPr>
              <a:t> would have allowed additional ISL funds to pay for one SRO per district, although approved in the Senate Education Committee, did not advance out of the Senate Ways and Means Committee.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Wingdings" panose="05000000000000000000" pitchFamily="2" charset="2"/>
              <a:buChar char="Ø"/>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There were no school safety bills in the Iowa House.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7696200" y="533400"/>
            <a:ext cx="948620" cy="990600"/>
          </a:xfrm>
          <a:prstGeom prst="rect">
            <a:avLst/>
          </a:prstGeom>
        </p:spPr>
      </p:pic>
    </p:spTree>
    <p:extLst>
      <p:ext uri="{BB962C8B-B14F-4D97-AF65-F5344CB8AC3E}">
        <p14:creationId xmlns:p14="http://schemas.microsoft.com/office/powerpoint/2010/main" val="4222612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543800" cy="990600"/>
          </a:xfrm>
        </p:spPr>
        <p:txBody>
          <a:bodyPr>
            <a:normAutofit fontScale="90000"/>
          </a:bodyPr>
          <a:lstStyle/>
          <a:p>
            <a:pPr algn="ctr"/>
            <a:r>
              <a:rPr lang="en-US" b="1" dirty="0" smtClean="0"/>
              <a:t>District Flexibility/Board Authority</a:t>
            </a:r>
            <a:endParaRPr lang="en-US" b="1" dirty="0"/>
          </a:p>
        </p:txBody>
      </p:sp>
      <p:sp>
        <p:nvSpPr>
          <p:cNvPr id="4" name="Rectangle 3"/>
          <p:cNvSpPr/>
          <p:nvPr/>
        </p:nvSpPr>
        <p:spPr>
          <a:xfrm>
            <a:off x="685800" y="1676400"/>
            <a:ext cx="7686190" cy="4427879"/>
          </a:xfrm>
          <a:prstGeom prst="rect">
            <a:avLst/>
          </a:prstGeom>
        </p:spPr>
        <p:txBody>
          <a:bodyPr wrap="square">
            <a:spAutoFit/>
          </a:bodyPr>
          <a:lstStyle/>
          <a:p>
            <a:pPr marL="285750" indent="-285750">
              <a:lnSpc>
                <a:spcPct val="115000"/>
              </a:lnSpc>
              <a:spcAft>
                <a:spcPts val="1000"/>
              </a:spcAft>
              <a:buFont typeface="Wingdings" panose="05000000000000000000" pitchFamily="2" charset="2"/>
              <a:buChar char="Ø"/>
            </a:pPr>
            <a:r>
              <a:rPr lang="en-US"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SF 2310 language was confusing (drafting legislation without much public conversation, during COVID closure, added to the confusion.)</a:t>
            </a:r>
          </a:p>
          <a:p>
            <a:pPr marL="285750" indent="-285750">
              <a:lnSpc>
                <a:spcPct val="115000"/>
              </a:lnSpc>
              <a:spcAft>
                <a:spcPts val="1000"/>
              </a:spcAft>
              <a:buFont typeface="Wingdings" panose="05000000000000000000" pitchFamily="2" charset="2"/>
              <a:buChar char="Ø"/>
            </a:pPr>
            <a:r>
              <a:rPr lang="en-US" dirty="0">
                <a:solidFill>
                  <a:srgbClr val="0000FF"/>
                </a:solidFill>
                <a:latin typeface="Calibri" panose="020F0502020204030204" pitchFamily="34" charset="0"/>
                <a:ea typeface="Calibri" panose="020F0502020204030204" pitchFamily="34" charset="0"/>
                <a:cs typeface="Times New Roman" panose="02020603050405020304" pitchFamily="18" charset="0"/>
              </a:rPr>
              <a:t>Board authority to determine COVID closure as long as based on the RTL plan, with in person instruction as the primary method of instruction.  </a:t>
            </a:r>
          </a:p>
          <a:p>
            <a:pPr marL="285750" indent="-285750">
              <a:lnSpc>
                <a:spcPct val="115000"/>
              </a:lnSpc>
              <a:spcAft>
                <a:spcPts val="1000"/>
              </a:spcAft>
              <a:buFont typeface="Wingdings" panose="05000000000000000000" pitchFamily="2" charset="2"/>
              <a:buChar char="Ø"/>
            </a:pPr>
            <a:r>
              <a:rPr lang="en-US" dirty="0">
                <a:solidFill>
                  <a:srgbClr val="0000FF"/>
                </a:solidFill>
                <a:latin typeface="Calibri" panose="020F0502020204030204" pitchFamily="34" charset="0"/>
                <a:ea typeface="Calibri" panose="020F0502020204030204" pitchFamily="34" charset="0"/>
                <a:cs typeface="Times New Roman" panose="02020603050405020304" pitchFamily="18" charset="0"/>
              </a:rPr>
              <a:t>However, Governor very tightly defined primarily in person to mean 50% over every two-week period. </a:t>
            </a:r>
          </a:p>
          <a:p>
            <a:pPr marL="285750" indent="-285750">
              <a:lnSpc>
                <a:spcPct val="115000"/>
              </a:lnSpc>
              <a:spcAft>
                <a:spcPts val="1000"/>
              </a:spcAft>
              <a:buFont typeface="Wingdings" panose="05000000000000000000" pitchFamily="2" charset="2"/>
              <a:buChar char="Ø"/>
            </a:pPr>
            <a:r>
              <a:rPr lang="en-US" dirty="0">
                <a:solidFill>
                  <a:srgbClr val="0000FF"/>
                </a:solidFill>
                <a:latin typeface="Calibri" panose="020F0502020204030204" pitchFamily="34" charset="0"/>
                <a:ea typeface="Calibri" panose="020F0502020204030204" pitchFamily="34" charset="0"/>
                <a:cs typeface="Times New Roman" panose="02020603050405020304" pitchFamily="18" charset="0"/>
              </a:rPr>
              <a:t>State oversight (application to close and permission granted or not, with reapplication needed every two weeks, was also a very heavy handed interpretation</a:t>
            </a:r>
            <a:r>
              <a:rPr lang="en-US"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lnSpc>
                <a:spcPct val="115000"/>
              </a:lnSpc>
              <a:spcAft>
                <a:spcPts val="1000"/>
              </a:spcAft>
              <a:buFont typeface="Wingdings" panose="05000000000000000000" pitchFamily="2" charset="2"/>
              <a:buChar char="Ø"/>
            </a:pPr>
            <a:r>
              <a:rPr lang="en-US"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Governor’s proclamation allowed virtual days for weather closures, flexibility for substitutes, and some flexibility for how attendance is counted for days and hours. </a:t>
            </a:r>
            <a:endParaRPr lang="en-US"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772400" y="239241"/>
            <a:ext cx="421678" cy="440339"/>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371991" y="399535"/>
            <a:ext cx="571500" cy="560090"/>
          </a:xfrm>
          <a:prstGeom prst="rect">
            <a:avLst/>
          </a:prstGeom>
        </p:spPr>
      </p:pic>
      <p:pic>
        <p:nvPicPr>
          <p:cNvPr id="3" name="Picture 2"/>
          <p:cNvPicPr>
            <a:picLocks noChangeAspect="1"/>
          </p:cNvPicPr>
          <p:nvPr/>
        </p:nvPicPr>
        <p:blipFill>
          <a:blip r:embed="rId4"/>
          <a:stretch>
            <a:fillRect/>
          </a:stretch>
        </p:blipFill>
        <p:spPr>
          <a:xfrm>
            <a:off x="7630254" y="772108"/>
            <a:ext cx="705970" cy="533400"/>
          </a:xfrm>
          <a:prstGeom prst="rect">
            <a:avLst/>
          </a:prstGeom>
        </p:spPr>
      </p:pic>
    </p:spTree>
    <p:extLst>
      <p:ext uri="{BB962C8B-B14F-4D97-AF65-F5344CB8AC3E}">
        <p14:creationId xmlns:p14="http://schemas.microsoft.com/office/powerpoint/2010/main" val="20708098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COVID Impacts</a:t>
            </a:r>
            <a:endParaRPr lang="en-US" b="1" dirty="0"/>
          </a:p>
        </p:txBody>
      </p:sp>
      <p:sp>
        <p:nvSpPr>
          <p:cNvPr id="3" name="Content Placeholder 2"/>
          <p:cNvSpPr>
            <a:spLocks noGrp="1"/>
          </p:cNvSpPr>
          <p:nvPr>
            <p:ph sz="half" idx="1"/>
          </p:nvPr>
        </p:nvSpPr>
        <p:spPr>
          <a:xfrm>
            <a:off x="822960" y="1845734"/>
            <a:ext cx="7635240" cy="4326466"/>
          </a:xfrm>
        </p:spPr>
        <p:txBody>
          <a:bodyPr>
            <a:normAutofit fontScale="47500" lnSpcReduction="20000"/>
          </a:bodyPr>
          <a:lstStyle/>
          <a:p>
            <a:r>
              <a:rPr lang="en-US" sz="3200" b="1" dirty="0" smtClean="0"/>
              <a:t>Increase Costs </a:t>
            </a:r>
            <a:r>
              <a:rPr lang="en-US" sz="3200" dirty="0" smtClean="0"/>
              <a:t>(cleaning, PPE, technology, social distancing means being inefficient on purpose – changes staff to student ratio, and substitutes)</a:t>
            </a:r>
          </a:p>
          <a:p>
            <a:r>
              <a:rPr lang="en-US" sz="3200" b="1" dirty="0" smtClean="0"/>
              <a:t>Loss of Revenue </a:t>
            </a:r>
            <a:r>
              <a:rPr lang="en-US" sz="3200" dirty="0" smtClean="0"/>
              <a:t>(not selling lunches, no gate receipts, fee waivers, child care, foundations/philanthropy, etc. and lost 2021-22 formula revenue due to enrollment decline)</a:t>
            </a:r>
          </a:p>
          <a:p>
            <a:r>
              <a:rPr lang="en-US" sz="3200" b="1" dirty="0" smtClean="0"/>
              <a:t>Enrollment changes – hold harmless policy options</a:t>
            </a:r>
          </a:p>
          <a:p>
            <a:pPr lvl="1"/>
            <a:r>
              <a:rPr lang="en-US" sz="3000" dirty="0" smtClean="0"/>
              <a:t>Use the higher of Oct. 2021 enrollment or Oct. 2020 count for budget – easy to implement but spends state money on relieving property taxes twice and doesn’t help otherwise growing suburbs prepare for next fall’s return of students. </a:t>
            </a:r>
          </a:p>
          <a:p>
            <a:pPr lvl="1"/>
            <a:r>
              <a:rPr lang="en-US" sz="3000" dirty="0" smtClean="0"/>
              <a:t>Higher SSA – fewer districts on budget guarantee and builds the base for future while still keeping budget guarantee and on-time funding (MSA) in the formula and lowers the special education deficit</a:t>
            </a:r>
            <a:endParaRPr lang="en-US" sz="3000" dirty="0"/>
          </a:p>
          <a:p>
            <a:pPr lvl="1"/>
            <a:r>
              <a:rPr lang="en-US" sz="3200" dirty="0" smtClean="0"/>
              <a:t>PK in particular – no budget guarantee or MSA for growth in PK and many districts have seen enrollment declines. </a:t>
            </a:r>
          </a:p>
          <a:p>
            <a:pPr lvl="1"/>
            <a:r>
              <a:rPr lang="en-US" sz="3200" dirty="0" smtClean="0"/>
              <a:t>One time money for general fund use related to COVID or enrollment decline. </a:t>
            </a:r>
            <a:r>
              <a:rPr lang="en-US" sz="3200" dirty="0"/>
              <a:t>State will save $25-35 million on their share of SSA if statewide enrollment loss is 5,000-6,000</a:t>
            </a:r>
          </a:p>
          <a:p>
            <a:pPr lvl="2"/>
            <a:r>
              <a:rPr lang="en-US" sz="2800" dirty="0" smtClean="0"/>
              <a:t>Summer or expanded time to close the COVID learning gap</a:t>
            </a:r>
          </a:p>
          <a:p>
            <a:pPr lvl="2"/>
            <a:r>
              <a:rPr lang="en-US" sz="2800" dirty="0" smtClean="0"/>
              <a:t>Social emotional/mental health increased costs</a:t>
            </a:r>
          </a:p>
          <a:p>
            <a:pPr lvl="2"/>
            <a:r>
              <a:rPr lang="en-US" sz="2800" dirty="0" smtClean="0"/>
              <a:t>One time appropriation is more aligned to conservative Republican budgeting principles, given concern about ongoing economic COVID impact in 2022 and 2023. </a:t>
            </a:r>
            <a:endParaRPr lang="en-US" sz="2800" dirty="0"/>
          </a:p>
          <a:p>
            <a:endParaRPr lang="en-US" sz="3200" dirty="0"/>
          </a:p>
          <a:p>
            <a:endParaRPr lang="en-US" sz="3200" dirty="0"/>
          </a:p>
        </p:txBody>
      </p:sp>
      <p:pic>
        <p:nvPicPr>
          <p:cNvPr id="4" name="Picture 3"/>
          <p:cNvPicPr>
            <a:picLocks noChangeAspect="1"/>
          </p:cNvPicPr>
          <p:nvPr/>
        </p:nvPicPr>
        <p:blipFill>
          <a:blip r:embed="rId2"/>
          <a:stretch>
            <a:fillRect/>
          </a:stretch>
        </p:blipFill>
        <p:spPr>
          <a:xfrm>
            <a:off x="5105400" y="-228600"/>
            <a:ext cx="3562659" cy="1874682"/>
          </a:xfrm>
          <a:prstGeom prst="rect">
            <a:avLst/>
          </a:prstGeom>
        </p:spPr>
      </p:pic>
    </p:spTree>
    <p:extLst>
      <p:ext uri="{BB962C8B-B14F-4D97-AF65-F5344CB8AC3E}">
        <p14:creationId xmlns:p14="http://schemas.microsoft.com/office/powerpoint/2010/main" val="35975802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457200" y="228600"/>
            <a:ext cx="5045377" cy="6172200"/>
          </a:xfrm>
          <a:prstGeom prst="rect">
            <a:avLst/>
          </a:prstGeom>
        </p:spPr>
      </p:pic>
      <p:sp>
        <p:nvSpPr>
          <p:cNvPr id="6" name="TextBox 5"/>
          <p:cNvSpPr txBox="1"/>
          <p:nvPr/>
        </p:nvSpPr>
        <p:spPr>
          <a:xfrm>
            <a:off x="5867400" y="457200"/>
            <a:ext cx="2743200" cy="5478423"/>
          </a:xfrm>
          <a:prstGeom prst="rect">
            <a:avLst/>
          </a:prstGeom>
          <a:noFill/>
        </p:spPr>
        <p:txBody>
          <a:bodyPr wrap="square" rtlCol="0">
            <a:spAutoFit/>
          </a:bodyPr>
          <a:lstStyle/>
          <a:p>
            <a:r>
              <a:rPr lang="en-US" sz="1400" b="1" dirty="0"/>
              <a:t>Learning loss and school closures</a:t>
            </a:r>
          </a:p>
          <a:p>
            <a:endParaRPr lang="en-US" sz="1400" dirty="0" smtClean="0"/>
          </a:p>
          <a:p>
            <a:r>
              <a:rPr lang="en-US" sz="1400" dirty="0" smtClean="0"/>
              <a:t>“To </a:t>
            </a:r>
            <a:r>
              <a:rPr lang="en-US" sz="1400" dirty="0"/>
              <a:t>that end, we created statistical models </a:t>
            </a:r>
            <a:r>
              <a:rPr lang="en-US" sz="1400" dirty="0" smtClean="0"/>
              <a:t>to estimate </a:t>
            </a:r>
            <a:r>
              <a:rPr lang="en-US" sz="1400" dirty="0"/>
              <a:t>the potential impact of school </a:t>
            </a:r>
            <a:r>
              <a:rPr lang="en-US" sz="1400" dirty="0" smtClean="0"/>
              <a:t>closures on </a:t>
            </a:r>
            <a:r>
              <a:rPr lang="en-US" sz="1400" dirty="0"/>
              <a:t>learning. The models were based on </a:t>
            </a:r>
            <a:r>
              <a:rPr lang="en-US" sz="1400" dirty="0" smtClean="0"/>
              <a:t>academic studies </a:t>
            </a:r>
            <a:r>
              <a:rPr lang="en-US" sz="1400" dirty="0"/>
              <a:t>of the effectiveness of remote learning</a:t>
            </a:r>
          </a:p>
          <a:p>
            <a:r>
              <a:rPr lang="en-US" sz="1400" dirty="0"/>
              <a:t>relative to traditional classroom instruction for </a:t>
            </a:r>
            <a:r>
              <a:rPr lang="en-US" sz="1400" dirty="0" smtClean="0"/>
              <a:t>three different </a:t>
            </a:r>
            <a:r>
              <a:rPr lang="en-US" sz="1400" dirty="0"/>
              <a:t>kinds of students. </a:t>
            </a:r>
            <a:endParaRPr lang="en-US" sz="1400" dirty="0" smtClean="0"/>
          </a:p>
          <a:p>
            <a:endParaRPr lang="en-US" sz="1400" dirty="0"/>
          </a:p>
          <a:p>
            <a:r>
              <a:rPr lang="en-US" sz="1400" dirty="0" smtClean="0"/>
              <a:t>We </a:t>
            </a:r>
            <a:r>
              <a:rPr lang="en-US" sz="1400" dirty="0"/>
              <a:t>then </a:t>
            </a:r>
            <a:r>
              <a:rPr lang="en-US" sz="1400" dirty="0" smtClean="0"/>
              <a:t>evaluated this information </a:t>
            </a:r>
            <a:r>
              <a:rPr lang="en-US" sz="1400" dirty="0"/>
              <a:t>in the context of three </a:t>
            </a:r>
            <a:r>
              <a:rPr lang="en-US" sz="1400" dirty="0" smtClean="0"/>
              <a:t>different epidemiological </a:t>
            </a:r>
            <a:r>
              <a:rPr lang="en-US" sz="1400" dirty="0"/>
              <a:t>scenarios</a:t>
            </a:r>
            <a:r>
              <a:rPr lang="en-US" sz="1400" dirty="0" smtClean="0"/>
              <a:t>. </a:t>
            </a:r>
          </a:p>
          <a:p>
            <a:endParaRPr lang="en-US" sz="1400" dirty="0"/>
          </a:p>
          <a:p>
            <a:r>
              <a:rPr lang="en-US" sz="1400" dirty="0" smtClean="0"/>
              <a:t>How </a:t>
            </a:r>
            <a:r>
              <a:rPr lang="en-US" sz="1400" dirty="0"/>
              <a:t>much learning students lose during </a:t>
            </a:r>
            <a:r>
              <a:rPr lang="en-US" sz="1400" dirty="0" smtClean="0"/>
              <a:t>school closures </a:t>
            </a:r>
            <a:r>
              <a:rPr lang="en-US" sz="1400" dirty="0"/>
              <a:t>varies significantly by </a:t>
            </a:r>
            <a:r>
              <a:rPr lang="en-US" sz="1400" dirty="0" smtClean="0"/>
              <a:t>1) access </a:t>
            </a:r>
            <a:r>
              <a:rPr lang="en-US" sz="1400" dirty="0"/>
              <a:t>to </a:t>
            </a:r>
            <a:r>
              <a:rPr lang="en-US" sz="1400" dirty="0" smtClean="0"/>
              <a:t>remote learning</a:t>
            </a:r>
            <a:r>
              <a:rPr lang="en-US" sz="1400" dirty="0"/>
              <a:t>, </a:t>
            </a:r>
            <a:r>
              <a:rPr lang="en-US" sz="1400" dirty="0" smtClean="0"/>
              <a:t>2) the </a:t>
            </a:r>
            <a:r>
              <a:rPr lang="en-US" sz="1400" dirty="0"/>
              <a:t>quality of remote instruction, </a:t>
            </a:r>
            <a:r>
              <a:rPr lang="en-US" sz="1400" dirty="0" smtClean="0"/>
              <a:t>3) home support</a:t>
            </a:r>
            <a:r>
              <a:rPr lang="en-US" sz="1400" dirty="0"/>
              <a:t>, and </a:t>
            </a:r>
            <a:r>
              <a:rPr lang="en-US" sz="1400" dirty="0" smtClean="0"/>
              <a:t>4) the </a:t>
            </a:r>
            <a:r>
              <a:rPr lang="en-US" sz="1400" dirty="0"/>
              <a:t>degree of engagement</a:t>
            </a:r>
            <a:r>
              <a:rPr lang="en-US" sz="1400" dirty="0" smtClean="0"/>
              <a:t>.</a:t>
            </a:r>
          </a:p>
          <a:p>
            <a:endParaRPr lang="en-US" sz="1400" dirty="0"/>
          </a:p>
          <a:p>
            <a:r>
              <a:rPr lang="en-US" sz="1400" dirty="0" smtClean="0"/>
              <a:t>Two charts follow: </a:t>
            </a:r>
            <a:endParaRPr lang="en-US" sz="1400" dirty="0"/>
          </a:p>
        </p:txBody>
      </p:sp>
      <p:sp>
        <p:nvSpPr>
          <p:cNvPr id="7" name="TextBox 6"/>
          <p:cNvSpPr txBox="1"/>
          <p:nvPr/>
        </p:nvSpPr>
        <p:spPr>
          <a:xfrm>
            <a:off x="2438400" y="76200"/>
            <a:ext cx="6477000" cy="430887"/>
          </a:xfrm>
          <a:prstGeom prst="rect">
            <a:avLst/>
          </a:prstGeom>
          <a:noFill/>
        </p:spPr>
        <p:txBody>
          <a:bodyPr wrap="square" rtlCol="0">
            <a:spAutoFit/>
          </a:bodyPr>
          <a:lstStyle/>
          <a:p>
            <a:r>
              <a:rPr lang="en-US" sz="1100" dirty="0">
                <a:hlinkClick r:id="rId3"/>
              </a:rPr>
              <a:t>https://</a:t>
            </a:r>
            <a:r>
              <a:rPr lang="en-US" sz="1100" dirty="0" smtClean="0">
                <a:hlinkClick r:id="rId3"/>
              </a:rPr>
              <a:t>www.mckinsey.com/industries/public-and-social-sector/our-insights/covid-19-and-student-learning-in-the-united-states-the-hurt-could-last-a-lifetime</a:t>
            </a:r>
            <a:r>
              <a:rPr lang="en-US" sz="1100" dirty="0" smtClean="0"/>
              <a:t> </a:t>
            </a:r>
            <a:endParaRPr lang="en-US" sz="1100" dirty="0"/>
          </a:p>
        </p:txBody>
      </p:sp>
    </p:spTree>
    <p:extLst>
      <p:ext uri="{BB962C8B-B14F-4D97-AF65-F5344CB8AC3E}">
        <p14:creationId xmlns:p14="http://schemas.microsoft.com/office/powerpoint/2010/main" val="15526691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Achievement Gaps in Economic Terms</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533400" y="1905000"/>
            <a:ext cx="6676288" cy="4194933"/>
          </a:xfrm>
          <a:prstGeom prst="rect">
            <a:avLst/>
          </a:prstGeom>
        </p:spPr>
      </p:pic>
    </p:spTree>
    <p:extLst>
      <p:ext uri="{BB962C8B-B14F-4D97-AF65-F5344CB8AC3E}">
        <p14:creationId xmlns:p14="http://schemas.microsoft.com/office/powerpoint/2010/main" val="38886743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609600" y="76200"/>
            <a:ext cx="7086600" cy="6165341"/>
          </a:xfrm>
          <a:prstGeom prst="rect">
            <a:avLst/>
          </a:prstGeom>
        </p:spPr>
      </p:pic>
    </p:spTree>
    <p:extLst>
      <p:ext uri="{BB962C8B-B14F-4D97-AF65-F5344CB8AC3E}">
        <p14:creationId xmlns:p14="http://schemas.microsoft.com/office/powerpoint/2010/main" val="7211073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COVID Learning Gap </a:t>
            </a:r>
            <a:r>
              <a:rPr lang="en-US" sz="2200" dirty="0">
                <a:hlinkClick r:id="rId2"/>
              </a:rPr>
              <a:t>https://www.edweek.org/ew/issues/reopening-schools/overcoming-covid-19-learning-loss.html?r=1482394025 1/ </a:t>
            </a:r>
            <a:endParaRPr lang="en-US" sz="2200" dirty="0"/>
          </a:p>
        </p:txBody>
      </p:sp>
      <p:sp>
        <p:nvSpPr>
          <p:cNvPr id="3" name="Content Placeholder 2"/>
          <p:cNvSpPr>
            <a:spLocks noGrp="1"/>
          </p:cNvSpPr>
          <p:nvPr>
            <p:ph sz="half" idx="1"/>
          </p:nvPr>
        </p:nvSpPr>
        <p:spPr>
          <a:xfrm>
            <a:off x="381000" y="1828800"/>
            <a:ext cx="7543800" cy="4724400"/>
          </a:xfrm>
        </p:spPr>
        <p:txBody>
          <a:bodyPr>
            <a:normAutofit/>
          </a:bodyPr>
          <a:lstStyle/>
          <a:p>
            <a:r>
              <a:rPr lang="en-US" sz="2800" b="1" dirty="0" smtClean="0"/>
              <a:t>EdWeek Project:  Overcoming COVID Learning Loss </a:t>
            </a:r>
          </a:p>
          <a:p>
            <a:r>
              <a:rPr lang="en-US" sz="1600" dirty="0"/>
              <a:t>&gt; Full report: How We Go Back to School</a:t>
            </a:r>
          </a:p>
          <a:p>
            <a:r>
              <a:rPr lang="en-US" sz="1600" dirty="0"/>
              <a:t>&gt; Part 1: Socially Distanced School Day</a:t>
            </a:r>
          </a:p>
          <a:p>
            <a:r>
              <a:rPr lang="en-US" sz="1600" dirty="0"/>
              <a:t>&gt; Part 2: Scheduling and </a:t>
            </a:r>
            <a:r>
              <a:rPr lang="en-US" sz="1600" dirty="0" smtClean="0"/>
              <a:t>Staffing</a:t>
            </a:r>
          </a:p>
          <a:p>
            <a:r>
              <a:rPr lang="en-US" sz="1600" dirty="0" smtClean="0"/>
              <a:t>&gt; Part 3: Transportation</a:t>
            </a:r>
          </a:p>
          <a:p>
            <a:r>
              <a:rPr lang="en-US" sz="1600" dirty="0" smtClean="0"/>
              <a:t>&gt; Part 4: Remote Learning</a:t>
            </a:r>
          </a:p>
          <a:p>
            <a:r>
              <a:rPr lang="en-US" sz="1600" dirty="0" smtClean="0"/>
              <a:t>&gt; Part 5: Teaching and Learning</a:t>
            </a:r>
          </a:p>
          <a:p>
            <a:r>
              <a:rPr lang="en-US" sz="1600" b="1" dirty="0" smtClean="0">
                <a:solidFill>
                  <a:srgbClr val="FF0000"/>
                </a:solidFill>
              </a:rPr>
              <a:t>&gt; Part 6: Overcoming Learning Loss</a:t>
            </a:r>
          </a:p>
          <a:p>
            <a:r>
              <a:rPr lang="en-US" sz="1600" dirty="0" smtClean="0"/>
              <a:t>&gt; Part 7: Teaching SEL Skills</a:t>
            </a:r>
          </a:p>
          <a:p>
            <a:r>
              <a:rPr lang="en-US" sz="1600" b="1" dirty="0" smtClean="0">
                <a:solidFill>
                  <a:srgbClr val="FF0000"/>
                </a:solidFill>
              </a:rPr>
              <a:t>&gt; Part 8: Closing Equity Gaps</a:t>
            </a:r>
            <a:endParaRPr lang="en-US" sz="1600" b="1" dirty="0">
              <a:solidFill>
                <a:srgbClr val="FF0000"/>
              </a:solidFill>
            </a:endParaRPr>
          </a:p>
        </p:txBody>
      </p:sp>
      <p:sp>
        <p:nvSpPr>
          <p:cNvPr id="5" name="TextBox 4"/>
          <p:cNvSpPr txBox="1"/>
          <p:nvPr/>
        </p:nvSpPr>
        <p:spPr>
          <a:xfrm>
            <a:off x="4267200" y="2362200"/>
            <a:ext cx="4739640" cy="3693319"/>
          </a:xfrm>
          <a:prstGeom prst="rect">
            <a:avLst/>
          </a:prstGeom>
          <a:noFill/>
        </p:spPr>
        <p:txBody>
          <a:bodyPr wrap="square" rtlCol="0">
            <a:spAutoFit/>
          </a:bodyPr>
          <a:lstStyle/>
          <a:p>
            <a:r>
              <a:rPr lang="en-US" dirty="0" smtClean="0"/>
              <a:t>“There’s </a:t>
            </a:r>
            <a:r>
              <a:rPr lang="en-US" dirty="0"/>
              <a:t>no question that the shift to remote learning was a blow to many students who were already vulnerable before the pandemic even started—particularly students of color and low-income children and youths. Yet, educators and experts say that the new school year doesn’t have to be a repeat of the spring, if educators are committed to focused work in accelerating learning, reaching out to families, supporting technology needs, and revising and evolving plans when necessary</a:t>
            </a:r>
            <a:r>
              <a:rPr lang="en-US" dirty="0" smtClean="0"/>
              <a:t>.”</a:t>
            </a:r>
            <a:endParaRPr lang="en-US" dirty="0"/>
          </a:p>
          <a:p>
            <a:r>
              <a:rPr lang="en-US" b="1" dirty="0">
                <a:hlinkClick r:id="rId3"/>
              </a:rPr>
              <a:t>Deep Dive:</a:t>
            </a:r>
            <a:r>
              <a:rPr lang="en-US" dirty="0">
                <a:hlinkClick r:id="rId3"/>
              </a:rPr>
              <a:t> Fighting for Fairness Amid a Pandemic</a:t>
            </a:r>
            <a:endParaRPr lang="en-US" dirty="0"/>
          </a:p>
        </p:txBody>
      </p:sp>
    </p:spTree>
    <p:extLst>
      <p:ext uri="{BB962C8B-B14F-4D97-AF65-F5344CB8AC3E}">
        <p14:creationId xmlns:p14="http://schemas.microsoft.com/office/powerpoint/2010/main" val="115606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604"/>
            <a:ext cx="5486400" cy="1450757"/>
          </a:xfrm>
        </p:spPr>
        <p:txBody>
          <a:bodyPr>
            <a:normAutofit fontScale="90000"/>
          </a:bodyPr>
          <a:lstStyle/>
          <a:p>
            <a:pPr algn="ctr"/>
            <a:r>
              <a:rPr lang="en-US" b="1" dirty="0" smtClean="0"/>
              <a:t>UEN Association </a:t>
            </a:r>
            <a:br>
              <a:rPr lang="en-US" b="1" dirty="0" smtClean="0"/>
            </a:br>
            <a:r>
              <a:rPr lang="en-US" b="1" dirty="0" smtClean="0"/>
              <a:t>Management from ISFIS</a:t>
            </a:r>
            <a:endParaRPr lang="en-US" b="1" dirty="0"/>
          </a:p>
        </p:txBody>
      </p:sp>
      <p:sp>
        <p:nvSpPr>
          <p:cNvPr id="3" name="Content Placeholder 2"/>
          <p:cNvSpPr>
            <a:spLocks noGrp="1"/>
          </p:cNvSpPr>
          <p:nvPr>
            <p:ph sz="half" idx="1"/>
          </p:nvPr>
        </p:nvSpPr>
        <p:spPr>
          <a:xfrm>
            <a:off x="822960" y="1764843"/>
            <a:ext cx="3703320" cy="4402666"/>
          </a:xfrm>
        </p:spPr>
        <p:txBody>
          <a:bodyPr>
            <a:normAutofit fontScale="85000" lnSpcReduction="10000"/>
          </a:bodyPr>
          <a:lstStyle/>
          <a:p>
            <a:r>
              <a:rPr lang="en-US" dirty="0" smtClean="0"/>
              <a:t>Support and staff, accounting, association management, website development and maintenance, billing, meeting organization and tech support. New procedures and policies for UEN operations. </a:t>
            </a:r>
          </a:p>
          <a:p>
            <a:r>
              <a:rPr lang="en-US" dirty="0" smtClean="0"/>
              <a:t>Policy development, strategic </a:t>
            </a:r>
            <a:r>
              <a:rPr lang="en-US" dirty="0"/>
              <a:t>p</a:t>
            </a:r>
            <a:r>
              <a:rPr lang="en-US" dirty="0" smtClean="0"/>
              <a:t>lanning, legislative and fiscal analysis.</a:t>
            </a:r>
          </a:p>
          <a:p>
            <a:r>
              <a:rPr lang="en-US" dirty="0" smtClean="0"/>
              <a:t>Job-alike meetings for 18 different director-level leaders to share best practice, learn together, receive updates and connect with state-level experts. </a:t>
            </a:r>
          </a:p>
          <a:p>
            <a:r>
              <a:rPr lang="en-US" dirty="0" smtClean="0"/>
              <a:t>Lobbying services, legislative advocacy, communications, media, sharing best practice, survey tools (like the instructional model survey we sent to you Monday!)</a:t>
            </a:r>
          </a:p>
          <a:p>
            <a:endParaRPr lang="en-US" dirty="0"/>
          </a:p>
        </p:txBody>
      </p:sp>
      <p:sp>
        <p:nvSpPr>
          <p:cNvPr id="4" name="Content Placeholder 3"/>
          <p:cNvSpPr>
            <a:spLocks noGrp="1"/>
          </p:cNvSpPr>
          <p:nvPr>
            <p:ph sz="half" idx="2"/>
          </p:nvPr>
        </p:nvSpPr>
        <p:spPr/>
        <p:txBody>
          <a:bodyPr>
            <a:normAutofit fontScale="85000" lnSpcReduction="10000"/>
          </a:bodyPr>
          <a:lstStyle/>
          <a:p>
            <a:r>
              <a:rPr lang="en-US" dirty="0"/>
              <a:t>Jen Albers  </a:t>
            </a:r>
            <a:r>
              <a:rPr lang="en-US" dirty="0" smtClean="0">
                <a:hlinkClick r:id="rId2"/>
              </a:rPr>
              <a:t>jen@iowaschoolfinance.com</a:t>
            </a:r>
            <a:endParaRPr lang="en-US" dirty="0" smtClean="0"/>
          </a:p>
          <a:p>
            <a:endParaRPr lang="en-US" dirty="0"/>
          </a:p>
          <a:p>
            <a:r>
              <a:rPr lang="en-US" dirty="0" smtClean="0"/>
              <a:t>James Passick </a:t>
            </a:r>
            <a:r>
              <a:rPr lang="en-US" dirty="0" smtClean="0">
                <a:hlinkClick r:id="rId3"/>
              </a:rPr>
              <a:t>james@iowaschoolfinance.com</a:t>
            </a:r>
            <a:r>
              <a:rPr lang="en-US" dirty="0" smtClean="0"/>
              <a:t> </a:t>
            </a:r>
          </a:p>
          <a:p>
            <a:endParaRPr lang="en-US" dirty="0"/>
          </a:p>
          <a:p>
            <a:r>
              <a:rPr lang="en-US" dirty="0" smtClean="0"/>
              <a:t>Larry Sigel </a:t>
            </a:r>
            <a:r>
              <a:rPr lang="en-US" dirty="0" smtClean="0">
                <a:hlinkClick r:id="rId4"/>
              </a:rPr>
              <a:t>larry@iowaschoolfinance.com</a:t>
            </a:r>
            <a:endParaRPr lang="en-US" dirty="0" smtClean="0"/>
          </a:p>
          <a:p>
            <a:endParaRPr lang="en-US" dirty="0"/>
          </a:p>
          <a:p>
            <a:r>
              <a:rPr lang="en-US" dirty="0" smtClean="0"/>
              <a:t>Margaret Buckton</a:t>
            </a:r>
            <a:r>
              <a:rPr lang="en-US" dirty="0"/>
              <a:t> </a:t>
            </a:r>
            <a:r>
              <a:rPr lang="en-US" dirty="0" smtClean="0">
                <a:hlinkClick r:id="rId5"/>
              </a:rPr>
              <a:t>margaret@iowaschoolfinance.com</a:t>
            </a:r>
            <a:r>
              <a:rPr lang="en-US" dirty="0" smtClean="0"/>
              <a:t> </a:t>
            </a:r>
          </a:p>
          <a:p>
            <a:endParaRPr lang="en-US" dirty="0"/>
          </a:p>
          <a:p>
            <a:endParaRPr lang="en-US" dirty="0"/>
          </a:p>
        </p:txBody>
      </p:sp>
      <p:pic>
        <p:nvPicPr>
          <p:cNvPr id="5" name="Picture 4">
            <a:extLst>
              <a:ext uri="{FF2B5EF4-FFF2-40B4-BE49-F238E27FC236}">
                <a16:creationId xmlns:a16="http://schemas.microsoft.com/office/drawing/2014/main" id="{00000000-0008-0000-0000-000004000000}"/>
              </a:ext>
            </a:extLst>
          </p:cNvPr>
          <p:cNvPicPr>
            <a:picLocks noChangeAspect="1"/>
          </p:cNvPicPr>
          <p:nvPr/>
        </p:nvPicPr>
        <p:blipFill>
          <a:blip r:embed="rId6"/>
          <a:stretch>
            <a:fillRect/>
          </a:stretch>
        </p:blipFill>
        <p:spPr>
          <a:xfrm>
            <a:off x="6096000" y="299096"/>
            <a:ext cx="2558576" cy="1072504"/>
          </a:xfrm>
          <a:prstGeom prst="rect">
            <a:avLst/>
          </a:prstGeom>
        </p:spPr>
      </p:pic>
    </p:spTree>
    <p:extLst>
      <p:ext uri="{BB962C8B-B14F-4D97-AF65-F5344CB8AC3E}">
        <p14:creationId xmlns:p14="http://schemas.microsoft.com/office/powerpoint/2010/main" val="34410787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152400" y="228600"/>
            <a:ext cx="6248400" cy="6573484"/>
          </a:xfrm>
          <a:prstGeom prst="rect">
            <a:avLst/>
          </a:prstGeom>
        </p:spPr>
      </p:pic>
      <p:sp>
        <p:nvSpPr>
          <p:cNvPr id="4" name="Content Placeholder 3"/>
          <p:cNvSpPr>
            <a:spLocks noGrp="1"/>
          </p:cNvSpPr>
          <p:nvPr>
            <p:ph sz="half" idx="2"/>
          </p:nvPr>
        </p:nvSpPr>
        <p:spPr>
          <a:xfrm>
            <a:off x="6858000" y="1143000"/>
            <a:ext cx="1813560" cy="4023360"/>
          </a:xfrm>
          <a:solidFill>
            <a:schemeClr val="bg2"/>
          </a:solidFill>
        </p:spPr>
        <p:txBody>
          <a:bodyPr/>
          <a:lstStyle/>
          <a:p>
            <a:r>
              <a:rPr lang="en-US" dirty="0" smtClean="0"/>
              <a:t>Putting Highest Needs students first: in funding allocations, focused PD, digital divide, family engagement and targeted acceleration. </a:t>
            </a:r>
          </a:p>
          <a:p>
            <a:r>
              <a:rPr lang="en-US" dirty="0" smtClean="0"/>
              <a:t>Lots of monitoring. . . </a:t>
            </a:r>
            <a:endParaRPr lang="en-US" dirty="0"/>
          </a:p>
        </p:txBody>
      </p:sp>
    </p:spTree>
    <p:extLst>
      <p:ext uri="{BB962C8B-B14F-4D97-AF65-F5344CB8AC3E}">
        <p14:creationId xmlns:p14="http://schemas.microsoft.com/office/powerpoint/2010/main" val="8450910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sz="half" idx="1"/>
          </p:nvPr>
        </p:nvSpPr>
        <p:spPr/>
        <p:txBody>
          <a:bodyPr>
            <a:normAutofit fontScale="85000" lnSpcReduction="20000"/>
          </a:bodyPr>
          <a:lstStyle/>
          <a:p>
            <a:r>
              <a:rPr lang="en-US" sz="2400" b="1" dirty="0" smtClean="0"/>
              <a:t>Prioritizing your priorities:</a:t>
            </a:r>
          </a:p>
          <a:p>
            <a:r>
              <a:rPr lang="en-US" dirty="0" smtClean="0"/>
              <a:t>Survey will be entered in the chat soon. </a:t>
            </a:r>
          </a:p>
          <a:p>
            <a:r>
              <a:rPr lang="en-US" dirty="0" smtClean="0"/>
              <a:t>But before you do that, here are instructions for your breakout room discussions: </a:t>
            </a:r>
            <a:endParaRPr lang="en-US" dirty="0"/>
          </a:p>
        </p:txBody>
      </p:sp>
      <p:sp>
        <p:nvSpPr>
          <p:cNvPr id="4" name="Content Placeholder 3"/>
          <p:cNvSpPr>
            <a:spLocks noGrp="1"/>
          </p:cNvSpPr>
          <p:nvPr>
            <p:ph sz="half" idx="2"/>
          </p:nvPr>
        </p:nvSpPr>
        <p:spPr>
          <a:xfrm>
            <a:off x="4663440" y="3428999"/>
            <a:ext cx="3703320" cy="2440095"/>
          </a:xfrm>
        </p:spPr>
        <p:txBody>
          <a:bodyPr>
            <a:normAutofit fontScale="85000" lnSpcReduction="20000"/>
          </a:bodyPr>
          <a:lstStyle/>
          <a:p>
            <a:r>
              <a:rPr lang="en-US" sz="2400" b="1" dirty="0" smtClean="0"/>
              <a:t>Breakout room discussions:</a:t>
            </a:r>
          </a:p>
          <a:p>
            <a:r>
              <a:rPr lang="en-US" dirty="0" smtClean="0"/>
              <a:t>Small groups to discuss the importance of these priorities. </a:t>
            </a:r>
          </a:p>
          <a:p>
            <a:r>
              <a:rPr lang="en-US" dirty="0" smtClean="0"/>
              <a:t>How we can best advocate for them?</a:t>
            </a:r>
          </a:p>
          <a:p>
            <a:r>
              <a:rPr lang="en-US" dirty="0" smtClean="0"/>
              <a:t>What supports you will need?</a:t>
            </a:r>
          </a:p>
          <a:p>
            <a:r>
              <a:rPr lang="en-US" dirty="0" smtClean="0"/>
              <a:t>Have a note taker record key takeaways and put in the chat when we reconvene the large group.  </a:t>
            </a:r>
          </a:p>
          <a:p>
            <a:endParaRPr lang="en-US" dirty="0"/>
          </a:p>
        </p:txBody>
      </p:sp>
      <p:sp>
        <p:nvSpPr>
          <p:cNvPr id="5" name="Right Arrow 4"/>
          <p:cNvSpPr/>
          <p:nvPr/>
        </p:nvSpPr>
        <p:spPr>
          <a:xfrm>
            <a:off x="3507844" y="3874520"/>
            <a:ext cx="1066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38370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84996"/>
          </a:xfrm>
        </p:spPr>
        <p:txBody>
          <a:bodyPr>
            <a:normAutofit fontScale="90000"/>
          </a:bodyPr>
          <a:lstStyle/>
          <a:p>
            <a:r>
              <a:rPr lang="en-US" b="1" dirty="0" smtClean="0"/>
              <a:t>Priorities for 2021 Session: </a:t>
            </a:r>
            <a:r>
              <a:rPr lang="en-US" sz="4000" dirty="0" smtClean="0"/>
              <a:t>Looking through the COVID &amp; Equity Lens</a:t>
            </a:r>
            <a:endParaRPr lang="en-US" sz="4000" dirty="0"/>
          </a:p>
        </p:txBody>
      </p:sp>
      <p:sp>
        <p:nvSpPr>
          <p:cNvPr id="3" name="Content Placeholder 2"/>
          <p:cNvSpPr>
            <a:spLocks noGrp="1"/>
          </p:cNvSpPr>
          <p:nvPr>
            <p:ph sz="half" idx="1"/>
          </p:nvPr>
        </p:nvSpPr>
        <p:spPr>
          <a:xfrm>
            <a:off x="822960" y="1845734"/>
            <a:ext cx="4206240" cy="4023360"/>
          </a:xfrm>
        </p:spPr>
        <p:txBody>
          <a:bodyPr>
            <a:normAutofit fontScale="85000" lnSpcReduction="20000"/>
          </a:bodyPr>
          <a:lstStyle/>
          <a:p>
            <a:pPr>
              <a:lnSpc>
                <a:spcPct val="120000"/>
              </a:lnSpc>
              <a:spcBef>
                <a:spcPts val="0"/>
              </a:spcBef>
              <a:buFont typeface="Wingdings" panose="05000000000000000000" pitchFamily="2" charset="2"/>
              <a:buChar char="§"/>
            </a:pPr>
            <a:r>
              <a:rPr lang="en-US" sz="2600" dirty="0" smtClean="0"/>
              <a:t>Adequate </a:t>
            </a:r>
            <a:r>
              <a:rPr lang="en-US" sz="2600" dirty="0"/>
              <a:t>Resources (SSA and Formula Equity)</a:t>
            </a:r>
          </a:p>
          <a:p>
            <a:pPr>
              <a:lnSpc>
                <a:spcPct val="120000"/>
              </a:lnSpc>
              <a:spcBef>
                <a:spcPts val="0"/>
              </a:spcBef>
              <a:buFont typeface="Wingdings" panose="05000000000000000000" pitchFamily="2" charset="2"/>
              <a:buChar char="§"/>
            </a:pPr>
            <a:r>
              <a:rPr lang="en-US" sz="2600" dirty="0" smtClean="0"/>
              <a:t>Poverty/Opportunity </a:t>
            </a:r>
            <a:r>
              <a:rPr lang="en-US" sz="2600" dirty="0"/>
              <a:t>(Weighing, ELL, ISL and PK)</a:t>
            </a:r>
          </a:p>
          <a:p>
            <a:pPr>
              <a:lnSpc>
                <a:spcPct val="120000"/>
              </a:lnSpc>
              <a:spcBef>
                <a:spcPts val="0"/>
              </a:spcBef>
              <a:buFont typeface="Wingdings" panose="05000000000000000000" pitchFamily="2" charset="2"/>
              <a:buChar char="§"/>
            </a:pPr>
            <a:r>
              <a:rPr lang="en-US" sz="2600" dirty="0" smtClean="0"/>
              <a:t>Educator </a:t>
            </a:r>
            <a:r>
              <a:rPr lang="en-US" sz="2600" dirty="0"/>
              <a:t>and Staff Shortage</a:t>
            </a:r>
          </a:p>
          <a:p>
            <a:pPr>
              <a:lnSpc>
                <a:spcPct val="120000"/>
              </a:lnSpc>
              <a:spcBef>
                <a:spcPts val="0"/>
              </a:spcBef>
              <a:buFont typeface="Wingdings" panose="05000000000000000000" pitchFamily="2" charset="2"/>
              <a:buChar char="§"/>
            </a:pPr>
            <a:r>
              <a:rPr lang="en-US" sz="2600" dirty="0" smtClean="0"/>
              <a:t>Mental </a:t>
            </a:r>
            <a:r>
              <a:rPr lang="en-US" sz="2600" dirty="0"/>
              <a:t>Health System Funded</a:t>
            </a:r>
          </a:p>
          <a:p>
            <a:pPr>
              <a:lnSpc>
                <a:spcPct val="120000"/>
              </a:lnSpc>
              <a:spcBef>
                <a:spcPts val="0"/>
              </a:spcBef>
              <a:buFont typeface="Wingdings" panose="05000000000000000000" pitchFamily="2" charset="2"/>
              <a:buChar char="§"/>
            </a:pPr>
            <a:r>
              <a:rPr lang="en-US" sz="2600" dirty="0" smtClean="0"/>
              <a:t>School </a:t>
            </a:r>
            <a:r>
              <a:rPr lang="en-US" sz="2600" dirty="0"/>
              <a:t>Board Authority</a:t>
            </a:r>
          </a:p>
          <a:p>
            <a:pPr>
              <a:lnSpc>
                <a:spcPct val="120000"/>
              </a:lnSpc>
              <a:spcBef>
                <a:spcPts val="0"/>
              </a:spcBef>
              <a:buFont typeface="Wingdings" panose="05000000000000000000" pitchFamily="2" charset="2"/>
              <a:buChar char="§"/>
            </a:pPr>
            <a:r>
              <a:rPr lang="en-US" sz="2600" dirty="0" smtClean="0"/>
              <a:t>Remote </a:t>
            </a:r>
            <a:r>
              <a:rPr lang="en-US" sz="2600" dirty="0"/>
              <a:t>Learning and Instructional Time</a:t>
            </a:r>
          </a:p>
          <a:p>
            <a:pPr>
              <a:lnSpc>
                <a:spcPct val="120000"/>
              </a:lnSpc>
              <a:spcBef>
                <a:spcPts val="0"/>
              </a:spcBef>
              <a:buFont typeface="Wingdings" panose="05000000000000000000" pitchFamily="2" charset="2"/>
              <a:buChar char="§"/>
            </a:pPr>
            <a:r>
              <a:rPr lang="en-US" sz="2600" dirty="0" smtClean="0"/>
              <a:t>Internet </a:t>
            </a:r>
            <a:r>
              <a:rPr lang="en-US" sz="2600" dirty="0"/>
              <a:t>Connectivity and Access</a:t>
            </a:r>
          </a:p>
          <a:p>
            <a:pPr>
              <a:lnSpc>
                <a:spcPct val="120000"/>
              </a:lnSpc>
              <a:spcBef>
                <a:spcPts val="0"/>
              </a:spcBef>
              <a:buFont typeface="Wingdings" panose="05000000000000000000" pitchFamily="2" charset="2"/>
              <a:buChar char="§"/>
            </a:pPr>
            <a:r>
              <a:rPr lang="en-US" sz="2600" dirty="0" smtClean="0"/>
              <a:t>Priority </a:t>
            </a:r>
            <a:r>
              <a:rPr lang="en-US" sz="2600" dirty="0"/>
              <a:t>of Public </a:t>
            </a:r>
            <a:r>
              <a:rPr lang="en-US" sz="2600" dirty="0" smtClean="0"/>
              <a:t>Schools</a:t>
            </a:r>
          </a:p>
          <a:p>
            <a:endParaRPr lang="en-US" dirty="0"/>
          </a:p>
        </p:txBody>
      </p:sp>
      <p:sp>
        <p:nvSpPr>
          <p:cNvPr id="4" name="Content Placeholder 3"/>
          <p:cNvSpPr>
            <a:spLocks noGrp="1"/>
          </p:cNvSpPr>
          <p:nvPr>
            <p:ph sz="half" idx="2"/>
          </p:nvPr>
        </p:nvSpPr>
        <p:spPr>
          <a:xfrm>
            <a:off x="5638800" y="2209800"/>
            <a:ext cx="2804160" cy="2954866"/>
          </a:xfrm>
          <a:solidFill>
            <a:schemeClr val="bg2"/>
          </a:solidFill>
        </p:spPr>
        <p:txBody>
          <a:bodyPr>
            <a:normAutofit fontScale="85000" lnSpcReduction="20000"/>
          </a:bodyPr>
          <a:lstStyle/>
          <a:p>
            <a:pPr>
              <a:buFont typeface="Wingdings" panose="05000000000000000000" pitchFamily="2" charset="2"/>
              <a:buChar char="Ø"/>
            </a:pPr>
            <a:r>
              <a:rPr lang="en-US" dirty="0" smtClean="0"/>
              <a:t>Survey link in chat</a:t>
            </a:r>
          </a:p>
          <a:p>
            <a:pPr>
              <a:buFont typeface="Wingdings" panose="05000000000000000000" pitchFamily="2" charset="2"/>
              <a:buChar char="Ø"/>
            </a:pPr>
            <a:r>
              <a:rPr lang="en-US" dirty="0" smtClean="0"/>
              <a:t>Select your #1, 2, and 3 priorities</a:t>
            </a:r>
          </a:p>
          <a:p>
            <a:pPr>
              <a:buFont typeface="Wingdings" panose="05000000000000000000" pitchFamily="2" charset="2"/>
              <a:buChar char="Ø"/>
            </a:pPr>
            <a:r>
              <a:rPr lang="en-US" dirty="0" smtClean="0"/>
              <a:t>Weighted analysis of priorities of the whole group of participants will be shared after your breakout room discussions.</a:t>
            </a:r>
          </a:p>
          <a:p>
            <a:pPr>
              <a:buFont typeface="Wingdings" panose="05000000000000000000" pitchFamily="2" charset="2"/>
              <a:buChar char="Ø"/>
            </a:pPr>
            <a:r>
              <a:rPr lang="en-US" dirty="0" smtClean="0"/>
              <a:t>We will share results when we come back into the large ZOOM session.   </a:t>
            </a:r>
            <a:endParaRPr lang="en-US" dirty="0"/>
          </a:p>
        </p:txBody>
      </p:sp>
    </p:spTree>
    <p:extLst>
      <p:ext uri="{BB962C8B-B14F-4D97-AF65-F5344CB8AC3E}">
        <p14:creationId xmlns:p14="http://schemas.microsoft.com/office/powerpoint/2010/main" val="26044230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Priorities Survey and Breakout Rooms Discussions</a:t>
            </a:r>
            <a:endParaRPr lang="en-US" dirty="0"/>
          </a:p>
        </p:txBody>
      </p:sp>
      <p:sp>
        <p:nvSpPr>
          <p:cNvPr id="3" name="Content Placeholder 2"/>
          <p:cNvSpPr>
            <a:spLocks noGrp="1"/>
          </p:cNvSpPr>
          <p:nvPr>
            <p:ph sz="half" idx="1"/>
          </p:nvPr>
        </p:nvSpPr>
        <p:spPr>
          <a:xfrm>
            <a:off x="822960" y="3276600"/>
            <a:ext cx="3703320" cy="2592494"/>
          </a:xfrm>
        </p:spPr>
        <p:txBody>
          <a:bodyPr/>
          <a:lstStyle/>
          <a:p>
            <a:r>
              <a:rPr lang="en-US" dirty="0" smtClean="0"/>
              <a:t>Reconvene at What time?</a:t>
            </a:r>
            <a:endParaRPr lang="en-US" dirty="0"/>
          </a:p>
        </p:txBody>
      </p:sp>
    </p:spTree>
    <p:extLst>
      <p:ext uri="{BB962C8B-B14F-4D97-AF65-F5344CB8AC3E}">
        <p14:creationId xmlns:p14="http://schemas.microsoft.com/office/powerpoint/2010/main" val="40178598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014662"/>
            <a:ext cx="8229600" cy="2849563"/>
          </a:xfrm>
        </p:spPr>
        <p:txBody>
          <a:bodyPr>
            <a:normAutofit fontScale="92500" lnSpcReduction="10000"/>
          </a:bodyPr>
          <a:lstStyle/>
          <a:p>
            <a:pPr marL="0" indent="0" algn="ctr">
              <a:buNone/>
            </a:pPr>
            <a:r>
              <a:rPr lang="en-US" sz="4400" dirty="0" smtClean="0">
                <a:solidFill>
                  <a:srgbClr val="25408F"/>
                </a:solidFill>
              </a:rPr>
              <a:t>Is Advocacy Really My Job? </a:t>
            </a:r>
          </a:p>
          <a:p>
            <a:pPr marL="0" indent="0" algn="ctr">
              <a:buNone/>
            </a:pPr>
            <a:r>
              <a:rPr lang="en-US" sz="4400" dirty="0" smtClean="0">
                <a:solidFill>
                  <a:srgbClr val="25408F"/>
                </a:solidFill>
              </a:rPr>
              <a:t>New Admin Prep Standards </a:t>
            </a:r>
            <a:br>
              <a:rPr lang="en-US" sz="4400" dirty="0" smtClean="0">
                <a:solidFill>
                  <a:srgbClr val="25408F"/>
                </a:solidFill>
              </a:rPr>
            </a:br>
            <a:r>
              <a:rPr lang="en-US" sz="4400" dirty="0" smtClean="0">
                <a:solidFill>
                  <a:srgbClr val="25408F"/>
                </a:solidFill>
              </a:rPr>
              <a:t>(Public Hearing for State Board of Education Administrative Rules 9.15.2020)</a:t>
            </a:r>
          </a:p>
        </p:txBody>
      </p:sp>
      <p:sp>
        <p:nvSpPr>
          <p:cNvPr id="4" name="Slide Number Placeholder 3"/>
          <p:cNvSpPr>
            <a:spLocks noGrp="1"/>
          </p:cNvSpPr>
          <p:nvPr>
            <p:ph type="sldNum" sz="quarter" idx="12"/>
          </p:nvPr>
        </p:nvSpPr>
        <p:spPr/>
        <p:txBody>
          <a:bodyPr/>
          <a:lstStyle/>
          <a:p>
            <a:fld id="{7E3A9E86-4CC3-4959-A751-C33E618564A4}" type="slidenum">
              <a:rPr lang="en-US" smtClean="0"/>
              <a:t>64</a:t>
            </a:fld>
            <a:endParaRPr lang="en-US" dirty="0"/>
          </a:p>
        </p:txBody>
      </p:sp>
      <p:pic>
        <p:nvPicPr>
          <p:cNvPr id="5" name="Picture 4"/>
          <p:cNvPicPr>
            <a:picLocks noChangeAspect="1"/>
          </p:cNvPicPr>
          <p:nvPr/>
        </p:nvPicPr>
        <p:blipFill>
          <a:blip r:embed="rId2"/>
          <a:stretch>
            <a:fillRect/>
          </a:stretch>
        </p:blipFill>
        <p:spPr>
          <a:xfrm>
            <a:off x="0" y="-10244"/>
            <a:ext cx="9144000" cy="2855763"/>
          </a:xfrm>
          <a:prstGeom prst="rect">
            <a:avLst/>
          </a:prstGeom>
        </p:spPr>
      </p:pic>
    </p:spTree>
    <p:extLst>
      <p:ext uri="{BB962C8B-B14F-4D97-AF65-F5344CB8AC3E}">
        <p14:creationId xmlns:p14="http://schemas.microsoft.com/office/powerpoint/2010/main" val="17799050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65</a:t>
            </a:fld>
            <a:endParaRPr lang="en-US" dirty="0"/>
          </a:p>
        </p:txBody>
      </p:sp>
      <p:pic>
        <p:nvPicPr>
          <p:cNvPr id="7" name="Content Placeholder 6"/>
          <p:cNvPicPr>
            <a:picLocks noGrp="1" noChangeAspect="1"/>
          </p:cNvPicPr>
          <p:nvPr>
            <p:ph idx="1"/>
          </p:nvPr>
        </p:nvPicPr>
        <p:blipFill>
          <a:blip r:embed="rId2"/>
          <a:stretch>
            <a:fillRect/>
          </a:stretch>
        </p:blipFill>
        <p:spPr>
          <a:xfrm>
            <a:off x="152400" y="533400"/>
            <a:ext cx="8747014" cy="3733800"/>
          </a:xfrm>
          <a:prstGeom prst="rect">
            <a:avLst/>
          </a:prstGeom>
        </p:spPr>
      </p:pic>
      <p:sp>
        <p:nvSpPr>
          <p:cNvPr id="8" name="TextBox 7"/>
          <p:cNvSpPr txBox="1"/>
          <p:nvPr/>
        </p:nvSpPr>
        <p:spPr>
          <a:xfrm>
            <a:off x="2133600" y="4800600"/>
            <a:ext cx="5410200" cy="1477328"/>
          </a:xfrm>
          <a:prstGeom prst="rect">
            <a:avLst/>
          </a:prstGeom>
          <a:noFill/>
        </p:spPr>
        <p:txBody>
          <a:bodyPr wrap="square" rtlCol="0">
            <a:spAutoFit/>
          </a:bodyPr>
          <a:lstStyle/>
          <a:p>
            <a:pPr algn="ctr"/>
            <a:r>
              <a:rPr lang="en-US" dirty="0">
                <a:hlinkClick r:id="rId3"/>
              </a:rPr>
              <a:t>https://</a:t>
            </a:r>
            <a:r>
              <a:rPr lang="en-US" dirty="0" smtClean="0">
                <a:hlinkClick r:id="rId3"/>
              </a:rPr>
              <a:t>rules.iowa.gov/Notice/Details/5148C</a:t>
            </a:r>
            <a:endParaRPr lang="en-US" dirty="0" smtClean="0"/>
          </a:p>
          <a:p>
            <a:pPr algn="ctr"/>
            <a:r>
              <a:rPr lang="en-US" dirty="0" smtClean="0"/>
              <a:t>Student success depends on effective advocacy for resources, supports, staff, programs, the priority of public education </a:t>
            </a:r>
          </a:p>
          <a:p>
            <a:pPr algn="ctr"/>
            <a:endParaRPr lang="en-US" dirty="0"/>
          </a:p>
        </p:txBody>
      </p:sp>
      <p:sp>
        <p:nvSpPr>
          <p:cNvPr id="9" name="TextBox 8"/>
          <p:cNvSpPr txBox="1"/>
          <p:nvPr/>
        </p:nvSpPr>
        <p:spPr>
          <a:xfrm>
            <a:off x="296807" y="2978970"/>
            <a:ext cx="8458200" cy="369332"/>
          </a:xfrm>
          <a:prstGeom prst="rect">
            <a:avLst/>
          </a:prstGeom>
          <a:solidFill>
            <a:srgbClr val="FFFF00">
              <a:alpha val="15000"/>
            </a:srgbClr>
          </a:solidFill>
          <a:ln>
            <a:solidFill>
              <a:srgbClr val="FF0000"/>
            </a:solidFill>
          </a:ln>
        </p:spPr>
        <p:txBody>
          <a:bodyPr wrap="square" rtlCol="0">
            <a:spAutoFit/>
          </a:bodyPr>
          <a:lstStyle/>
          <a:p>
            <a:endParaRPr lang="en-US" dirty="0"/>
          </a:p>
        </p:txBody>
      </p:sp>
      <p:sp>
        <p:nvSpPr>
          <p:cNvPr id="10" name="TextBox 9"/>
          <p:cNvSpPr txBox="1"/>
          <p:nvPr/>
        </p:nvSpPr>
        <p:spPr>
          <a:xfrm>
            <a:off x="342900" y="3799668"/>
            <a:ext cx="8496300" cy="467531"/>
          </a:xfrm>
          <a:prstGeom prst="rect">
            <a:avLst/>
          </a:prstGeom>
          <a:solidFill>
            <a:srgbClr val="FFFF00">
              <a:alpha val="15000"/>
            </a:srgbClr>
          </a:solidFill>
          <a:ln>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5516992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Now in Particular</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smtClean="0"/>
              <a:t>Issues of school board flexibility and instructional options during a global pandemic may still be relevant through second semester.</a:t>
            </a:r>
          </a:p>
          <a:p>
            <a:pPr>
              <a:buFont typeface="Wingdings" panose="05000000000000000000" pitchFamily="2" charset="2"/>
              <a:buChar char="Ø"/>
            </a:pPr>
            <a:r>
              <a:rPr lang="en-US" dirty="0" smtClean="0"/>
              <a:t>Additional school needs due to COVID, student needs due to different instructional models, staff needs due to health concerns, have all elevated needs at a time of compressed resources </a:t>
            </a:r>
          </a:p>
          <a:p>
            <a:pPr>
              <a:buFont typeface="Wingdings" panose="05000000000000000000" pitchFamily="2" charset="2"/>
              <a:buChar char="Ø"/>
            </a:pPr>
            <a:r>
              <a:rPr lang="en-US" dirty="0" smtClean="0"/>
              <a:t>New social distancing rules may flummox the typical ways of lobbying and connecting with legislators as session starts (fundraisers, receptions, local eggs and issues forums, even visits to the Capitol)</a:t>
            </a:r>
          </a:p>
          <a:p>
            <a:pPr>
              <a:buFont typeface="Wingdings" panose="05000000000000000000" pitchFamily="2" charset="2"/>
              <a:buChar char="Ø"/>
            </a:pPr>
            <a:r>
              <a:rPr lang="en-US" dirty="0" smtClean="0"/>
              <a:t>Getting your school’s needs, your name and your issues on their radar now before the election is even more important</a:t>
            </a:r>
          </a:p>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66</a:t>
            </a:fld>
            <a:endParaRPr lang="en-US" dirty="0"/>
          </a:p>
        </p:txBody>
      </p:sp>
    </p:spTree>
    <p:extLst>
      <p:ext uri="{BB962C8B-B14F-4D97-AF65-F5344CB8AC3E}">
        <p14:creationId xmlns:p14="http://schemas.microsoft.com/office/powerpoint/2010/main" val="30635507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797410"/>
          </a:xfrm>
        </p:spPr>
        <p:txBody>
          <a:bodyPr/>
          <a:lstStyle/>
          <a:p>
            <a:r>
              <a:rPr lang="en-US" dirty="0" smtClean="0"/>
              <a:t>Who else is at the party?</a:t>
            </a:r>
            <a:endParaRPr lang="en-US" dirty="0"/>
          </a:p>
        </p:txBody>
      </p:sp>
      <p:sp>
        <p:nvSpPr>
          <p:cNvPr id="3" name="Content Placeholder 2"/>
          <p:cNvSpPr>
            <a:spLocks noGrp="1"/>
          </p:cNvSpPr>
          <p:nvPr>
            <p:ph idx="1"/>
          </p:nvPr>
        </p:nvSpPr>
        <p:spPr>
          <a:xfrm>
            <a:off x="609600" y="1219200"/>
            <a:ext cx="3886200" cy="5105400"/>
          </a:xfrm>
          <a:solidFill>
            <a:schemeClr val="bg1"/>
          </a:solidFill>
        </p:spPr>
        <p:txBody>
          <a:bodyPr vert="horz" lIns="91440" tIns="45720" rIns="91440" bIns="45720" rtlCol="0">
            <a:noAutofit/>
          </a:bodyPr>
          <a:lstStyle/>
          <a:p>
            <a:pPr marL="342900" indent="-342900">
              <a:spcBef>
                <a:spcPct val="20000"/>
              </a:spcBef>
              <a:buFont typeface="Arial" panose="020B0604020202020204" pitchFamily="34" charset="0"/>
              <a:buChar char="•"/>
            </a:pPr>
            <a:r>
              <a:rPr lang="en-US" sz="1800" dirty="0">
                <a:solidFill>
                  <a:schemeClr val="tx1"/>
                </a:solidFill>
              </a:rPr>
              <a:t>992 Registered Lobby Groups</a:t>
            </a:r>
          </a:p>
          <a:p>
            <a:pPr marL="342900" indent="-342900">
              <a:spcBef>
                <a:spcPct val="20000"/>
              </a:spcBef>
              <a:buFont typeface="Arial" panose="020B0604020202020204" pitchFamily="34" charset="0"/>
              <a:buChar char="•"/>
            </a:pPr>
            <a:r>
              <a:rPr lang="en-US" sz="1800" dirty="0">
                <a:solidFill>
                  <a:schemeClr val="tx1"/>
                </a:solidFill>
              </a:rPr>
              <a:t>Anti-tax organizations</a:t>
            </a:r>
          </a:p>
          <a:p>
            <a:pPr marL="342900" indent="-342900">
              <a:spcBef>
                <a:spcPct val="20000"/>
              </a:spcBef>
              <a:buFont typeface="Arial" panose="020B0604020202020204" pitchFamily="34" charset="0"/>
              <a:buChar char="•"/>
            </a:pPr>
            <a:r>
              <a:rPr lang="en-US" sz="1800" dirty="0">
                <a:solidFill>
                  <a:schemeClr val="tx1"/>
                </a:solidFill>
              </a:rPr>
              <a:t>Business groups</a:t>
            </a:r>
          </a:p>
          <a:p>
            <a:pPr marL="342900" indent="-342900">
              <a:spcBef>
                <a:spcPct val="20000"/>
              </a:spcBef>
              <a:buFont typeface="Arial" panose="020B0604020202020204" pitchFamily="34" charset="0"/>
              <a:buChar char="•"/>
            </a:pPr>
            <a:r>
              <a:rPr lang="en-US" sz="1800" dirty="0">
                <a:solidFill>
                  <a:schemeClr val="tx1"/>
                </a:solidFill>
              </a:rPr>
              <a:t>Farmers organizations</a:t>
            </a:r>
          </a:p>
          <a:p>
            <a:pPr marL="342900" indent="-342900">
              <a:spcBef>
                <a:spcPct val="20000"/>
              </a:spcBef>
              <a:buFont typeface="Arial" panose="020B0604020202020204" pitchFamily="34" charset="0"/>
              <a:buChar char="•"/>
            </a:pPr>
            <a:r>
              <a:rPr lang="en-US" sz="1800" dirty="0">
                <a:solidFill>
                  <a:schemeClr val="tx1"/>
                </a:solidFill>
              </a:rPr>
              <a:t>Unions</a:t>
            </a:r>
          </a:p>
          <a:p>
            <a:pPr marL="342900" indent="-342900">
              <a:spcBef>
                <a:spcPct val="20000"/>
              </a:spcBef>
              <a:buFont typeface="Arial" panose="020B0604020202020204" pitchFamily="34" charset="0"/>
              <a:buChar char="•"/>
            </a:pPr>
            <a:r>
              <a:rPr lang="en-US" sz="1800" dirty="0">
                <a:solidFill>
                  <a:schemeClr val="tx1"/>
                </a:solidFill>
              </a:rPr>
              <a:t>Utilities</a:t>
            </a:r>
          </a:p>
          <a:p>
            <a:pPr marL="342900" indent="-342900">
              <a:spcBef>
                <a:spcPct val="20000"/>
              </a:spcBef>
              <a:buFont typeface="Arial" panose="020B0604020202020204" pitchFamily="34" charset="0"/>
              <a:buChar char="•"/>
            </a:pPr>
            <a:r>
              <a:rPr lang="en-US" sz="1800" dirty="0">
                <a:solidFill>
                  <a:schemeClr val="tx1"/>
                </a:solidFill>
              </a:rPr>
              <a:t>Builders</a:t>
            </a:r>
          </a:p>
          <a:p>
            <a:pPr marL="342900" indent="-342900">
              <a:spcBef>
                <a:spcPct val="20000"/>
              </a:spcBef>
              <a:buFont typeface="Arial" panose="020B0604020202020204" pitchFamily="34" charset="0"/>
              <a:buChar char="•"/>
            </a:pPr>
            <a:r>
              <a:rPr lang="en-US" sz="1800" dirty="0">
                <a:solidFill>
                  <a:schemeClr val="tx1"/>
                </a:solidFill>
              </a:rPr>
              <a:t>Civil Liberties groups</a:t>
            </a:r>
          </a:p>
          <a:p>
            <a:pPr marL="342900" indent="-342900">
              <a:spcBef>
                <a:spcPct val="20000"/>
              </a:spcBef>
              <a:buFont typeface="Arial" panose="020B0604020202020204" pitchFamily="34" charset="0"/>
              <a:buChar char="•"/>
            </a:pPr>
            <a:r>
              <a:rPr lang="en-US" sz="1800" dirty="0">
                <a:solidFill>
                  <a:schemeClr val="tx1"/>
                </a:solidFill>
              </a:rPr>
              <a:t>Lawyers</a:t>
            </a:r>
          </a:p>
          <a:p>
            <a:pPr marL="342900" indent="-342900">
              <a:spcBef>
                <a:spcPct val="20000"/>
              </a:spcBef>
              <a:buFont typeface="Arial" panose="020B0604020202020204" pitchFamily="34" charset="0"/>
              <a:buChar char="•"/>
            </a:pPr>
            <a:r>
              <a:rPr lang="en-US" sz="1800" dirty="0">
                <a:solidFill>
                  <a:schemeClr val="tx1"/>
                </a:solidFill>
              </a:rPr>
              <a:t>Hospitals/Health Care</a:t>
            </a:r>
          </a:p>
          <a:p>
            <a:pPr marL="342900" indent="-342900">
              <a:spcBef>
                <a:spcPct val="20000"/>
              </a:spcBef>
              <a:buFont typeface="Arial" panose="020B0604020202020204" pitchFamily="34" charset="0"/>
              <a:buChar char="•"/>
            </a:pPr>
            <a:r>
              <a:rPr lang="en-US" sz="1800" dirty="0">
                <a:solidFill>
                  <a:schemeClr val="tx1"/>
                </a:solidFill>
              </a:rPr>
              <a:t>Law Enforcement</a:t>
            </a:r>
          </a:p>
          <a:p>
            <a:pPr marL="342900" indent="-342900">
              <a:spcBef>
                <a:spcPct val="20000"/>
              </a:spcBef>
              <a:buFont typeface="Arial" panose="020B0604020202020204" pitchFamily="34" charset="0"/>
              <a:buChar char="•"/>
            </a:pPr>
            <a:r>
              <a:rPr lang="en-US" sz="1800" dirty="0">
                <a:solidFill>
                  <a:schemeClr val="tx1"/>
                </a:solidFill>
              </a:rPr>
              <a:t>Cities and Counties</a:t>
            </a:r>
          </a:p>
          <a:p>
            <a:pPr marL="342900" indent="-342900">
              <a:spcBef>
                <a:spcPct val="20000"/>
              </a:spcBef>
              <a:buFont typeface="Arial" panose="020B0604020202020204" pitchFamily="34" charset="0"/>
              <a:buChar char="•"/>
            </a:pPr>
            <a:r>
              <a:rPr lang="en-US" sz="1800" dirty="0">
                <a:solidFill>
                  <a:schemeClr val="tx1"/>
                </a:solidFill>
              </a:rPr>
              <a:t>Colleges and Universities</a:t>
            </a:r>
          </a:p>
          <a:p>
            <a:pPr marL="342900" indent="-342900">
              <a:spcBef>
                <a:spcPct val="20000"/>
              </a:spcBef>
              <a:buFont typeface="Arial" panose="020B0604020202020204" pitchFamily="34" charset="0"/>
              <a:buChar char="•"/>
            </a:pPr>
            <a:r>
              <a:rPr lang="en-US" sz="1800" dirty="0">
                <a:solidFill>
                  <a:schemeClr val="tx1"/>
                </a:solidFill>
              </a:rPr>
              <a:t>Doves Hunters and PETA</a:t>
            </a:r>
          </a:p>
        </p:txBody>
      </p:sp>
      <p:sp>
        <p:nvSpPr>
          <p:cNvPr id="4" name="Slide Number Placeholder 3"/>
          <p:cNvSpPr>
            <a:spLocks noGrp="1"/>
          </p:cNvSpPr>
          <p:nvPr>
            <p:ph type="sldNum" sz="quarter" idx="12"/>
          </p:nvPr>
        </p:nvSpPr>
        <p:spPr/>
        <p:txBody>
          <a:bodyPr/>
          <a:lstStyle/>
          <a:p>
            <a:fld id="{7E3A9E86-4CC3-4959-A751-C33E618564A4}" type="slidenum">
              <a:rPr lang="en-US" smtClean="0"/>
              <a:t>67</a:t>
            </a:fld>
            <a:endParaRPr lang="en-US" dirty="0"/>
          </a:p>
        </p:txBody>
      </p:sp>
      <p:sp>
        <p:nvSpPr>
          <p:cNvPr id="5" name="Content Placeholder 2"/>
          <p:cNvSpPr txBox="1">
            <a:spLocks/>
          </p:cNvSpPr>
          <p:nvPr/>
        </p:nvSpPr>
        <p:spPr>
          <a:xfrm>
            <a:off x="4800600" y="1219200"/>
            <a:ext cx="4572000" cy="5105400"/>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smtClean="0"/>
              <a:t>Textbook Companies</a:t>
            </a:r>
          </a:p>
          <a:p>
            <a:r>
              <a:rPr lang="en-US" sz="1800" dirty="0" smtClean="0"/>
              <a:t>Testing Companies </a:t>
            </a:r>
          </a:p>
          <a:p>
            <a:r>
              <a:rPr lang="en-US" sz="1800" dirty="0" smtClean="0"/>
              <a:t>Environmental Groups</a:t>
            </a:r>
          </a:p>
          <a:p>
            <a:r>
              <a:rPr lang="en-US" sz="1800" dirty="0" smtClean="0"/>
              <a:t>Insurance companies</a:t>
            </a:r>
          </a:p>
          <a:p>
            <a:r>
              <a:rPr lang="en-US" sz="1800" dirty="0" smtClean="0"/>
              <a:t>Bus builders</a:t>
            </a:r>
          </a:p>
          <a:p>
            <a:r>
              <a:rPr lang="en-US" sz="1800" dirty="0" smtClean="0"/>
              <a:t>Truckers</a:t>
            </a:r>
          </a:p>
          <a:p>
            <a:r>
              <a:rPr lang="en-US" sz="1800" dirty="0" smtClean="0"/>
              <a:t>Religious groups</a:t>
            </a:r>
          </a:p>
          <a:p>
            <a:r>
              <a:rPr lang="en-US" sz="1800" dirty="0" smtClean="0"/>
              <a:t>Nursing homes</a:t>
            </a:r>
          </a:p>
          <a:p>
            <a:r>
              <a:rPr lang="en-US" sz="1800" dirty="0" smtClean="0"/>
              <a:t>Home schools/private schools</a:t>
            </a:r>
          </a:p>
          <a:p>
            <a:r>
              <a:rPr lang="en-US" sz="1800" dirty="0" smtClean="0"/>
              <a:t>Media </a:t>
            </a:r>
          </a:p>
          <a:p>
            <a:r>
              <a:rPr lang="en-US" sz="1800" dirty="0" smtClean="0"/>
              <a:t>Alcohol distributors</a:t>
            </a:r>
          </a:p>
          <a:p>
            <a:r>
              <a:rPr lang="en-US" sz="1800" dirty="0" smtClean="0"/>
              <a:t>Gaming Institutions</a:t>
            </a:r>
          </a:p>
          <a:p>
            <a:r>
              <a:rPr lang="en-US" sz="1800" dirty="0" smtClean="0"/>
              <a:t>Gun Owners</a:t>
            </a:r>
          </a:p>
          <a:p>
            <a:r>
              <a:rPr lang="en-US" sz="1800" dirty="0" smtClean="0"/>
              <a:t>Gun Control Advocates</a:t>
            </a:r>
          </a:p>
        </p:txBody>
      </p:sp>
    </p:spTree>
    <p:extLst>
      <p:ext uri="{BB962C8B-B14F-4D97-AF65-F5344CB8AC3E}">
        <p14:creationId xmlns:p14="http://schemas.microsoft.com/office/powerpoint/2010/main" val="25197977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3A9E86-4CC3-4959-A751-C33E618564A4}" type="slidenum">
              <a:rPr lang="en-US" smtClean="0"/>
              <a:t>68</a:t>
            </a:fld>
            <a:endParaRPr lang="en-US" dirty="0"/>
          </a:p>
        </p:txBody>
      </p:sp>
      <p:sp>
        <p:nvSpPr>
          <p:cNvPr id="6" name="Content Placeholder 5"/>
          <p:cNvSpPr>
            <a:spLocks noGrp="1"/>
          </p:cNvSpPr>
          <p:nvPr>
            <p:ph idx="1"/>
          </p:nvPr>
        </p:nvSpPr>
        <p:spPr>
          <a:xfrm>
            <a:off x="457200" y="2057400"/>
            <a:ext cx="8229600" cy="2743200"/>
          </a:xfrm>
        </p:spPr>
        <p:txBody>
          <a:bodyPr>
            <a:noAutofit/>
          </a:bodyPr>
          <a:lstStyle/>
          <a:p>
            <a:r>
              <a:rPr lang="en-US" sz="3200" dirty="0" smtClean="0"/>
              <a:t>Joel </a:t>
            </a:r>
            <a:r>
              <a:rPr lang="en-US" sz="3200" dirty="0"/>
              <a:t>Blackwell, the “Grassroots Guy”, says that so few people actually engage in the process, that those who do have disproportionate power.  </a:t>
            </a:r>
            <a:endParaRPr lang="en-US" sz="3200" dirty="0" smtClean="0"/>
          </a:p>
          <a:p>
            <a:r>
              <a:rPr lang="en-US" sz="3200" dirty="0" smtClean="0"/>
              <a:t>If </a:t>
            </a:r>
            <a:r>
              <a:rPr lang="en-US" sz="3200" dirty="0"/>
              <a:t>you can break through the social media noise and establish a good relationship, you can be one of those people. </a:t>
            </a:r>
          </a:p>
          <a:p>
            <a:endParaRPr lang="en-US" sz="3200" dirty="0"/>
          </a:p>
        </p:txBody>
      </p:sp>
      <p:sp>
        <p:nvSpPr>
          <p:cNvPr id="2" name="TextBox 1"/>
          <p:cNvSpPr txBox="1"/>
          <p:nvPr/>
        </p:nvSpPr>
        <p:spPr>
          <a:xfrm>
            <a:off x="609600" y="609600"/>
            <a:ext cx="7620000" cy="769441"/>
          </a:xfrm>
          <a:prstGeom prst="rect">
            <a:avLst/>
          </a:prstGeom>
          <a:noFill/>
        </p:spPr>
        <p:txBody>
          <a:bodyPr wrap="square" rtlCol="0">
            <a:spAutoFit/>
          </a:bodyPr>
          <a:lstStyle/>
          <a:p>
            <a:r>
              <a:rPr lang="en-US" sz="4400" b="1" dirty="0" smtClean="0"/>
              <a:t>Is it worth it?</a:t>
            </a:r>
            <a:endParaRPr lang="en-US" sz="4400" b="1" dirty="0"/>
          </a:p>
        </p:txBody>
      </p:sp>
    </p:spTree>
    <p:extLst>
      <p:ext uri="{BB962C8B-B14F-4D97-AF65-F5344CB8AC3E}">
        <p14:creationId xmlns:p14="http://schemas.microsoft.com/office/powerpoint/2010/main" val="20889693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856396"/>
          </a:xfrm>
        </p:spPr>
        <p:txBody>
          <a:bodyPr/>
          <a:lstStyle/>
          <a:p>
            <a:r>
              <a:rPr lang="en-US" b="1" dirty="0" smtClean="0"/>
              <a:t>First Steps</a:t>
            </a:r>
            <a:endParaRPr lang="en-US" b="1" dirty="0"/>
          </a:p>
        </p:txBody>
      </p:sp>
      <p:sp>
        <p:nvSpPr>
          <p:cNvPr id="3" name="Content Placeholder 2"/>
          <p:cNvSpPr>
            <a:spLocks noGrp="1"/>
          </p:cNvSpPr>
          <p:nvPr>
            <p:ph idx="1"/>
          </p:nvPr>
        </p:nvSpPr>
        <p:spPr>
          <a:xfrm>
            <a:off x="533400" y="1295400"/>
            <a:ext cx="8534399" cy="5486400"/>
          </a:xfrm>
        </p:spPr>
        <p:txBody>
          <a:bodyPr>
            <a:normAutofit fontScale="85000" lnSpcReduction="10000"/>
          </a:bodyPr>
          <a:lstStyle/>
          <a:p>
            <a:pPr>
              <a:buFont typeface="Wingdings" panose="05000000000000000000" pitchFamily="2" charset="2"/>
              <a:buChar char="v"/>
            </a:pPr>
            <a:r>
              <a:rPr lang="en-US" sz="2400" dirty="0" smtClean="0"/>
              <a:t>Send a congrats note – include contact information and offer to be an informational resource (offer to review legislation for them, share impact of proposals on your district, staff, students or taxpayers, or just answer questions)  Find contact information for legislators you don’t know on the Iowa Secretary of </a:t>
            </a:r>
            <a:r>
              <a:rPr lang="en-US" sz="2400" dirty="0"/>
              <a:t>State’s Website here: </a:t>
            </a:r>
            <a:r>
              <a:rPr lang="en-US" sz="2400" dirty="0">
                <a:hlinkClick r:id="rId2"/>
              </a:rPr>
              <a:t>https://</a:t>
            </a:r>
            <a:r>
              <a:rPr lang="en-US" sz="2400" dirty="0" smtClean="0">
                <a:hlinkClick r:id="rId2"/>
              </a:rPr>
              <a:t>sos.iowa.gov/elections/pdf/Candidates/generalcandidatelist.pdf</a:t>
            </a:r>
            <a:r>
              <a:rPr lang="en-US" sz="2400" dirty="0" smtClean="0"/>
              <a:t> </a:t>
            </a:r>
          </a:p>
          <a:p>
            <a:pPr>
              <a:buFont typeface="Wingdings" panose="05000000000000000000" pitchFamily="2" charset="2"/>
              <a:buChar char="v"/>
            </a:pPr>
            <a:endParaRPr lang="en-US" sz="2400" dirty="0" smtClean="0"/>
          </a:p>
          <a:p>
            <a:pPr>
              <a:buFont typeface="Wingdings" panose="05000000000000000000" pitchFamily="2" charset="2"/>
              <a:buChar char="v"/>
            </a:pPr>
            <a:r>
              <a:rPr lang="en-US" sz="2400" dirty="0" smtClean="0"/>
              <a:t>Share organizational priorities soon after the election (caucuses set priorities for the Session soon after the election, so don’t delay)</a:t>
            </a:r>
          </a:p>
          <a:p>
            <a:pPr>
              <a:buFont typeface="Wingdings" panose="05000000000000000000" pitchFamily="2" charset="2"/>
              <a:buChar char="v"/>
            </a:pPr>
            <a:r>
              <a:rPr lang="en-US" sz="2400" dirty="0" smtClean="0"/>
              <a:t>Find out what committees they want to be on – if education, local government, ways and means or appropriations are on that list, pay attention. </a:t>
            </a:r>
          </a:p>
          <a:p>
            <a:pPr>
              <a:buFont typeface="Wingdings" panose="05000000000000000000" pitchFamily="2" charset="2"/>
              <a:buChar char="v"/>
            </a:pPr>
            <a:r>
              <a:rPr lang="en-US" sz="2400" dirty="0"/>
              <a:t>Get a meeting – zoom or coffee or DQ</a:t>
            </a:r>
          </a:p>
          <a:p>
            <a:pPr lvl="1"/>
            <a:r>
              <a:rPr lang="en-US" sz="2100" dirty="0"/>
              <a:t>Introductions</a:t>
            </a:r>
          </a:p>
          <a:p>
            <a:pPr lvl="1"/>
            <a:r>
              <a:rPr lang="en-US" sz="2100" dirty="0"/>
              <a:t>Exchange contact information</a:t>
            </a:r>
          </a:p>
          <a:p>
            <a:pPr lvl="1"/>
            <a:r>
              <a:rPr lang="en-US" sz="2100" dirty="0"/>
              <a:t>Give them a position </a:t>
            </a:r>
            <a:r>
              <a:rPr lang="en-US" sz="2100" dirty="0" smtClean="0"/>
              <a:t>paper/issue brief </a:t>
            </a:r>
            <a:r>
              <a:rPr lang="en-US" sz="2100" dirty="0"/>
              <a:t>or two or ask about their priorities for education</a:t>
            </a:r>
          </a:p>
          <a:p>
            <a:pPr lvl="1"/>
            <a:r>
              <a:rPr lang="en-US" sz="2100" dirty="0"/>
              <a:t>Learn something about them – where did they go to school? How about their children, or grandchildren? Anyone in their family ever teach or get elected to school board?</a:t>
            </a:r>
          </a:p>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69</a:t>
            </a:fld>
            <a:endParaRPr lang="en-US" dirty="0"/>
          </a:p>
        </p:txBody>
      </p:sp>
      <p:pic>
        <p:nvPicPr>
          <p:cNvPr id="5" name="Picture 4"/>
          <p:cNvPicPr>
            <a:picLocks noChangeAspect="1"/>
          </p:cNvPicPr>
          <p:nvPr/>
        </p:nvPicPr>
        <p:blipFill>
          <a:blip r:embed="rId3"/>
          <a:stretch>
            <a:fillRect/>
          </a:stretch>
        </p:blipFill>
        <p:spPr>
          <a:xfrm>
            <a:off x="203191" y="2895600"/>
            <a:ext cx="8940809" cy="381000"/>
          </a:xfrm>
          <a:prstGeom prst="rect">
            <a:avLst/>
          </a:prstGeom>
        </p:spPr>
      </p:pic>
    </p:spTree>
    <p:extLst>
      <p:ext uri="{BB962C8B-B14F-4D97-AF65-F5344CB8AC3E}">
        <p14:creationId xmlns:p14="http://schemas.microsoft.com/office/powerpoint/2010/main" val="2463468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82"/>
            <a:ext cx="7391400" cy="1143000"/>
          </a:xfrm>
          <a:solidFill>
            <a:schemeClr val="bg1"/>
          </a:solidFill>
        </p:spPr>
        <p:txBody>
          <a:bodyPr>
            <a:normAutofit fontScale="90000"/>
          </a:bodyPr>
          <a:lstStyle/>
          <a:p>
            <a:pPr>
              <a:spcBef>
                <a:spcPts val="0"/>
              </a:spcBef>
            </a:pPr>
            <a:r>
              <a:rPr lang="en-US" b="1" dirty="0" smtClean="0"/>
              <a:t>UEN Member Districts 2020-21</a:t>
            </a:r>
            <a:endParaRPr lang="en-US" b="1" dirty="0"/>
          </a:p>
        </p:txBody>
      </p:sp>
      <p:pic>
        <p:nvPicPr>
          <p:cNvPr id="4" name="Picture 3"/>
          <p:cNvPicPr>
            <a:picLocks noChangeAspect="1"/>
          </p:cNvPicPr>
          <p:nvPr/>
        </p:nvPicPr>
        <p:blipFill>
          <a:blip r:embed="rId2"/>
          <a:stretch>
            <a:fillRect/>
          </a:stretch>
        </p:blipFill>
        <p:spPr>
          <a:xfrm>
            <a:off x="-224485" y="1187971"/>
            <a:ext cx="9461587" cy="3046750"/>
          </a:xfrm>
          <a:prstGeom prst="rect">
            <a:avLst/>
          </a:prstGeom>
        </p:spPr>
      </p:pic>
      <p:sp>
        <p:nvSpPr>
          <p:cNvPr id="5" name="TextBox 4"/>
          <p:cNvSpPr txBox="1"/>
          <p:nvPr/>
        </p:nvSpPr>
        <p:spPr>
          <a:xfrm>
            <a:off x="1752600" y="4800600"/>
            <a:ext cx="6019800" cy="1200329"/>
          </a:xfrm>
          <a:prstGeom prst="rect">
            <a:avLst/>
          </a:prstGeom>
          <a:noFill/>
        </p:spPr>
        <p:txBody>
          <a:bodyPr wrap="square" rtlCol="0">
            <a:spAutoFit/>
          </a:bodyPr>
          <a:lstStyle/>
          <a:p>
            <a:r>
              <a:rPr lang="en-US" sz="3600" dirty="0" smtClean="0"/>
              <a:t>Welcome to new members Ames and Ankeny! </a:t>
            </a:r>
            <a:endParaRPr lang="en-US" sz="3600" dirty="0"/>
          </a:p>
        </p:txBody>
      </p:sp>
    </p:spTree>
    <p:extLst>
      <p:ext uri="{BB962C8B-B14F-4D97-AF65-F5344CB8AC3E}">
        <p14:creationId xmlns:p14="http://schemas.microsoft.com/office/powerpoint/2010/main" val="343708340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Next Steps: Create a Coalition</a:t>
            </a:r>
            <a:endParaRPr lang="en-US" b="1" dirty="0"/>
          </a:p>
        </p:txBody>
      </p:sp>
      <p:sp>
        <p:nvSpPr>
          <p:cNvPr id="3" name="Content Placeholder 2"/>
          <p:cNvSpPr>
            <a:spLocks noGrp="1"/>
          </p:cNvSpPr>
          <p:nvPr>
            <p:ph idx="1"/>
          </p:nvPr>
        </p:nvSpPr>
        <p:spPr/>
        <p:txBody>
          <a:bodyPr/>
          <a:lstStyle/>
          <a:p>
            <a:r>
              <a:rPr lang="en-US" sz="2800" dirty="0" smtClean="0"/>
              <a:t>Who could care?</a:t>
            </a:r>
          </a:p>
          <a:p>
            <a:pPr>
              <a:buFont typeface="Wingdings" panose="05000000000000000000" pitchFamily="2" charset="2"/>
              <a:buChar char="Ø"/>
            </a:pPr>
            <a:r>
              <a:rPr lang="en-US" dirty="0" smtClean="0"/>
              <a:t>Usual suspects:  parents, teachers, board members, SIAC members.</a:t>
            </a:r>
          </a:p>
          <a:p>
            <a:pPr>
              <a:buFont typeface="Wingdings" panose="05000000000000000000" pitchFamily="2" charset="2"/>
              <a:buChar char="Ø"/>
            </a:pPr>
            <a:r>
              <a:rPr lang="en-US" dirty="0" smtClean="0"/>
              <a:t>Unusual suspects:  Farm Bureau, Chamber of Commerce, Vendors, Taxpayer organization, city/county government, economic development, law enforcement.  (Success examples include four-year-old preschool and the state penny)</a:t>
            </a:r>
          </a:p>
          <a:p>
            <a:pPr>
              <a:buFont typeface="Wingdings" panose="05000000000000000000" pitchFamily="2" charset="2"/>
              <a:buChar char="Ø"/>
            </a:pPr>
            <a:r>
              <a:rPr lang="en-US" dirty="0" smtClean="0"/>
              <a:t>Infiltrate and educate. </a:t>
            </a:r>
          </a:p>
          <a:p>
            <a:pPr>
              <a:buFont typeface="Wingdings" panose="05000000000000000000" pitchFamily="2" charset="2"/>
              <a:buChar char="Ø"/>
            </a:pPr>
            <a:r>
              <a:rPr lang="en-US" dirty="0" smtClean="0"/>
              <a:t>Find one or two persuasive voices from those groups </a:t>
            </a:r>
          </a:p>
          <a:p>
            <a:pPr>
              <a:buFont typeface="Wingdings" panose="05000000000000000000" pitchFamily="2" charset="2"/>
              <a:buChar char="Ø"/>
            </a:pPr>
            <a:r>
              <a:rPr lang="en-US" dirty="0" smtClean="0"/>
              <a:t>and be thinking about encouraging future school board candidates from these groups – the old two birds with one stone concept</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4820514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First Month of Session</a:t>
            </a:r>
            <a:endParaRPr lang="en-US" b="1"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v"/>
            </a:pPr>
            <a:r>
              <a:rPr lang="en-US" dirty="0" smtClean="0"/>
              <a:t>Joint effort with other school leaders, with school boards or individually.  </a:t>
            </a:r>
          </a:p>
          <a:p>
            <a:pPr>
              <a:buFont typeface="Wingdings" panose="05000000000000000000" pitchFamily="2" charset="2"/>
              <a:buChar char="v"/>
            </a:pPr>
            <a:r>
              <a:rPr lang="en-US" dirty="0" smtClean="0"/>
              <a:t>Go to home-based forums (eggs and issues) during the Session. Take someone with you who can ask a question. </a:t>
            </a:r>
          </a:p>
          <a:p>
            <a:pPr>
              <a:buFont typeface="Wingdings" panose="05000000000000000000" pitchFamily="2" charset="2"/>
              <a:buChar char="v"/>
            </a:pPr>
            <a:r>
              <a:rPr lang="en-US" dirty="0" smtClean="0"/>
              <a:t>Reach out to us to get resources before you go and get some timely questions to ask or updated materials to share.</a:t>
            </a:r>
          </a:p>
          <a:p>
            <a:pPr>
              <a:buFont typeface="Wingdings" panose="05000000000000000000" pitchFamily="2" charset="2"/>
              <a:buChar char="v"/>
            </a:pPr>
            <a:r>
              <a:rPr lang="en-US" dirty="0" smtClean="0"/>
              <a:t>School funding is typically decided (or supposed to be) within 30 days of release of the Governor’s budget, so ask about that up front. </a:t>
            </a:r>
          </a:p>
          <a:p>
            <a:pPr>
              <a:buFont typeface="Wingdings" panose="05000000000000000000" pitchFamily="2" charset="2"/>
              <a:buChar char="v"/>
            </a:pPr>
            <a:r>
              <a:rPr lang="en-US" dirty="0" smtClean="0"/>
              <a:t>Share the impact of various proposals on your budget, your students, and your community.  </a:t>
            </a:r>
          </a:p>
          <a:p>
            <a:pPr>
              <a:buFont typeface="Wingdings" panose="05000000000000000000" pitchFamily="2" charset="2"/>
              <a:buChar char="v"/>
            </a:pPr>
            <a:r>
              <a:rPr lang="en-US" dirty="0" smtClean="0"/>
              <a:t>Send a thank you note whenever you can – even if you don’t agree on the vote or outcome, let them know you appreciate their work to represent your district and constituents (you can even say, I hope you’ll be able to support our position in the future.)</a:t>
            </a:r>
          </a:p>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71</a:t>
            </a:fld>
            <a:endParaRPr lang="en-US" dirty="0"/>
          </a:p>
        </p:txBody>
      </p:sp>
    </p:spTree>
    <p:extLst>
      <p:ext uri="{BB962C8B-B14F-4D97-AF65-F5344CB8AC3E}">
        <p14:creationId xmlns:p14="http://schemas.microsoft.com/office/powerpoint/2010/main" val="15388942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Finding Core Values/Common Ground</a:t>
            </a:r>
            <a:endParaRPr lang="en-US" b="1" dirty="0"/>
          </a:p>
        </p:txBody>
      </p:sp>
      <p:sp>
        <p:nvSpPr>
          <p:cNvPr id="3" name="Content Placeholder 2"/>
          <p:cNvSpPr>
            <a:spLocks noGrp="1"/>
          </p:cNvSpPr>
          <p:nvPr>
            <p:ph idx="1"/>
          </p:nvPr>
        </p:nvSpPr>
        <p:spPr/>
        <p:txBody>
          <a:bodyPr>
            <a:normAutofit lnSpcReduction="10000"/>
          </a:bodyPr>
          <a:lstStyle/>
          <a:p>
            <a:r>
              <a:rPr lang="en-US" dirty="0" smtClean="0"/>
              <a:t>As Americans, we have more in common, despite all claims to the contrary in the current political environment, than you might think. </a:t>
            </a:r>
          </a:p>
          <a:p>
            <a:r>
              <a:rPr lang="en-US" dirty="0"/>
              <a:t>“Public decisions involve choices and public choices always involve values.”</a:t>
            </a:r>
            <a:endParaRPr lang="en-US" sz="2800" dirty="0"/>
          </a:p>
          <a:p>
            <a:pPr lvl="1"/>
            <a:r>
              <a:rPr lang="en-US" b="1" dirty="0"/>
              <a:t>Liberty: </a:t>
            </a:r>
            <a:r>
              <a:rPr lang="en-US" dirty="0"/>
              <a:t>freedom, autonomy, choice, opportunity, individuality, privacy;  </a:t>
            </a:r>
            <a:endParaRPr lang="en-US" sz="2400" dirty="0"/>
          </a:p>
          <a:p>
            <a:pPr lvl="1"/>
            <a:r>
              <a:rPr lang="en-US" b="1" dirty="0"/>
              <a:t>Community</a:t>
            </a:r>
            <a:r>
              <a:rPr lang="en-US" dirty="0"/>
              <a:t>: safety, security, belonging, social order, quality of life;</a:t>
            </a:r>
            <a:endParaRPr lang="en-US" sz="2400" dirty="0"/>
          </a:p>
          <a:p>
            <a:pPr lvl="1"/>
            <a:r>
              <a:rPr lang="en-US" b="1" dirty="0"/>
              <a:t>Equality: </a:t>
            </a:r>
            <a:r>
              <a:rPr lang="en-US" dirty="0"/>
              <a:t>fairness, justice, tolerance, diversity, equal treatment, equal opportunity; and</a:t>
            </a:r>
            <a:endParaRPr lang="en-US" sz="2400" dirty="0"/>
          </a:p>
          <a:p>
            <a:pPr lvl="1"/>
            <a:r>
              <a:rPr lang="en-US" b="1" dirty="0"/>
              <a:t>Prosperity</a:t>
            </a:r>
            <a:r>
              <a:rPr lang="en-US" dirty="0"/>
              <a:t>: productivity, efficiency, growth, markets.</a:t>
            </a:r>
            <a:endParaRPr lang="en-US" sz="2400" dirty="0"/>
          </a:p>
          <a:p>
            <a:pPr lvl="4"/>
            <a:r>
              <a:rPr lang="en-US" dirty="0" smtClean="0"/>
              <a:t>Phillip Boyle</a:t>
            </a:r>
            <a:r>
              <a:rPr lang="en-US" dirty="0"/>
              <a:t>, </a:t>
            </a:r>
            <a:r>
              <a:rPr lang="en-US" i="1" dirty="0"/>
              <a:t>Local School Board Governance</a:t>
            </a:r>
            <a:r>
              <a:rPr lang="en-US" dirty="0"/>
              <a:t>, Spring </a:t>
            </a:r>
            <a:r>
              <a:rPr lang="en-US" dirty="0" smtClean="0"/>
              <a:t>2004</a:t>
            </a:r>
          </a:p>
          <a:p>
            <a:r>
              <a:rPr lang="en-US" sz="3000" dirty="0" smtClean="0"/>
              <a:t>Which of these core values is critical in any particular policy choice?</a:t>
            </a:r>
            <a:endParaRPr lang="en-US" sz="3000" dirty="0"/>
          </a:p>
        </p:txBody>
      </p:sp>
      <p:sp>
        <p:nvSpPr>
          <p:cNvPr id="4" name="Slide Number Placeholder 3"/>
          <p:cNvSpPr>
            <a:spLocks noGrp="1"/>
          </p:cNvSpPr>
          <p:nvPr>
            <p:ph type="sldNum" sz="quarter" idx="12"/>
          </p:nvPr>
        </p:nvSpPr>
        <p:spPr/>
        <p:txBody>
          <a:bodyPr/>
          <a:lstStyle/>
          <a:p>
            <a:fld id="{7E3A9E86-4CC3-4959-A751-C33E618564A4}" type="slidenum">
              <a:rPr lang="en-US" smtClean="0"/>
              <a:t>72</a:t>
            </a:fld>
            <a:endParaRPr lang="en-US" dirty="0"/>
          </a:p>
        </p:txBody>
      </p:sp>
    </p:spTree>
    <p:extLst>
      <p:ext uri="{BB962C8B-B14F-4D97-AF65-F5344CB8AC3E}">
        <p14:creationId xmlns:p14="http://schemas.microsoft.com/office/powerpoint/2010/main" val="41860233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Finding Core Values/Common Ground</a:t>
            </a:r>
            <a:endParaRPr lang="en-US"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smtClean="0"/>
              <a:t>Find out what is central to your legislators’ framework.  </a:t>
            </a:r>
          </a:p>
          <a:p>
            <a:pPr>
              <a:buFont typeface="Wingdings" panose="05000000000000000000" pitchFamily="2" charset="2"/>
              <a:buChar char="v"/>
            </a:pPr>
            <a:r>
              <a:rPr lang="en-US" dirty="0" smtClean="0"/>
              <a:t>Tie your goals back to that central theme (translate your needs into their language)</a:t>
            </a:r>
          </a:p>
          <a:p>
            <a:pPr>
              <a:buFont typeface="Wingdings" panose="05000000000000000000" pitchFamily="2" charset="2"/>
              <a:buChar char="v"/>
            </a:pPr>
            <a:r>
              <a:rPr lang="en-US" dirty="0" smtClean="0"/>
              <a:t>Example:  Prosperity/growing the Iowa Economy</a:t>
            </a:r>
          </a:p>
          <a:p>
            <a:pPr lvl="1"/>
            <a:r>
              <a:rPr lang="en-US" dirty="0" smtClean="0"/>
              <a:t>Investments in PK save tax dollars down the road (prevention is worth a pound of cure or efficient use of tax dollars)</a:t>
            </a:r>
          </a:p>
          <a:p>
            <a:pPr lvl="1"/>
            <a:r>
              <a:rPr lang="en-US" dirty="0" smtClean="0"/>
              <a:t>Quality schools prepare a quality workforce (prepared graduates become tax contributors rather than tax eaters)</a:t>
            </a:r>
          </a:p>
          <a:p>
            <a:pPr lvl="1"/>
            <a:r>
              <a:rPr lang="en-US" dirty="0" smtClean="0"/>
              <a:t>Economic market factors – what does it take for a quality teaching workforce? Sufficient salaries and benefits to compete for human capital.  </a:t>
            </a:r>
          </a:p>
        </p:txBody>
      </p:sp>
      <p:sp>
        <p:nvSpPr>
          <p:cNvPr id="4" name="Slide Number Placeholder 3"/>
          <p:cNvSpPr>
            <a:spLocks noGrp="1"/>
          </p:cNvSpPr>
          <p:nvPr>
            <p:ph type="sldNum" sz="quarter" idx="12"/>
          </p:nvPr>
        </p:nvSpPr>
        <p:spPr/>
        <p:txBody>
          <a:bodyPr/>
          <a:lstStyle/>
          <a:p>
            <a:fld id="{7E3A9E86-4CC3-4959-A751-C33E618564A4}" type="slidenum">
              <a:rPr lang="en-US" smtClean="0"/>
              <a:t>73</a:t>
            </a:fld>
            <a:endParaRPr lang="en-US" dirty="0"/>
          </a:p>
        </p:txBody>
      </p:sp>
    </p:spTree>
    <p:extLst>
      <p:ext uri="{BB962C8B-B14F-4D97-AF65-F5344CB8AC3E}">
        <p14:creationId xmlns:p14="http://schemas.microsoft.com/office/powerpoint/2010/main" val="36719874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us for help</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smtClean="0"/>
              <a:t>Data from mapping tool to explain history</a:t>
            </a:r>
          </a:p>
          <a:p>
            <a:pPr>
              <a:buFont typeface="Wingdings" panose="05000000000000000000" pitchFamily="2" charset="2"/>
              <a:buChar char="v"/>
            </a:pPr>
            <a:r>
              <a:rPr lang="en-US" dirty="0" smtClean="0"/>
              <a:t>Talking points specific to your district</a:t>
            </a:r>
          </a:p>
          <a:p>
            <a:pPr>
              <a:buFont typeface="Wingdings" panose="05000000000000000000" pitchFamily="2" charset="2"/>
              <a:buChar char="v"/>
            </a:pPr>
            <a:r>
              <a:rPr lang="en-US" dirty="0" smtClean="0"/>
              <a:t>Edit letters to legislators or your local paper</a:t>
            </a:r>
          </a:p>
          <a:p>
            <a:pPr>
              <a:buFont typeface="Wingdings" panose="05000000000000000000" pitchFamily="2" charset="2"/>
              <a:buChar char="v"/>
            </a:pPr>
            <a:r>
              <a:rPr lang="en-US" dirty="0" smtClean="0"/>
              <a:t>Help thinking about replies to email or questions from legislators</a:t>
            </a:r>
          </a:p>
          <a:p>
            <a:pPr>
              <a:buFont typeface="Wingdings" panose="05000000000000000000" pitchFamily="2" charset="2"/>
              <a:buChar char="v"/>
            </a:pPr>
            <a:r>
              <a:rPr lang="en-US" dirty="0" smtClean="0"/>
              <a:t>Prep for lobby days or local conversations</a:t>
            </a:r>
          </a:p>
          <a:p>
            <a:pPr>
              <a:buFont typeface="Wingdings" panose="05000000000000000000" pitchFamily="2" charset="2"/>
              <a:buChar char="v"/>
            </a:pPr>
            <a:r>
              <a:rPr lang="en-US" dirty="0" smtClean="0"/>
              <a:t>Quick resources to share with your board members to prepare them for advocacy moments. </a:t>
            </a:r>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74</a:t>
            </a:fld>
            <a:endParaRPr lang="en-US" dirty="0"/>
          </a:p>
        </p:txBody>
      </p:sp>
    </p:spTree>
    <p:extLst>
      <p:ext uri="{BB962C8B-B14F-4D97-AF65-F5344CB8AC3E}">
        <p14:creationId xmlns:p14="http://schemas.microsoft.com/office/powerpoint/2010/main" val="9927119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58651"/>
            <a:ext cx="7543800" cy="1069757"/>
          </a:xfrm>
        </p:spPr>
        <p:txBody>
          <a:bodyPr>
            <a:normAutofit/>
          </a:bodyPr>
          <a:lstStyle/>
          <a:p>
            <a:pPr algn="ctr"/>
            <a:r>
              <a:rPr lang="en-US" sz="3600" b="1" dirty="0" smtClean="0"/>
              <a:t>THANK YOU FOR YOUR VOICE</a:t>
            </a:r>
            <a:br>
              <a:rPr lang="en-US" sz="3600" b="1" dirty="0" smtClean="0"/>
            </a:br>
            <a:r>
              <a:rPr lang="en-US" sz="3600" b="1" dirty="0" smtClean="0"/>
              <a:t>on behalf of Iowa students!</a:t>
            </a:r>
            <a:endParaRPr lang="en-US" sz="3600" b="1" dirty="0"/>
          </a:p>
        </p:txBody>
      </p:sp>
      <p:sp>
        <p:nvSpPr>
          <p:cNvPr id="3" name="Content Placeholder 2"/>
          <p:cNvSpPr>
            <a:spLocks noGrp="1"/>
          </p:cNvSpPr>
          <p:nvPr>
            <p:ph idx="1"/>
          </p:nvPr>
        </p:nvSpPr>
        <p:spPr>
          <a:xfrm>
            <a:off x="762000" y="3124200"/>
            <a:ext cx="7543801" cy="3202094"/>
          </a:xfrm>
        </p:spPr>
        <p:txBody>
          <a:bodyPr>
            <a:normAutofit/>
          </a:bodyPr>
          <a:lstStyle/>
          <a:p>
            <a:pPr algn="ctr"/>
            <a:r>
              <a:rPr lang="en-US" sz="2800" dirty="0" smtClean="0"/>
              <a:t>Stay connected through the Interim and into the Legislative Session  </a:t>
            </a:r>
          </a:p>
          <a:p>
            <a:pPr algn="ctr"/>
            <a:r>
              <a:rPr lang="en-US" sz="2800" dirty="0" smtClean="0"/>
              <a:t>Let us know what you need to beef up your advocacy efforts. </a:t>
            </a:r>
          </a:p>
          <a:p>
            <a:endParaRPr lang="en-US" b="1" dirty="0" smtClean="0"/>
          </a:p>
          <a:p>
            <a:pPr>
              <a:spcBef>
                <a:spcPts val="0"/>
              </a:spcBef>
            </a:pPr>
            <a:r>
              <a:rPr lang="en-US" dirty="0" smtClean="0"/>
              <a:t>Margaret </a:t>
            </a:r>
            <a:r>
              <a:rPr lang="en-US" dirty="0"/>
              <a:t>Buckton, </a:t>
            </a:r>
            <a:r>
              <a:rPr lang="en-US" dirty="0" smtClean="0">
                <a:hlinkClick r:id="rId2"/>
              </a:rPr>
              <a:t>margaret@iowaschoolfinance.com</a:t>
            </a:r>
            <a:r>
              <a:rPr lang="en-US" dirty="0" smtClean="0"/>
              <a:t>  </a:t>
            </a:r>
          </a:p>
          <a:p>
            <a:pPr>
              <a:spcBef>
                <a:spcPts val="0"/>
              </a:spcBef>
            </a:pPr>
            <a:r>
              <a:rPr lang="en-US" b="1" dirty="0"/>
              <a:t>UEN Executive Director, ISFIS Partner</a:t>
            </a:r>
          </a:p>
          <a:p>
            <a:pPr>
              <a:spcBef>
                <a:spcPts val="0"/>
              </a:spcBef>
            </a:pPr>
            <a:r>
              <a:rPr lang="en-US" dirty="0" smtClean="0"/>
              <a:t>1201 </a:t>
            </a:r>
            <a:r>
              <a:rPr lang="en-US" dirty="0"/>
              <a:t>63rd Street, Des Moines, IA </a:t>
            </a:r>
            <a:r>
              <a:rPr lang="en-US" dirty="0" smtClean="0"/>
              <a:t>50311 (515) 201-3755 cell</a:t>
            </a:r>
            <a:endParaRPr lang="en-US" sz="2800" dirty="0" smtClean="0"/>
          </a:p>
          <a:p>
            <a:endParaRPr lang="en-US" dirty="0"/>
          </a:p>
        </p:txBody>
      </p:sp>
      <p:pic>
        <p:nvPicPr>
          <p:cNvPr id="4" name="Picture 3"/>
          <p:cNvPicPr>
            <a:picLocks noChangeAspect="1"/>
          </p:cNvPicPr>
          <p:nvPr/>
        </p:nvPicPr>
        <p:blipFill>
          <a:blip r:embed="rId3"/>
          <a:stretch>
            <a:fillRect/>
          </a:stretch>
        </p:blipFill>
        <p:spPr>
          <a:xfrm>
            <a:off x="381000" y="27992"/>
            <a:ext cx="8267700" cy="1834868"/>
          </a:xfrm>
          <a:prstGeom prst="rect">
            <a:avLst/>
          </a:prstGeom>
        </p:spPr>
      </p:pic>
    </p:spTree>
    <p:extLst>
      <p:ext uri="{BB962C8B-B14F-4D97-AF65-F5344CB8AC3E}">
        <p14:creationId xmlns:p14="http://schemas.microsoft.com/office/powerpoint/2010/main" val="3353773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32596"/>
          </a:xfrm>
        </p:spPr>
        <p:txBody>
          <a:bodyPr/>
          <a:lstStyle/>
          <a:p>
            <a:r>
              <a:rPr lang="en-US" dirty="0" smtClean="0"/>
              <a:t>A few facts . . . UEN Districts</a:t>
            </a:r>
            <a:endParaRPr lang="en-US" dirty="0"/>
          </a:p>
        </p:txBody>
      </p:sp>
      <p:sp>
        <p:nvSpPr>
          <p:cNvPr id="7" name="TextBox 6"/>
          <p:cNvSpPr txBox="1"/>
          <p:nvPr/>
        </p:nvSpPr>
        <p:spPr>
          <a:xfrm>
            <a:off x="289560" y="1227945"/>
            <a:ext cx="8610600" cy="5355312"/>
          </a:xfrm>
          <a:prstGeom prst="rect">
            <a:avLst/>
          </a:prstGeom>
          <a:solidFill>
            <a:schemeClr val="bg2"/>
          </a:solidFill>
        </p:spPr>
        <p:txBody>
          <a:bodyPr wrap="square" rtlCol="0">
            <a:spAutoFit/>
          </a:bodyPr>
          <a:lstStyle/>
          <a:p>
            <a:pPr marL="285750" lvl="0" indent="-285750">
              <a:buFont typeface="Arial" panose="020B0604020202020204" pitchFamily="34" charset="0"/>
              <a:buChar char="•"/>
            </a:pPr>
            <a:r>
              <a:rPr lang="en-US" dirty="0" smtClean="0"/>
              <a:t>Enroll </a:t>
            </a:r>
            <a:r>
              <a:rPr lang="en-US" dirty="0"/>
              <a:t>38.5% of Iowa's 504,063 PK-12 students</a:t>
            </a:r>
          </a:p>
          <a:p>
            <a:pPr marL="285750" lvl="0" indent="-285750">
              <a:buFont typeface="Arial" panose="020B0604020202020204" pitchFamily="34" charset="0"/>
              <a:buChar char="•"/>
            </a:pPr>
            <a:r>
              <a:rPr lang="en-US" dirty="0" smtClean="0"/>
              <a:t>Enroll </a:t>
            </a:r>
            <a:r>
              <a:rPr lang="en-US" dirty="0"/>
              <a:t>70.3% of Iowa's PK-12 students of color, including 76.3% of </a:t>
            </a:r>
            <a:r>
              <a:rPr lang="en-US" dirty="0" smtClean="0"/>
              <a:t>Iowa’s African </a:t>
            </a:r>
            <a:r>
              <a:rPr lang="en-US" dirty="0"/>
              <a:t>American students and 53.7% </a:t>
            </a:r>
            <a:r>
              <a:rPr lang="en-US" dirty="0" smtClean="0"/>
              <a:t>of Iowa’s Hispanic </a:t>
            </a:r>
            <a:r>
              <a:rPr lang="en-US" dirty="0"/>
              <a:t>Students</a:t>
            </a:r>
          </a:p>
          <a:p>
            <a:pPr marL="285750" lvl="0" indent="-285750">
              <a:buFont typeface="Arial" panose="020B0604020202020204" pitchFamily="34" charset="0"/>
              <a:buChar char="•"/>
            </a:pPr>
            <a:r>
              <a:rPr lang="en-US" dirty="0" smtClean="0"/>
              <a:t>Enroll </a:t>
            </a:r>
            <a:r>
              <a:rPr lang="en-US" dirty="0"/>
              <a:t>62.4% of Iowa's limited English speaking students</a:t>
            </a:r>
          </a:p>
          <a:p>
            <a:pPr marL="285750" lvl="0" indent="-285750">
              <a:buFont typeface="Arial" panose="020B0604020202020204" pitchFamily="34" charset="0"/>
              <a:buChar char="•"/>
            </a:pPr>
            <a:r>
              <a:rPr lang="en-US" dirty="0" smtClean="0"/>
              <a:t>Serve </a:t>
            </a:r>
            <a:r>
              <a:rPr lang="en-US" dirty="0"/>
              <a:t>45.5% of Iowa's K-12 low-income students (UEN enrollment of Free and Reduced Lunch eligible students is 55.0% of total UEN enrollment compared to the statewide average of 42.9</a:t>
            </a:r>
            <a:r>
              <a:rPr lang="en-US" dirty="0" smtClean="0"/>
              <a:t>%.)</a:t>
            </a:r>
          </a:p>
          <a:p>
            <a:pPr marL="285750" lvl="0" indent="-285750">
              <a:buFont typeface="Arial" panose="020B0604020202020204" pitchFamily="34" charset="0"/>
              <a:buChar char="•"/>
            </a:pPr>
            <a:r>
              <a:rPr lang="en-US" dirty="0" smtClean="0"/>
              <a:t>Educate 25,979 students with Individual Education Plans (IEPs) (41% of state total)</a:t>
            </a:r>
            <a:endParaRPr lang="en-US" dirty="0"/>
          </a:p>
          <a:p>
            <a:pPr marL="285750" lvl="0" indent="-285750">
              <a:buFont typeface="Arial" panose="020B0604020202020204" pitchFamily="34" charset="0"/>
              <a:buChar char="•"/>
            </a:pPr>
            <a:r>
              <a:rPr lang="en-US" dirty="0" smtClean="0"/>
              <a:t>Employ </a:t>
            </a:r>
            <a:r>
              <a:rPr lang="en-US" dirty="0"/>
              <a:t>36.6% of Iowa's PK-12 certified staff</a:t>
            </a:r>
          </a:p>
          <a:p>
            <a:pPr marL="285750" lvl="0" indent="-285750">
              <a:buFont typeface="Arial" panose="020B0604020202020204" pitchFamily="34" charset="0"/>
              <a:buChar char="•"/>
            </a:pPr>
            <a:r>
              <a:rPr lang="en-US" dirty="0" smtClean="0"/>
              <a:t>Employ </a:t>
            </a:r>
            <a:r>
              <a:rPr lang="en-US" dirty="0"/>
              <a:t>28.1% of Iowa’s school </a:t>
            </a:r>
            <a:r>
              <a:rPr lang="en-US" dirty="0" smtClean="0"/>
              <a:t>principals</a:t>
            </a:r>
          </a:p>
          <a:p>
            <a:pPr marL="285750" lvl="0" indent="-285750">
              <a:buFont typeface="Arial" panose="020B0604020202020204" pitchFamily="34" charset="0"/>
              <a:buChar char="•"/>
            </a:pPr>
            <a:r>
              <a:rPr lang="en-US" dirty="0" smtClean="0"/>
              <a:t>Demonstrate a student to administrative staff FTE ratio of 231.4 (state average of 122.5 students per administrative FTE)</a:t>
            </a:r>
          </a:p>
          <a:p>
            <a:pPr marL="285750" lvl="0" indent="-285750">
              <a:buFont typeface="Arial" panose="020B0604020202020204" pitchFamily="34" charset="0"/>
              <a:buChar char="•"/>
            </a:pPr>
            <a:r>
              <a:rPr lang="en-US" dirty="0" smtClean="0"/>
              <a:t>Maintain 548 permanent school buildings with a total replacement cost of $4.3 billion (in FY 2014 dollars)</a:t>
            </a:r>
          </a:p>
          <a:p>
            <a:pPr marL="285750" lvl="0" indent="-285750">
              <a:buFont typeface="Arial" panose="020B0604020202020204" pitchFamily="34" charset="0"/>
              <a:buChar char="•"/>
            </a:pPr>
            <a:r>
              <a:rPr lang="en-US" dirty="0" smtClean="0"/>
              <a:t>Transport students 8,594,962 route miles</a:t>
            </a:r>
          </a:p>
          <a:p>
            <a:pPr marL="285750" lvl="0" indent="-285750">
              <a:buFont typeface="Arial" panose="020B0604020202020204" pitchFamily="34" charset="0"/>
              <a:buChar char="•"/>
            </a:pPr>
            <a:r>
              <a:rPr lang="en-US" dirty="0" smtClean="0"/>
              <a:t>Have an average daily student attendance rate of 94.1%</a:t>
            </a:r>
          </a:p>
          <a:p>
            <a:pPr marL="285750" lvl="0" indent="-285750">
              <a:buFont typeface="Arial" panose="020B0604020202020204" pitchFamily="34" charset="0"/>
              <a:buChar char="•"/>
            </a:pPr>
            <a:r>
              <a:rPr lang="en-US" dirty="0" smtClean="0"/>
              <a:t>Graduate over 91% of high school students in the 5-year graduation cohort</a:t>
            </a:r>
          </a:p>
          <a:p>
            <a:pPr lvl="0"/>
            <a:endParaRPr lang="en-US" dirty="0"/>
          </a:p>
          <a:p>
            <a:endParaRPr lang="en-US" dirty="0"/>
          </a:p>
        </p:txBody>
      </p:sp>
    </p:spTree>
    <p:extLst>
      <p:ext uri="{BB962C8B-B14F-4D97-AF65-F5344CB8AC3E}">
        <p14:creationId xmlns:p14="http://schemas.microsoft.com/office/powerpoint/2010/main" val="2377176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667000"/>
            <a:ext cx="5791200" cy="2746157"/>
          </a:xfrm>
          <a:solidFill>
            <a:schemeClr val="bg1"/>
          </a:solidFill>
        </p:spPr>
        <p:txBody>
          <a:bodyPr>
            <a:normAutofit fontScale="90000"/>
          </a:bodyPr>
          <a:lstStyle/>
          <a:p>
            <a:pPr algn="ctr">
              <a:spcBef>
                <a:spcPts val="0"/>
              </a:spcBef>
            </a:pPr>
            <a:r>
              <a:rPr lang="en-US" sz="6700" b="1" u="sng" dirty="0" smtClean="0"/>
              <a:t>Election Update</a:t>
            </a:r>
            <a:r>
              <a:rPr lang="en-US" sz="5300" b="1" dirty="0" smtClean="0"/>
              <a:t/>
            </a:r>
            <a:br>
              <a:rPr lang="en-US" sz="5300" b="1" dirty="0" smtClean="0"/>
            </a:br>
            <a:r>
              <a:rPr lang="en-US" sz="5300" b="1" dirty="0" smtClean="0"/>
              <a:t>National Front &amp; Iowa</a:t>
            </a:r>
            <a:br>
              <a:rPr lang="en-US" sz="5300" b="1" dirty="0" smtClean="0"/>
            </a:br>
            <a:r>
              <a:rPr lang="en-US" sz="2000" b="1" dirty="0" smtClean="0">
                <a:hlinkClick r:id="rId2"/>
              </a:rPr>
              <a:t>https</a:t>
            </a:r>
            <a:r>
              <a:rPr lang="en-US" sz="2000" b="1" dirty="0">
                <a:hlinkClick r:id="rId2"/>
              </a:rPr>
              <a:t>://www.desmoinesregister.com/elections/results/2020-11-03/?</a:t>
            </a:r>
            <a:r>
              <a:rPr lang="en-US" sz="2000" b="1" dirty="0" smtClean="0">
                <a:hlinkClick r:id="rId2"/>
              </a:rPr>
              <a:t>utm_source=retention&amp;utm_medium=email&amp;utm_campaign=elections&amp;utm_content=vote</a:t>
            </a:r>
            <a:r>
              <a:rPr lang="en-US" sz="2000" b="1" dirty="0" smtClean="0"/>
              <a:t> </a:t>
            </a:r>
            <a:endParaRPr lang="en-US" sz="4400" b="1" dirty="0"/>
          </a:p>
        </p:txBody>
      </p:sp>
      <p:pic>
        <p:nvPicPr>
          <p:cNvPr id="3" name="Picture 2"/>
          <p:cNvPicPr>
            <a:picLocks noChangeAspect="1"/>
          </p:cNvPicPr>
          <p:nvPr/>
        </p:nvPicPr>
        <p:blipFill>
          <a:blip r:embed="rId3"/>
          <a:stretch>
            <a:fillRect/>
          </a:stretch>
        </p:blipFill>
        <p:spPr>
          <a:xfrm>
            <a:off x="152400" y="457200"/>
            <a:ext cx="8686800" cy="1927880"/>
          </a:xfrm>
          <a:prstGeom prst="rect">
            <a:avLst/>
          </a:prstGeom>
        </p:spPr>
      </p:pic>
    </p:spTree>
    <p:extLst>
      <p:ext uri="{BB962C8B-B14F-4D97-AF65-F5344CB8AC3E}">
        <p14:creationId xmlns:p14="http://schemas.microsoft.com/office/powerpoint/2010/main" val="1766712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29061</TotalTime>
  <Words>6120</Words>
  <Application>Microsoft Office PowerPoint</Application>
  <PresentationFormat>On-screen Show (4:3)</PresentationFormat>
  <Paragraphs>387</Paragraphs>
  <Slides>75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75</vt:i4>
      </vt:variant>
    </vt:vector>
  </HeadingPairs>
  <TitlesOfParts>
    <vt:vector size="81" baseType="lpstr">
      <vt:lpstr>Arial</vt:lpstr>
      <vt:lpstr>Calibri</vt:lpstr>
      <vt:lpstr>Calibri Light</vt:lpstr>
      <vt:lpstr>Times New Roman</vt:lpstr>
      <vt:lpstr>Wingdings</vt:lpstr>
      <vt:lpstr>Retrospect</vt:lpstr>
      <vt:lpstr>PowerPoint Presentation</vt:lpstr>
      <vt:lpstr>PowerPoint Presentation</vt:lpstr>
      <vt:lpstr>Introductions</vt:lpstr>
      <vt:lpstr>Update on UEN</vt:lpstr>
      <vt:lpstr>The UEN. . .  . . .keeps the state’s lawmakers, media, and public informed about the progress and problems in our state’s largest and most diverse schools, through advocacy, legislation, communications and research.     . . .helps to build capacity in urban education by facilitating connections between member districts to improve student academic performance, narrow achievement gaps, improve professional development; and strengthen leadership, governance, and management.   Joint efforts with other state organizations and policymakers extend the UEN’s influence and effectiveness to the broader community that will ultimately benefit from the contributions of today’s urban students.   All members of the UEN help determine program priorities. For guidance, the members rely upon data retrieved from local, state, regional and national sources.  In addition, specific issues arise addressing contemporary events, legislative concerns and current trends. The priorities of the UEN continually evolve, reflecting the changing needs of urban students, families and communities. </vt:lpstr>
      <vt:lpstr>UEN Association  Management from ISFIS</vt:lpstr>
      <vt:lpstr>UEN Member Districts 2020-21</vt:lpstr>
      <vt:lpstr>A few facts . . . UEN Districts</vt:lpstr>
      <vt:lpstr>Election Update National Front &amp; Iowa https://www.desmoinesregister.com/elections/results/2020-11-03/?utm_source=retention&amp;utm_medium=email&amp;utm_campaign=elections&amp;utm_content=vote </vt:lpstr>
      <vt:lpstr>Presidential Race</vt:lpstr>
      <vt:lpstr>PowerPoint Presentation</vt:lpstr>
      <vt:lpstr>PowerPoint Presentation</vt:lpstr>
      <vt:lpstr>Federal Policy Issues at a Glance</vt:lpstr>
      <vt:lpstr>1.7 million voters. Iowa is mostly Red</vt:lpstr>
      <vt:lpstr>Iowa Capital Dispatch 11.5.2020</vt:lpstr>
      <vt:lpstr>Iowa Senate (IALNS Newsletter 11.4.2020)  still 32:18</vt:lpstr>
      <vt:lpstr>Iowa House (IALNS Newsletter 11.4.2020) Likely 59:41</vt:lpstr>
      <vt:lpstr>Leadership Impacts</vt:lpstr>
      <vt:lpstr>New Faces in Both Chambers</vt:lpstr>
      <vt:lpstr>Committee Changes </vt:lpstr>
      <vt:lpstr>PowerPoint Presentation</vt:lpstr>
      <vt:lpstr>PowerPoint Presentation</vt:lpstr>
      <vt:lpstr>PowerPoint Presentation</vt:lpstr>
      <vt:lpstr>  </vt:lpstr>
      <vt:lpstr>PowerPoint Presentation</vt:lpstr>
      <vt:lpstr>PowerPoint Presentation</vt:lpstr>
      <vt:lpstr>ISFIS SitRep Nov. 6 at 10:00 </vt:lpstr>
      <vt:lpstr>Report of the Steering Committee</vt:lpstr>
      <vt:lpstr>Steering Committee Agenda</vt:lpstr>
      <vt:lpstr>UEN 2021 Legislative Priorities</vt:lpstr>
      <vt:lpstr>Invest in Iowa’s Future:</vt:lpstr>
      <vt:lpstr>Student Opportunity Equity (Close the Gap)</vt:lpstr>
      <vt:lpstr>Student Opportunity Equity (Close the Gap)</vt:lpstr>
      <vt:lpstr>Teacher, Administrator and Staff Shortage:</vt:lpstr>
      <vt:lpstr>Mental Health Services: </vt:lpstr>
      <vt:lpstr>District Authority: </vt:lpstr>
      <vt:lpstr>NEW - Public School Priority: </vt:lpstr>
      <vt:lpstr>NEW - Remote Learning and Instructional Time:</vt:lpstr>
      <vt:lpstr>NEW - Internet Connectivity and Access:</vt:lpstr>
      <vt:lpstr>PowerPoint Presentation</vt:lpstr>
      <vt:lpstr>Adequate School Resources</vt:lpstr>
      <vt:lpstr>PowerPoint Presentation</vt:lpstr>
      <vt:lpstr>PowerPoint Presentation</vt:lpstr>
      <vt:lpstr>Resource Needs:</vt:lpstr>
      <vt:lpstr>Question of the day: </vt:lpstr>
      <vt:lpstr>Educator Shortage and Quality Instruction</vt:lpstr>
      <vt:lpstr>Student Inequities and At-risk Needs</vt:lpstr>
      <vt:lpstr>PowerPoint Presentation</vt:lpstr>
      <vt:lpstr>PowerPoint Presentation</vt:lpstr>
      <vt:lpstr>PowerPoint Presentation</vt:lpstr>
      <vt:lpstr>Quality Preschool</vt:lpstr>
      <vt:lpstr>Quality Preschool</vt:lpstr>
      <vt:lpstr>School Safety</vt:lpstr>
      <vt:lpstr>District Flexibility/Board Authority</vt:lpstr>
      <vt:lpstr>COVID Impacts</vt:lpstr>
      <vt:lpstr>PowerPoint Presentation</vt:lpstr>
      <vt:lpstr>Achievement Gaps in Economic Terms</vt:lpstr>
      <vt:lpstr>PowerPoint Presentation</vt:lpstr>
      <vt:lpstr>COVID Learning Gap https://www.edweek.org/ew/issues/reopening-schools/overcoming-covid-19-learning-loss.html?r=1482394025 1/ </vt:lpstr>
      <vt:lpstr>PowerPoint Presentation</vt:lpstr>
      <vt:lpstr>Next steps</vt:lpstr>
      <vt:lpstr>Priorities for 2021 Session: Looking through the COVID &amp; Equity Lens</vt:lpstr>
      <vt:lpstr>Priorities Survey and Breakout Rooms Discussions</vt:lpstr>
      <vt:lpstr>PowerPoint Presentation</vt:lpstr>
      <vt:lpstr>PowerPoint Presentation</vt:lpstr>
      <vt:lpstr>Now in Particular</vt:lpstr>
      <vt:lpstr>Who else is at the party?</vt:lpstr>
      <vt:lpstr>PowerPoint Presentation</vt:lpstr>
      <vt:lpstr>First Steps</vt:lpstr>
      <vt:lpstr>Next Steps: Create a Coalition</vt:lpstr>
      <vt:lpstr>First Month of Session</vt:lpstr>
      <vt:lpstr>Finding Core Values/Common Ground</vt:lpstr>
      <vt:lpstr>Finding Core Values/Common Ground</vt:lpstr>
      <vt:lpstr>Ask us for help</vt:lpstr>
      <vt:lpstr>THANK YOU FOR YOUR VOICE on behalf of Iowa students!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Title</dc:title>
  <dc:creator>Susie</dc:creator>
  <cp:lastModifiedBy>Jen</cp:lastModifiedBy>
  <cp:revision>2129</cp:revision>
  <cp:lastPrinted>2018-10-19T20:55:07Z</cp:lastPrinted>
  <dcterms:created xsi:type="dcterms:W3CDTF">2014-07-14T21:17:36Z</dcterms:created>
  <dcterms:modified xsi:type="dcterms:W3CDTF">2020-11-16T02:43:56Z</dcterms:modified>
</cp:coreProperties>
</file>