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24" r:id="rId1"/>
  </p:sldMasterIdLst>
  <p:notesMasterIdLst>
    <p:notesMasterId r:id="rId81"/>
  </p:notesMasterIdLst>
  <p:handoutMasterIdLst>
    <p:handoutMasterId r:id="rId82"/>
  </p:handoutMasterIdLst>
  <p:sldIdLst>
    <p:sldId id="3508" r:id="rId2"/>
    <p:sldId id="3459" r:id="rId3"/>
    <p:sldId id="3513" r:id="rId4"/>
    <p:sldId id="3511" r:id="rId5"/>
    <p:sldId id="3514" r:id="rId6"/>
    <p:sldId id="3510" r:id="rId7"/>
    <p:sldId id="7812" r:id="rId8"/>
    <p:sldId id="3516" r:id="rId9"/>
    <p:sldId id="3524" r:id="rId10"/>
    <p:sldId id="3525" r:id="rId11"/>
    <p:sldId id="7810" r:id="rId12"/>
    <p:sldId id="3527" r:id="rId13"/>
    <p:sldId id="3528" r:id="rId14"/>
    <p:sldId id="3529" r:id="rId15"/>
    <p:sldId id="3538" r:id="rId16"/>
    <p:sldId id="3540" r:id="rId17"/>
    <p:sldId id="7805" r:id="rId18"/>
    <p:sldId id="7784" r:id="rId19"/>
    <p:sldId id="7702" r:id="rId20"/>
    <p:sldId id="7773" r:id="rId21"/>
    <p:sldId id="7762" r:id="rId22"/>
    <p:sldId id="7768" r:id="rId23"/>
    <p:sldId id="7769" r:id="rId24"/>
    <p:sldId id="7767" r:id="rId25"/>
    <p:sldId id="7774" r:id="rId26"/>
    <p:sldId id="7775" r:id="rId27"/>
    <p:sldId id="257" r:id="rId28"/>
    <p:sldId id="7691" r:id="rId29"/>
    <p:sldId id="3498" r:id="rId30"/>
    <p:sldId id="7668" r:id="rId31"/>
    <p:sldId id="7670" r:id="rId32"/>
    <p:sldId id="7776" r:id="rId33"/>
    <p:sldId id="7692" r:id="rId34"/>
    <p:sldId id="3551" r:id="rId35"/>
    <p:sldId id="3552" r:id="rId36"/>
    <p:sldId id="3553" r:id="rId37"/>
    <p:sldId id="3554" r:id="rId38"/>
    <p:sldId id="7787" r:id="rId39"/>
    <p:sldId id="7788" r:id="rId40"/>
    <p:sldId id="7806" r:id="rId41"/>
    <p:sldId id="3555" r:id="rId42"/>
    <p:sldId id="3556" r:id="rId43"/>
    <p:sldId id="7785" r:id="rId44"/>
    <p:sldId id="7789" r:id="rId45"/>
    <p:sldId id="7792" r:id="rId46"/>
    <p:sldId id="7790" r:id="rId47"/>
    <p:sldId id="7696" r:id="rId48"/>
    <p:sldId id="7672" r:id="rId49"/>
    <p:sldId id="7671" r:id="rId50"/>
    <p:sldId id="7698" r:id="rId51"/>
    <p:sldId id="7674" r:id="rId52"/>
    <p:sldId id="7588" r:id="rId53"/>
    <p:sldId id="7591" r:id="rId54"/>
    <p:sldId id="7592" r:id="rId55"/>
    <p:sldId id="7593" r:id="rId56"/>
    <p:sldId id="7595" r:id="rId57"/>
    <p:sldId id="7594" r:id="rId58"/>
    <p:sldId id="7549" r:id="rId59"/>
    <p:sldId id="7596" r:id="rId60"/>
    <p:sldId id="7597" r:id="rId61"/>
    <p:sldId id="7675" r:id="rId62"/>
    <p:sldId id="7807" r:id="rId63"/>
    <p:sldId id="7791" r:id="rId64"/>
    <p:sldId id="7793" r:id="rId65"/>
    <p:sldId id="7811" r:id="rId66"/>
    <p:sldId id="7794" r:id="rId67"/>
    <p:sldId id="7795" r:id="rId68"/>
    <p:sldId id="7796" r:id="rId69"/>
    <p:sldId id="7786" r:id="rId70"/>
    <p:sldId id="7783" r:id="rId71"/>
    <p:sldId id="7808" r:id="rId72"/>
    <p:sldId id="7798" r:id="rId73"/>
    <p:sldId id="7797" r:id="rId74"/>
    <p:sldId id="7799" r:id="rId75"/>
    <p:sldId id="7800" r:id="rId76"/>
    <p:sldId id="7801" r:id="rId77"/>
    <p:sldId id="7802" r:id="rId78"/>
    <p:sldId id="7803" r:id="rId79"/>
    <p:sldId id="7689" r:id="rId8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121107-91AA-444C-9EAF-7CCDB09218EC}">
          <p14:sldIdLst>
            <p14:sldId id="3508"/>
            <p14:sldId id="3459"/>
            <p14:sldId id="3513"/>
            <p14:sldId id="3511"/>
            <p14:sldId id="3514"/>
            <p14:sldId id="3510"/>
            <p14:sldId id="7812"/>
            <p14:sldId id="3516"/>
            <p14:sldId id="3524"/>
            <p14:sldId id="3525"/>
            <p14:sldId id="7810"/>
            <p14:sldId id="3527"/>
            <p14:sldId id="3528"/>
            <p14:sldId id="3529"/>
            <p14:sldId id="3538"/>
            <p14:sldId id="3540"/>
            <p14:sldId id="7805"/>
            <p14:sldId id="7784"/>
            <p14:sldId id="7702"/>
            <p14:sldId id="7773"/>
            <p14:sldId id="7762"/>
            <p14:sldId id="7768"/>
            <p14:sldId id="7769"/>
            <p14:sldId id="7767"/>
            <p14:sldId id="7774"/>
            <p14:sldId id="7775"/>
            <p14:sldId id="257"/>
            <p14:sldId id="7691"/>
            <p14:sldId id="3498"/>
            <p14:sldId id="7668"/>
            <p14:sldId id="7670"/>
            <p14:sldId id="7776"/>
            <p14:sldId id="7692"/>
            <p14:sldId id="3551"/>
            <p14:sldId id="3552"/>
            <p14:sldId id="3553"/>
            <p14:sldId id="3554"/>
            <p14:sldId id="7787"/>
            <p14:sldId id="7788"/>
            <p14:sldId id="7806"/>
            <p14:sldId id="3555"/>
            <p14:sldId id="3556"/>
            <p14:sldId id="7785"/>
            <p14:sldId id="7789"/>
            <p14:sldId id="7792"/>
            <p14:sldId id="7790"/>
            <p14:sldId id="7696"/>
            <p14:sldId id="7672"/>
            <p14:sldId id="7671"/>
            <p14:sldId id="7698"/>
            <p14:sldId id="7674"/>
            <p14:sldId id="7588"/>
            <p14:sldId id="7591"/>
            <p14:sldId id="7592"/>
            <p14:sldId id="7593"/>
            <p14:sldId id="7595"/>
            <p14:sldId id="7594"/>
            <p14:sldId id="7549"/>
            <p14:sldId id="7596"/>
            <p14:sldId id="7597"/>
            <p14:sldId id="7675"/>
            <p14:sldId id="7807"/>
            <p14:sldId id="7791"/>
            <p14:sldId id="7793"/>
            <p14:sldId id="7811"/>
            <p14:sldId id="7794"/>
            <p14:sldId id="7795"/>
            <p14:sldId id="7796"/>
            <p14:sldId id="7786"/>
            <p14:sldId id="7783"/>
            <p14:sldId id="7808"/>
            <p14:sldId id="7798"/>
            <p14:sldId id="7797"/>
            <p14:sldId id="7799"/>
            <p14:sldId id="7800"/>
            <p14:sldId id="7801"/>
            <p14:sldId id="7802"/>
            <p14:sldId id="7803"/>
            <p14:sldId id="768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0B6C1"/>
    <a:srgbClr val="C65246"/>
    <a:srgbClr val="EF39E6"/>
    <a:srgbClr val="322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7" autoAdjust="0"/>
    <p:restoredTop sz="95749" autoAdjust="0"/>
  </p:normalViewPr>
  <p:slideViewPr>
    <p:cSldViewPr>
      <p:cViewPr varScale="1">
        <p:scale>
          <a:sx n="85" d="100"/>
          <a:sy n="85" d="100"/>
        </p:scale>
        <p:origin x="1411" y="43"/>
      </p:cViewPr>
      <p:guideLst>
        <p:guide orient="horz" pos="2160"/>
        <p:guide pos="2880"/>
      </p:guideLst>
    </p:cSldViewPr>
  </p:slideViewPr>
  <p:outlineViewPr>
    <p:cViewPr>
      <p:scale>
        <a:sx n="33" d="100"/>
        <a:sy n="33" d="100"/>
      </p:scale>
      <p:origin x="0" y="-5184"/>
    </p:cViewPr>
  </p:outlineViewPr>
  <p:notesTextViewPr>
    <p:cViewPr>
      <p:scale>
        <a:sx n="1" d="1"/>
        <a:sy n="1" d="1"/>
      </p:scale>
      <p:origin x="0" y="0"/>
    </p:cViewPr>
  </p:notesTextViewPr>
  <p:sorterViewPr>
    <p:cViewPr>
      <p:scale>
        <a:sx n="100" d="100"/>
        <a:sy n="100" d="100"/>
      </p:scale>
      <p:origin x="0" y="-6416"/>
    </p:cViewPr>
  </p:sorterViewPr>
  <p:notesViewPr>
    <p:cSldViewPr>
      <p:cViewPr varScale="1">
        <p:scale>
          <a:sx n="53" d="100"/>
          <a:sy n="53" d="100"/>
        </p:scale>
        <p:origin x="2624"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argaret\Desktop\Education%20Coalition\NASBO%20state%20expenditure%20repor%20201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Margaret\Desktop\Education%20Coalition\Allowable%20GROWTH%20History%201972.73%20to%202021-22.xls"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Margaret\Desktop\ISFIS\Teacher%20Shortage\ECS%20Completer%20data%202019%20state%20comparisons.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argaret\Desktop\ISFIS\Teacher%20Shortage\ECS%20Completer%20data%202019%20state%20comparison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r>
              <a:rPr lang="en-US" sz="1000"/>
              <a:t>Elementary and Secondary Expenditures </a:t>
            </a:r>
          </a:p>
          <a:p>
            <a:pPr>
              <a:defRPr sz="800"/>
            </a:pPr>
            <a:r>
              <a:rPr lang="en-US" sz="1000"/>
              <a:t>as a Percent of Total Expenditures</a:t>
            </a:r>
          </a:p>
          <a:p>
            <a:pPr>
              <a:defRPr sz="800"/>
            </a:pPr>
            <a:r>
              <a:rPr lang="en-US" sz="1000"/>
              <a:t>Plains</a:t>
            </a:r>
            <a:r>
              <a:rPr lang="en-US" sz="1000" baseline="0"/>
              <a:t> States and USA Average</a:t>
            </a:r>
            <a:endParaRPr lang="en-US" sz="1000"/>
          </a:p>
        </c:rich>
      </c:tx>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6580927384076991E-2"/>
          <c:y val="0.2437037037037037"/>
          <c:w val="0.90286351706036749"/>
          <c:h val="0.5429935841353164"/>
        </c:manualLayout>
      </c:layout>
      <c:barChart>
        <c:barDir val="col"/>
        <c:grouping val="clustered"/>
        <c:varyColors val="0"/>
        <c:ser>
          <c:idx val="1"/>
          <c:order val="0"/>
          <c:tx>
            <c:strRef>
              <c:f>Sheet1!$C$2</c:f>
              <c:strCache>
                <c:ptCount val="1"/>
                <c:pt idx="0">
                  <c:v>FY17</c:v>
                </c:pt>
              </c:strCache>
            </c:strRef>
          </c:tx>
          <c:spPr>
            <a:pattFill prst="lgCheck">
              <a:fgClr>
                <a:srgbClr val="FF0000"/>
              </a:fgClr>
              <a:bgClr>
                <a:schemeClr val="bg1"/>
              </a:bgClr>
            </a:pattFill>
            <a:ln>
              <a:noFill/>
            </a:ln>
            <a:effectLst/>
          </c:spPr>
          <c:invertIfNegative val="0"/>
          <c:cat>
            <c:strRef>
              <c:f>Sheet1!$A$3:$A$10</c:f>
              <c:strCache>
                <c:ptCount val="8"/>
                <c:pt idx="0">
                  <c:v>NE</c:v>
                </c:pt>
                <c:pt idx="1">
                  <c:v>SD</c:v>
                </c:pt>
                <c:pt idx="2">
                  <c:v>ND</c:v>
                </c:pt>
                <c:pt idx="3">
                  <c:v>IA</c:v>
                </c:pt>
                <c:pt idx="4">
                  <c:v>USA AVG</c:v>
                </c:pt>
                <c:pt idx="5">
                  <c:v>MO</c:v>
                </c:pt>
                <c:pt idx="6">
                  <c:v>MN</c:v>
                </c:pt>
                <c:pt idx="7">
                  <c:v>KS</c:v>
                </c:pt>
              </c:strCache>
            </c:strRef>
          </c:cat>
          <c:val>
            <c:numRef>
              <c:f>Sheet1!$C$3:$C$10</c:f>
              <c:numCache>
                <c:formatCode>General</c:formatCode>
                <c:ptCount val="8"/>
                <c:pt idx="0">
                  <c:v>13.9</c:v>
                </c:pt>
                <c:pt idx="1">
                  <c:v>16.5</c:v>
                </c:pt>
                <c:pt idx="2">
                  <c:v>17.5</c:v>
                </c:pt>
                <c:pt idx="3">
                  <c:v>16.600000000000001</c:v>
                </c:pt>
                <c:pt idx="4">
                  <c:v>19.600000000000001</c:v>
                </c:pt>
                <c:pt idx="5">
                  <c:v>22.8</c:v>
                </c:pt>
                <c:pt idx="6">
                  <c:v>26</c:v>
                </c:pt>
                <c:pt idx="7">
                  <c:v>29.5</c:v>
                </c:pt>
              </c:numCache>
            </c:numRef>
          </c:val>
          <c:extLst>
            <c:ext xmlns:c16="http://schemas.microsoft.com/office/drawing/2014/chart" uri="{C3380CC4-5D6E-409C-BE32-E72D297353CC}">
              <c16:uniqueId val="{00000000-8EE2-4831-8F59-3479E633042F}"/>
            </c:ext>
          </c:extLst>
        </c:ser>
        <c:ser>
          <c:idx val="2"/>
          <c:order val="1"/>
          <c:tx>
            <c:strRef>
              <c:f>Sheet1!$D$2</c:f>
              <c:strCache>
                <c:ptCount val="1"/>
                <c:pt idx="0">
                  <c:v>FY18</c:v>
                </c:pt>
              </c:strCache>
            </c:strRef>
          </c:tx>
          <c:spPr>
            <a:pattFill prst="pct90">
              <a:fgClr>
                <a:schemeClr val="tx1"/>
              </a:fgClr>
              <a:bgClr>
                <a:schemeClr val="bg1"/>
              </a:bgClr>
            </a:pattFill>
            <a:ln>
              <a:noFill/>
            </a:ln>
            <a:effectLst/>
          </c:spPr>
          <c:invertIfNegative val="0"/>
          <c:cat>
            <c:strRef>
              <c:f>Sheet1!$A$3:$A$10</c:f>
              <c:strCache>
                <c:ptCount val="8"/>
                <c:pt idx="0">
                  <c:v>NE</c:v>
                </c:pt>
                <c:pt idx="1">
                  <c:v>SD</c:v>
                </c:pt>
                <c:pt idx="2">
                  <c:v>ND</c:v>
                </c:pt>
                <c:pt idx="3">
                  <c:v>IA</c:v>
                </c:pt>
                <c:pt idx="4">
                  <c:v>USA AVG</c:v>
                </c:pt>
                <c:pt idx="5">
                  <c:v>MO</c:v>
                </c:pt>
                <c:pt idx="6">
                  <c:v>MN</c:v>
                </c:pt>
                <c:pt idx="7">
                  <c:v>KS</c:v>
                </c:pt>
              </c:strCache>
            </c:strRef>
          </c:cat>
          <c:val>
            <c:numRef>
              <c:f>Sheet1!$D$3:$D$10</c:f>
              <c:numCache>
                <c:formatCode>General</c:formatCode>
                <c:ptCount val="8"/>
                <c:pt idx="0">
                  <c:v>13.9</c:v>
                </c:pt>
                <c:pt idx="1">
                  <c:v>16.399999999999999</c:v>
                </c:pt>
                <c:pt idx="2">
                  <c:v>19.100000000000001</c:v>
                </c:pt>
                <c:pt idx="3">
                  <c:v>16.899999999999999</c:v>
                </c:pt>
                <c:pt idx="4">
                  <c:v>19.7</c:v>
                </c:pt>
                <c:pt idx="5">
                  <c:v>22.5</c:v>
                </c:pt>
                <c:pt idx="6">
                  <c:v>24.6</c:v>
                </c:pt>
                <c:pt idx="7">
                  <c:v>30.4</c:v>
                </c:pt>
              </c:numCache>
            </c:numRef>
          </c:val>
          <c:extLst>
            <c:ext xmlns:c16="http://schemas.microsoft.com/office/drawing/2014/chart" uri="{C3380CC4-5D6E-409C-BE32-E72D297353CC}">
              <c16:uniqueId val="{00000001-8EE2-4831-8F59-3479E633042F}"/>
            </c:ext>
          </c:extLst>
        </c:ser>
        <c:ser>
          <c:idx val="3"/>
          <c:order val="2"/>
          <c:tx>
            <c:strRef>
              <c:f>Sheet1!$E$2</c:f>
              <c:strCache>
                <c:ptCount val="1"/>
                <c:pt idx="0">
                  <c:v>FY19</c:v>
                </c:pt>
              </c:strCache>
            </c:strRef>
          </c:tx>
          <c:spPr>
            <a:solidFill>
              <a:srgbClr val="00B050"/>
            </a:solidFill>
            <a:ln>
              <a:noFill/>
            </a:ln>
            <a:effectLst/>
          </c:spPr>
          <c:invertIfNegative val="0"/>
          <c:cat>
            <c:strRef>
              <c:f>Sheet1!$A$3:$A$10</c:f>
              <c:strCache>
                <c:ptCount val="8"/>
                <c:pt idx="0">
                  <c:v>NE</c:v>
                </c:pt>
                <c:pt idx="1">
                  <c:v>SD</c:v>
                </c:pt>
                <c:pt idx="2">
                  <c:v>ND</c:v>
                </c:pt>
                <c:pt idx="3">
                  <c:v>IA</c:v>
                </c:pt>
                <c:pt idx="4">
                  <c:v>USA AVG</c:v>
                </c:pt>
                <c:pt idx="5">
                  <c:v>MO</c:v>
                </c:pt>
                <c:pt idx="6">
                  <c:v>MN</c:v>
                </c:pt>
                <c:pt idx="7">
                  <c:v>KS</c:v>
                </c:pt>
              </c:strCache>
            </c:strRef>
          </c:cat>
          <c:val>
            <c:numRef>
              <c:f>Sheet1!$E$3:$E$10</c:f>
              <c:numCache>
                <c:formatCode>General</c:formatCode>
                <c:ptCount val="8"/>
                <c:pt idx="0">
                  <c:v>13.7</c:v>
                </c:pt>
                <c:pt idx="1">
                  <c:v>16.3</c:v>
                </c:pt>
                <c:pt idx="2">
                  <c:v>18.8</c:v>
                </c:pt>
                <c:pt idx="3">
                  <c:v>16.5</c:v>
                </c:pt>
                <c:pt idx="4">
                  <c:v>19.7</c:v>
                </c:pt>
                <c:pt idx="5">
                  <c:v>22.6</c:v>
                </c:pt>
                <c:pt idx="6">
                  <c:v>24.9</c:v>
                </c:pt>
                <c:pt idx="7">
                  <c:v>29.6</c:v>
                </c:pt>
              </c:numCache>
            </c:numRef>
          </c:val>
          <c:extLst>
            <c:ext xmlns:c16="http://schemas.microsoft.com/office/drawing/2014/chart" uri="{C3380CC4-5D6E-409C-BE32-E72D297353CC}">
              <c16:uniqueId val="{00000002-8EE2-4831-8F59-3479E633042F}"/>
            </c:ext>
          </c:extLst>
        </c:ser>
        <c:ser>
          <c:idx val="4"/>
          <c:order val="3"/>
          <c:tx>
            <c:strRef>
              <c:f>Sheet1!$F$2</c:f>
              <c:strCache>
                <c:ptCount val="1"/>
                <c:pt idx="0">
                  <c:v>FY20</c:v>
                </c:pt>
              </c:strCache>
            </c:strRef>
          </c:tx>
          <c:spPr>
            <a:solidFill>
              <a:schemeClr val="accent5"/>
            </a:solidFill>
            <a:ln>
              <a:noFill/>
            </a:ln>
            <a:effectLst/>
          </c:spPr>
          <c:invertIfNegative val="0"/>
          <c:cat>
            <c:strRef>
              <c:f>Sheet1!$A$3:$A$10</c:f>
              <c:strCache>
                <c:ptCount val="8"/>
                <c:pt idx="0">
                  <c:v>NE</c:v>
                </c:pt>
                <c:pt idx="1">
                  <c:v>SD</c:v>
                </c:pt>
                <c:pt idx="2">
                  <c:v>ND</c:v>
                </c:pt>
                <c:pt idx="3">
                  <c:v>IA</c:v>
                </c:pt>
                <c:pt idx="4">
                  <c:v>USA AVG</c:v>
                </c:pt>
                <c:pt idx="5">
                  <c:v>MO</c:v>
                </c:pt>
                <c:pt idx="6">
                  <c:v>MN</c:v>
                </c:pt>
                <c:pt idx="7">
                  <c:v>KS</c:v>
                </c:pt>
              </c:strCache>
            </c:strRef>
          </c:cat>
          <c:val>
            <c:numRef>
              <c:f>Sheet1!$F$3:$F$10</c:f>
              <c:numCache>
                <c:formatCode>General</c:formatCode>
                <c:ptCount val="8"/>
                <c:pt idx="0">
                  <c:v>13.5</c:v>
                </c:pt>
                <c:pt idx="1">
                  <c:v>15.5</c:v>
                </c:pt>
                <c:pt idx="2">
                  <c:v>17.399999999999999</c:v>
                </c:pt>
                <c:pt idx="3">
                  <c:v>16.899999999999999</c:v>
                </c:pt>
                <c:pt idx="4">
                  <c:v>19</c:v>
                </c:pt>
                <c:pt idx="5">
                  <c:v>21.6</c:v>
                </c:pt>
                <c:pt idx="6">
                  <c:v>24.4</c:v>
                </c:pt>
                <c:pt idx="7">
                  <c:v>29.7</c:v>
                </c:pt>
              </c:numCache>
            </c:numRef>
          </c:val>
          <c:extLst>
            <c:ext xmlns:c16="http://schemas.microsoft.com/office/drawing/2014/chart" uri="{C3380CC4-5D6E-409C-BE32-E72D297353CC}">
              <c16:uniqueId val="{00000003-8EE2-4831-8F59-3479E633042F}"/>
            </c:ext>
          </c:extLst>
        </c:ser>
        <c:ser>
          <c:idx val="0"/>
          <c:order val="4"/>
          <c:tx>
            <c:strRef>
              <c:f>Sheet1!$G$2</c:f>
              <c:strCache>
                <c:ptCount val="1"/>
                <c:pt idx="0">
                  <c:v>FY 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Sheet1!$A$3:$A$10</c:f>
              <c:strCache>
                <c:ptCount val="8"/>
                <c:pt idx="0">
                  <c:v>NE</c:v>
                </c:pt>
                <c:pt idx="1">
                  <c:v>SD</c:v>
                </c:pt>
                <c:pt idx="2">
                  <c:v>ND</c:v>
                </c:pt>
                <c:pt idx="3">
                  <c:v>IA</c:v>
                </c:pt>
                <c:pt idx="4">
                  <c:v>USA AVG</c:v>
                </c:pt>
                <c:pt idx="5">
                  <c:v>MO</c:v>
                </c:pt>
                <c:pt idx="6">
                  <c:v>MN</c:v>
                </c:pt>
                <c:pt idx="7">
                  <c:v>KS</c:v>
                </c:pt>
              </c:strCache>
            </c:strRef>
          </c:cat>
          <c:val>
            <c:numRef>
              <c:f>Sheet1!$G$3:$G$10</c:f>
              <c:numCache>
                <c:formatCode>General</c:formatCode>
                <c:ptCount val="8"/>
                <c:pt idx="0">
                  <c:v>12.3</c:v>
                </c:pt>
                <c:pt idx="1">
                  <c:v>16.100000000000001</c:v>
                </c:pt>
                <c:pt idx="2">
                  <c:v>16.2</c:v>
                </c:pt>
                <c:pt idx="3">
                  <c:v>16.600000000000001</c:v>
                </c:pt>
                <c:pt idx="4">
                  <c:v>18.2</c:v>
                </c:pt>
                <c:pt idx="5">
                  <c:v>21.3</c:v>
                </c:pt>
                <c:pt idx="6">
                  <c:v>23.3</c:v>
                </c:pt>
                <c:pt idx="7">
                  <c:v>26.7</c:v>
                </c:pt>
              </c:numCache>
            </c:numRef>
          </c:val>
          <c:extLst>
            <c:ext xmlns:c16="http://schemas.microsoft.com/office/drawing/2014/chart" uri="{C3380CC4-5D6E-409C-BE32-E72D297353CC}">
              <c16:uniqueId val="{00000004-8EE2-4831-8F59-3479E633042F}"/>
            </c:ext>
          </c:extLst>
        </c:ser>
        <c:dLbls>
          <c:showLegendKey val="0"/>
          <c:showVal val="0"/>
          <c:showCatName val="0"/>
          <c:showSerName val="0"/>
          <c:showPercent val="0"/>
          <c:showBubbleSize val="0"/>
        </c:dLbls>
        <c:gapWidth val="219"/>
        <c:overlap val="-27"/>
        <c:axId val="352753272"/>
        <c:axId val="352756552"/>
      </c:barChart>
      <c:catAx>
        <c:axId val="352753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2756552"/>
        <c:crosses val="autoZero"/>
        <c:auto val="1"/>
        <c:lblAlgn val="ctr"/>
        <c:lblOffset val="100"/>
        <c:noMultiLvlLbl val="0"/>
      </c:catAx>
      <c:valAx>
        <c:axId val="3527565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2753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solidFill>
        <a:schemeClr val="tx2"/>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US" sz="1800" dirty="0"/>
              <a:t>Iowa State Cost Per Pupil</a:t>
            </a:r>
            <a:r>
              <a:rPr lang="en-US" sz="1800" baseline="0" dirty="0"/>
              <a:t> Funding </a:t>
            </a:r>
            <a:r>
              <a:rPr lang="en-US" sz="1800" dirty="0"/>
              <a:t>History</a:t>
            </a:r>
          </a:p>
        </c:rich>
      </c:tx>
      <c:layout>
        <c:manualLayout>
          <c:xMode val="edge"/>
          <c:yMode val="edge"/>
          <c:x val="0.33365682230897603"/>
          <c:y val="1.3158159543156148E-2"/>
        </c:manualLayout>
      </c:layout>
      <c:overlay val="0"/>
    </c:title>
    <c:autoTitleDeleted val="0"/>
    <c:plotArea>
      <c:layout>
        <c:manualLayout>
          <c:layoutTarget val="inner"/>
          <c:xMode val="edge"/>
          <c:yMode val="edge"/>
          <c:x val="9.2027946224525939E-2"/>
          <c:y val="0.11521067234435077"/>
          <c:w val="0.89045516308922135"/>
          <c:h val="0.74379397316540075"/>
        </c:manualLayout>
      </c:layout>
      <c:lineChart>
        <c:grouping val="standard"/>
        <c:varyColors val="0"/>
        <c:ser>
          <c:idx val="0"/>
          <c:order val="0"/>
          <c:dPt>
            <c:idx val="25"/>
            <c:marker>
              <c:spPr>
                <a:solidFill>
                  <a:schemeClr val="accent1">
                    <a:lumMod val="75000"/>
                  </a:schemeClr>
                </a:solidFill>
                <a:ln>
                  <a:solidFill>
                    <a:srgbClr val="0070C0"/>
                  </a:solidFill>
                </a:ln>
              </c:spPr>
            </c:marker>
            <c:bubble3D val="0"/>
            <c:extLst>
              <c:ext xmlns:c16="http://schemas.microsoft.com/office/drawing/2014/chart" uri="{C3380CC4-5D6E-409C-BE32-E72D297353CC}">
                <c16:uniqueId val="{00000000-6F82-42DA-8A63-E13D0D993AF2}"/>
              </c:ext>
            </c:extLst>
          </c:dPt>
          <c:trendline>
            <c:trendlineType val="linear"/>
            <c:dispRSqr val="0"/>
            <c:dispEq val="0"/>
          </c:trendline>
          <c:cat>
            <c:strRef>
              <c:f>Sheet1!$A$3:$A$52</c:f>
              <c:strCache>
                <c:ptCount val="50"/>
                <c:pt idx="0">
                  <c:v>72/73</c:v>
                </c:pt>
                <c:pt idx="1">
                  <c:v>73/74</c:v>
                </c:pt>
                <c:pt idx="2">
                  <c:v>74/75</c:v>
                </c:pt>
                <c:pt idx="3">
                  <c:v>75/76</c:v>
                </c:pt>
                <c:pt idx="4">
                  <c:v>76/77</c:v>
                </c:pt>
                <c:pt idx="5">
                  <c:v>77/78</c:v>
                </c:pt>
                <c:pt idx="6">
                  <c:v>78/79</c:v>
                </c:pt>
                <c:pt idx="7">
                  <c:v>79/80</c:v>
                </c:pt>
                <c:pt idx="8">
                  <c:v>80/81</c:v>
                </c:pt>
                <c:pt idx="9">
                  <c:v>81/82</c:v>
                </c:pt>
                <c:pt idx="10">
                  <c:v>82/83</c:v>
                </c:pt>
                <c:pt idx="11">
                  <c:v>83/84</c:v>
                </c:pt>
                <c:pt idx="12">
                  <c:v>84/85</c:v>
                </c:pt>
                <c:pt idx="13">
                  <c:v>85/86</c:v>
                </c:pt>
                <c:pt idx="14">
                  <c:v>86/87</c:v>
                </c:pt>
                <c:pt idx="15">
                  <c:v>87/88</c:v>
                </c:pt>
                <c:pt idx="16">
                  <c:v>88/89</c:v>
                </c:pt>
                <c:pt idx="17">
                  <c:v>89/90</c:v>
                </c:pt>
                <c:pt idx="18">
                  <c:v>90/91</c:v>
                </c:pt>
                <c:pt idx="19">
                  <c:v>91/92</c:v>
                </c:pt>
                <c:pt idx="20">
                  <c:v>92/93</c:v>
                </c:pt>
                <c:pt idx="21">
                  <c:v>93/94</c:v>
                </c:pt>
                <c:pt idx="22">
                  <c:v>94/95</c:v>
                </c:pt>
                <c:pt idx="23">
                  <c:v>95/96</c:v>
                </c:pt>
                <c:pt idx="24">
                  <c:v>96/97</c:v>
                </c:pt>
                <c:pt idx="25">
                  <c:v>97/98</c:v>
                </c:pt>
                <c:pt idx="26">
                  <c:v>98/99</c:v>
                </c:pt>
                <c:pt idx="27">
                  <c:v>99/00</c:v>
                </c:pt>
                <c:pt idx="28">
                  <c:v>00/01</c:v>
                </c:pt>
                <c:pt idx="29">
                  <c:v>01/02</c:v>
                </c:pt>
                <c:pt idx="30">
                  <c:v>02/03</c:v>
                </c:pt>
                <c:pt idx="31">
                  <c:v>03/04</c:v>
                </c:pt>
                <c:pt idx="32">
                  <c:v>04/05</c:v>
                </c:pt>
                <c:pt idx="33">
                  <c:v>05/06</c:v>
                </c:pt>
                <c:pt idx="34">
                  <c:v>06/07</c:v>
                </c:pt>
                <c:pt idx="35">
                  <c:v>07/08</c:v>
                </c:pt>
                <c:pt idx="36">
                  <c:v>08/09</c:v>
                </c:pt>
                <c:pt idx="37">
                  <c:v>09/10</c:v>
                </c:pt>
                <c:pt idx="38">
                  <c:v>10/11</c:v>
                </c:pt>
                <c:pt idx="39">
                  <c:v>11/12</c:v>
                </c:pt>
                <c:pt idx="40">
                  <c:v>12/13</c:v>
                </c:pt>
                <c:pt idx="41">
                  <c:v>13/14</c:v>
                </c:pt>
                <c:pt idx="42">
                  <c:v>14/15</c:v>
                </c:pt>
                <c:pt idx="43">
                  <c:v>15/16</c:v>
                </c:pt>
                <c:pt idx="44">
                  <c:v>16/17</c:v>
                </c:pt>
                <c:pt idx="45">
                  <c:v>17/18</c:v>
                </c:pt>
                <c:pt idx="46">
                  <c:v>18/19</c:v>
                </c:pt>
                <c:pt idx="47">
                  <c:v>19/20</c:v>
                </c:pt>
                <c:pt idx="48">
                  <c:v>20/21</c:v>
                </c:pt>
                <c:pt idx="49">
                  <c:v>21/22</c:v>
                </c:pt>
              </c:strCache>
            </c:strRef>
          </c:cat>
          <c:val>
            <c:numRef>
              <c:f>Sheet1!$B$3:$B$52</c:f>
              <c:numCache>
                <c:formatCode>.00000</c:formatCode>
                <c:ptCount val="50"/>
                <c:pt idx="0">
                  <c:v>4.9279999999999997E-2</c:v>
                </c:pt>
                <c:pt idx="1">
                  <c:v>0.05</c:v>
                </c:pt>
                <c:pt idx="2">
                  <c:v>0.08</c:v>
                </c:pt>
                <c:pt idx="3">
                  <c:v>0.107</c:v>
                </c:pt>
                <c:pt idx="4">
                  <c:v>9.8250000000000004E-2</c:v>
                </c:pt>
                <c:pt idx="5">
                  <c:v>7.8399999999999997E-2</c:v>
                </c:pt>
                <c:pt idx="6">
                  <c:v>9.4219999999999998E-2</c:v>
                </c:pt>
                <c:pt idx="7">
                  <c:v>9.4839999999999994E-2</c:v>
                </c:pt>
                <c:pt idx="8">
                  <c:v>0.13592000000000001</c:v>
                </c:pt>
                <c:pt idx="9">
                  <c:v>0.05</c:v>
                </c:pt>
                <c:pt idx="10">
                  <c:v>7.0000000000000007E-2</c:v>
                </c:pt>
                <c:pt idx="11">
                  <c:v>6.1030000000000001E-2</c:v>
                </c:pt>
                <c:pt idx="12">
                  <c:v>2.5399999999999999E-2</c:v>
                </c:pt>
                <c:pt idx="13">
                  <c:v>5.3249999999999999E-2</c:v>
                </c:pt>
                <c:pt idx="14">
                  <c:v>3.8429999999999999E-2</c:v>
                </c:pt>
                <c:pt idx="15">
                  <c:v>3.4689999999999999E-2</c:v>
                </c:pt>
                <c:pt idx="16">
                  <c:v>3.5920000000000001E-2</c:v>
                </c:pt>
                <c:pt idx="17">
                  <c:v>3.5340000000000003E-2</c:v>
                </c:pt>
                <c:pt idx="18">
                  <c:v>7.1819999999999995E-2</c:v>
                </c:pt>
                <c:pt idx="19">
                  <c:v>4.2110000000000002E-2</c:v>
                </c:pt>
                <c:pt idx="20">
                  <c:v>4.1509999999999998E-2</c:v>
                </c:pt>
                <c:pt idx="21">
                  <c:v>2.1000000000000001E-2</c:v>
                </c:pt>
                <c:pt idx="22">
                  <c:v>2.8500000000000001E-2</c:v>
                </c:pt>
                <c:pt idx="23">
                  <c:v>3.5000000000000003E-2</c:v>
                </c:pt>
                <c:pt idx="24">
                  <c:v>3.3000000000000002E-2</c:v>
                </c:pt>
                <c:pt idx="25">
                  <c:v>3.5000000000000003E-2</c:v>
                </c:pt>
                <c:pt idx="26">
                  <c:v>3.5000000000000003E-2</c:v>
                </c:pt>
                <c:pt idx="27">
                  <c:v>0.03</c:v>
                </c:pt>
                <c:pt idx="28">
                  <c:v>0.04</c:v>
                </c:pt>
                <c:pt idx="29">
                  <c:v>0.04</c:v>
                </c:pt>
                <c:pt idx="30">
                  <c:v>0.01</c:v>
                </c:pt>
                <c:pt idx="31">
                  <c:v>0.02</c:v>
                </c:pt>
                <c:pt idx="32">
                  <c:v>0.02</c:v>
                </c:pt>
                <c:pt idx="33">
                  <c:v>0.04</c:v>
                </c:pt>
                <c:pt idx="34">
                  <c:v>0.04</c:v>
                </c:pt>
                <c:pt idx="35">
                  <c:v>0.04</c:v>
                </c:pt>
                <c:pt idx="36">
                  <c:v>0.04</c:v>
                </c:pt>
                <c:pt idx="37">
                  <c:v>0.04</c:v>
                </c:pt>
                <c:pt idx="38">
                  <c:v>0.02</c:v>
                </c:pt>
                <c:pt idx="39">
                  <c:v>0</c:v>
                </c:pt>
                <c:pt idx="40">
                  <c:v>0.02</c:v>
                </c:pt>
                <c:pt idx="41">
                  <c:v>0.02</c:v>
                </c:pt>
                <c:pt idx="42">
                  <c:v>0.04</c:v>
                </c:pt>
                <c:pt idx="43">
                  <c:v>1.2500000000000001E-2</c:v>
                </c:pt>
                <c:pt idx="44">
                  <c:v>2.2499999999999999E-2</c:v>
                </c:pt>
                <c:pt idx="45">
                  <c:v>1.11E-2</c:v>
                </c:pt>
                <c:pt idx="46">
                  <c:v>0.01</c:v>
                </c:pt>
                <c:pt idx="47">
                  <c:v>2.06E-2</c:v>
                </c:pt>
                <c:pt idx="48">
                  <c:v>2.3E-2</c:v>
                </c:pt>
                <c:pt idx="49">
                  <c:v>2.4E-2</c:v>
                </c:pt>
              </c:numCache>
            </c:numRef>
          </c:val>
          <c:smooth val="0"/>
          <c:extLst>
            <c:ext xmlns:c16="http://schemas.microsoft.com/office/drawing/2014/chart" uri="{C3380CC4-5D6E-409C-BE32-E72D297353CC}">
              <c16:uniqueId val="{00000002-6F82-42DA-8A63-E13D0D993AF2}"/>
            </c:ext>
          </c:extLst>
        </c:ser>
        <c:dLbls>
          <c:showLegendKey val="0"/>
          <c:showVal val="0"/>
          <c:showCatName val="0"/>
          <c:showSerName val="0"/>
          <c:showPercent val="0"/>
          <c:showBubbleSize val="0"/>
        </c:dLbls>
        <c:marker val="1"/>
        <c:smooth val="0"/>
        <c:axId val="480512735"/>
        <c:axId val="1"/>
      </c:lineChart>
      <c:catAx>
        <c:axId val="480512735"/>
        <c:scaling>
          <c:orientation val="minMax"/>
        </c:scaling>
        <c:delete val="0"/>
        <c:axPos val="b"/>
        <c:numFmt formatCode="General" sourceLinked="1"/>
        <c:majorTickMark val="none"/>
        <c:minorTickMark val="none"/>
        <c:tickLblPos val="nextTo"/>
        <c:txPr>
          <a:bodyPr/>
          <a:lstStyle/>
          <a:p>
            <a:pPr>
              <a:defRPr sz="1000" baseline="0"/>
            </a:pPr>
            <a:endParaRPr lang="en-US"/>
          </a:p>
        </c:txPr>
        <c:crossAx val="1"/>
        <c:crosses val="autoZero"/>
        <c:auto val="1"/>
        <c:lblAlgn val="ctr"/>
        <c:lblOffset val="100"/>
        <c:noMultiLvlLbl val="0"/>
      </c:catAx>
      <c:valAx>
        <c:axId val="1"/>
        <c:scaling>
          <c:orientation val="minMax"/>
          <c:max val="0.16000000000000003"/>
          <c:min val="0"/>
        </c:scaling>
        <c:delete val="0"/>
        <c:axPos val="l"/>
        <c:majorGridlines/>
        <c:title>
          <c:tx>
            <c:rich>
              <a:bodyPr/>
              <a:lstStyle/>
              <a:p>
                <a:pPr>
                  <a:defRPr sz="900"/>
                </a:pPr>
                <a:r>
                  <a:rPr lang="en-US" sz="900" dirty="0"/>
                  <a:t>Percent Increase in State Cost Per Pupil </a:t>
                </a:r>
              </a:p>
            </c:rich>
          </c:tx>
          <c:overlay val="0"/>
        </c:title>
        <c:numFmt formatCode="0%" sourceLinked="0"/>
        <c:majorTickMark val="none"/>
        <c:minorTickMark val="none"/>
        <c:tickLblPos val="nextTo"/>
        <c:crossAx val="480512735"/>
        <c:crosses val="autoZero"/>
        <c:crossBetween val="between"/>
      </c:valAx>
      <c:spPr>
        <a:solidFill>
          <a:srgbClr val="FFFF99"/>
        </a:solidFill>
      </c:spPr>
    </c:plotArea>
    <c:plotVisOnly val="1"/>
    <c:dispBlanksAs val="gap"/>
    <c:showDLblsOverMax val="0"/>
  </c:chart>
  <c:spPr>
    <a:solidFill>
      <a:schemeClr val="bg1"/>
    </a:solidFill>
  </c:sp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Change in Teacher Prep Completion Midwest </a:t>
            </a:r>
          </a:p>
          <a:p>
            <a:pPr>
              <a:defRPr sz="1800"/>
            </a:pPr>
            <a:r>
              <a:rPr lang="en-US" sz="1800" dirty="0"/>
              <a:t>2007-08 to 2016-17</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Percent Change</c:v>
          </c:tx>
          <c:spPr>
            <a:solidFill>
              <a:schemeClr val="accent1"/>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51D-4435-94B5-6D1DB8F778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Sheet1!$A$3:$A$10</c:f>
              <c:strCache>
                <c:ptCount val="8"/>
                <c:pt idx="0">
                  <c:v>IA</c:v>
                </c:pt>
                <c:pt idx="1">
                  <c:v>IL</c:v>
                </c:pt>
                <c:pt idx="2">
                  <c:v>KS</c:v>
                </c:pt>
                <c:pt idx="3">
                  <c:v>MN</c:v>
                </c:pt>
                <c:pt idx="4">
                  <c:v>MO</c:v>
                </c:pt>
                <c:pt idx="5">
                  <c:v>NE</c:v>
                </c:pt>
                <c:pt idx="6">
                  <c:v>SD</c:v>
                </c:pt>
                <c:pt idx="7">
                  <c:v>WI</c:v>
                </c:pt>
              </c:strCache>
            </c:strRef>
          </c:cat>
          <c:val>
            <c:numRef>
              <c:f>Sheet1!$K$3:$K$10</c:f>
              <c:numCache>
                <c:formatCode>0%</c:formatCode>
                <c:ptCount val="8"/>
                <c:pt idx="0">
                  <c:v>-0.11</c:v>
                </c:pt>
                <c:pt idx="1">
                  <c:v>-0.53</c:v>
                </c:pt>
                <c:pt idx="2">
                  <c:v>-0.02</c:v>
                </c:pt>
                <c:pt idx="3">
                  <c:v>-7.0000000000000007E-2</c:v>
                </c:pt>
                <c:pt idx="4">
                  <c:v>-0.17</c:v>
                </c:pt>
                <c:pt idx="5">
                  <c:v>-0.12</c:v>
                </c:pt>
                <c:pt idx="6">
                  <c:v>-0.01</c:v>
                </c:pt>
                <c:pt idx="7">
                  <c:v>-0.3</c:v>
                </c:pt>
              </c:numCache>
            </c:numRef>
          </c:val>
          <c:extLst>
            <c:ext xmlns:c16="http://schemas.microsoft.com/office/drawing/2014/chart" uri="{C3380CC4-5D6E-409C-BE32-E72D297353CC}">
              <c16:uniqueId val="{00000001-751D-4435-94B5-6D1DB8F778D9}"/>
            </c:ext>
          </c:extLst>
        </c:ser>
        <c:dLbls>
          <c:showLegendKey val="0"/>
          <c:showVal val="0"/>
          <c:showCatName val="0"/>
          <c:showSerName val="0"/>
          <c:showPercent val="0"/>
          <c:showBubbleSize val="0"/>
        </c:dLbls>
        <c:gapWidth val="150"/>
        <c:axId val="350919200"/>
        <c:axId val="350913952"/>
      </c:barChart>
      <c:lineChart>
        <c:grouping val="standard"/>
        <c:varyColors val="0"/>
        <c:ser>
          <c:idx val="1"/>
          <c:order val="1"/>
          <c:tx>
            <c:v>Total Number Change</c:v>
          </c:tx>
          <c:spPr>
            <a:ln w="28575" cap="rnd">
              <a:solidFill>
                <a:schemeClr val="accent2"/>
              </a:solidFill>
              <a:round/>
            </a:ln>
            <a:effectLst/>
          </c:spPr>
          <c:marker>
            <c:symbol val="none"/>
          </c:marker>
          <c:val>
            <c:numRef>
              <c:f>Sheet1!$L$3:$L$10</c:f>
              <c:numCache>
                <c:formatCode>General</c:formatCode>
                <c:ptCount val="8"/>
                <c:pt idx="0">
                  <c:v>-249</c:v>
                </c:pt>
                <c:pt idx="1">
                  <c:v>-5466</c:v>
                </c:pt>
                <c:pt idx="2">
                  <c:v>-31</c:v>
                </c:pt>
                <c:pt idx="3">
                  <c:v>-247</c:v>
                </c:pt>
                <c:pt idx="4">
                  <c:v>-773</c:v>
                </c:pt>
                <c:pt idx="5">
                  <c:v>-196</c:v>
                </c:pt>
                <c:pt idx="6">
                  <c:v>-9</c:v>
                </c:pt>
                <c:pt idx="7">
                  <c:v>-1212</c:v>
                </c:pt>
              </c:numCache>
            </c:numRef>
          </c:val>
          <c:smooth val="0"/>
          <c:extLst>
            <c:ext xmlns:c16="http://schemas.microsoft.com/office/drawing/2014/chart" uri="{C3380CC4-5D6E-409C-BE32-E72D297353CC}">
              <c16:uniqueId val="{00000002-751D-4435-94B5-6D1DB8F778D9}"/>
            </c:ext>
          </c:extLst>
        </c:ser>
        <c:dLbls>
          <c:showLegendKey val="0"/>
          <c:showVal val="0"/>
          <c:showCatName val="0"/>
          <c:showSerName val="0"/>
          <c:showPercent val="0"/>
          <c:showBubbleSize val="0"/>
        </c:dLbls>
        <c:marker val="1"/>
        <c:smooth val="0"/>
        <c:axId val="308220824"/>
        <c:axId val="308219512"/>
      </c:lineChart>
      <c:catAx>
        <c:axId val="350919200"/>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0913952"/>
        <c:crosses val="autoZero"/>
        <c:auto val="1"/>
        <c:lblAlgn val="ctr"/>
        <c:lblOffset val="100"/>
        <c:noMultiLvlLbl val="0"/>
      </c:catAx>
      <c:valAx>
        <c:axId val="3509139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0919200"/>
        <c:crosses val="autoZero"/>
        <c:crossBetween val="between"/>
      </c:valAx>
      <c:valAx>
        <c:axId val="308219512"/>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8220824"/>
        <c:crosses val="max"/>
        <c:crossBetween val="between"/>
      </c:valAx>
      <c:catAx>
        <c:axId val="308220824"/>
        <c:scaling>
          <c:orientation val="minMax"/>
        </c:scaling>
        <c:delete val="1"/>
        <c:axPos val="b"/>
        <c:majorTickMark val="none"/>
        <c:minorTickMark val="none"/>
        <c:tickLblPos val="nextTo"/>
        <c:crossAx val="30821951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lt1">
          <a:shade val="50000"/>
        </a:schemeClr>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dirty="0"/>
              <a:t>Percent Change Teacher Prep Completion</a:t>
            </a:r>
          </a:p>
          <a:p>
            <a:pPr>
              <a:defRPr/>
            </a:pPr>
            <a:r>
              <a:rPr lang="en-US" sz="1400" dirty="0"/>
              <a:t> 2007-08 to 2016-17 by State</a:t>
            </a:r>
          </a:p>
        </c:rich>
      </c:tx>
      <c:layout>
        <c:manualLayout>
          <c:xMode val="edge"/>
          <c:yMode val="edge"/>
          <c:x val="0.3732454851725624"/>
          <c:y val="1.388888888888888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1"/>
              </a:solidFill>
              <a:ln>
                <a:solidFill>
                  <a:srgbClr val="FF0000"/>
                </a:solidFill>
              </a:ln>
              <a:effectLst/>
            </c:spPr>
            <c:extLst>
              <c:ext xmlns:c16="http://schemas.microsoft.com/office/drawing/2014/chart" uri="{C3380CC4-5D6E-409C-BE32-E72D297353CC}">
                <c16:uniqueId val="{00000001-EDD7-496E-B865-7184C8C47D62}"/>
              </c:ext>
            </c:extLst>
          </c:dPt>
          <c:dPt>
            <c:idx val="1"/>
            <c:invertIfNegative val="0"/>
            <c:bubble3D val="0"/>
            <c:spPr>
              <a:solidFill>
                <a:schemeClr val="accent1"/>
              </a:solidFill>
              <a:ln>
                <a:solidFill>
                  <a:srgbClr val="FF0000"/>
                </a:solidFill>
              </a:ln>
              <a:effectLst/>
            </c:spPr>
            <c:extLst>
              <c:ext xmlns:c16="http://schemas.microsoft.com/office/drawing/2014/chart" uri="{C3380CC4-5D6E-409C-BE32-E72D297353CC}">
                <c16:uniqueId val="{00000003-EDD7-496E-B865-7184C8C47D62}"/>
              </c:ext>
            </c:extLst>
          </c:dPt>
          <c:dPt>
            <c:idx val="3"/>
            <c:invertIfNegative val="0"/>
            <c:bubble3D val="0"/>
            <c:spPr>
              <a:solidFill>
                <a:schemeClr val="accent1"/>
              </a:solidFill>
              <a:ln>
                <a:solidFill>
                  <a:srgbClr val="FF0000"/>
                </a:solidFill>
              </a:ln>
              <a:effectLst/>
            </c:spPr>
            <c:extLst>
              <c:ext xmlns:c16="http://schemas.microsoft.com/office/drawing/2014/chart" uri="{C3380CC4-5D6E-409C-BE32-E72D297353CC}">
                <c16:uniqueId val="{00000005-EDD7-496E-B865-7184C8C47D62}"/>
              </c:ext>
            </c:extLst>
          </c:dPt>
          <c:dPt>
            <c:idx val="8"/>
            <c:invertIfNegative val="0"/>
            <c:bubble3D val="0"/>
            <c:spPr>
              <a:solidFill>
                <a:schemeClr val="accent1"/>
              </a:solidFill>
              <a:ln>
                <a:solidFill>
                  <a:srgbClr val="FF0000"/>
                </a:solidFill>
              </a:ln>
              <a:effectLst/>
            </c:spPr>
            <c:extLst>
              <c:ext xmlns:c16="http://schemas.microsoft.com/office/drawing/2014/chart" uri="{C3380CC4-5D6E-409C-BE32-E72D297353CC}">
                <c16:uniqueId val="{00000007-EDD7-496E-B865-7184C8C47D62}"/>
              </c:ext>
            </c:extLst>
          </c:dPt>
          <c:dPt>
            <c:idx val="10"/>
            <c:invertIfNegative val="0"/>
            <c:bubble3D val="0"/>
            <c:spPr>
              <a:solidFill>
                <a:schemeClr val="accent1"/>
              </a:solidFill>
              <a:ln>
                <a:solidFill>
                  <a:srgbClr val="FF0000"/>
                </a:solidFill>
              </a:ln>
              <a:effectLst/>
            </c:spPr>
            <c:extLst>
              <c:ext xmlns:c16="http://schemas.microsoft.com/office/drawing/2014/chart" uri="{C3380CC4-5D6E-409C-BE32-E72D297353CC}">
                <c16:uniqueId val="{00000009-EDD7-496E-B865-7184C8C47D62}"/>
              </c:ext>
            </c:extLst>
          </c:dPt>
          <c:dPt>
            <c:idx val="14"/>
            <c:invertIfNegative val="0"/>
            <c:bubble3D val="0"/>
            <c:spPr>
              <a:solidFill>
                <a:schemeClr val="accent1"/>
              </a:solidFill>
              <a:ln>
                <a:solidFill>
                  <a:srgbClr val="FF0000"/>
                </a:solidFill>
              </a:ln>
              <a:effectLst/>
            </c:spPr>
            <c:extLst>
              <c:ext xmlns:c16="http://schemas.microsoft.com/office/drawing/2014/chart" uri="{C3380CC4-5D6E-409C-BE32-E72D297353CC}">
                <c16:uniqueId val="{0000000B-EDD7-496E-B865-7184C8C47D62}"/>
              </c:ext>
            </c:extLst>
          </c:dPt>
          <c:dPt>
            <c:idx val="15"/>
            <c:invertIfNegative val="0"/>
            <c:bubble3D val="0"/>
            <c:spPr>
              <a:solidFill>
                <a:schemeClr val="accent1"/>
              </a:solidFill>
              <a:ln>
                <a:solidFill>
                  <a:srgbClr val="FF0000"/>
                </a:solidFill>
              </a:ln>
              <a:effectLst/>
            </c:spPr>
            <c:extLst>
              <c:ext xmlns:c16="http://schemas.microsoft.com/office/drawing/2014/chart" uri="{C3380CC4-5D6E-409C-BE32-E72D297353CC}">
                <c16:uniqueId val="{0000000D-EDD7-496E-B865-7184C8C47D62}"/>
              </c:ext>
            </c:extLst>
          </c:dPt>
          <c:dPt>
            <c:idx val="18"/>
            <c:invertIfNegative val="0"/>
            <c:bubble3D val="0"/>
            <c:spPr>
              <a:solidFill>
                <a:schemeClr val="accent1"/>
              </a:solidFill>
              <a:ln>
                <a:solidFill>
                  <a:srgbClr val="FF0000"/>
                </a:solidFill>
              </a:ln>
              <a:effectLst/>
            </c:spPr>
            <c:extLst>
              <c:ext xmlns:c16="http://schemas.microsoft.com/office/drawing/2014/chart" uri="{C3380CC4-5D6E-409C-BE32-E72D297353CC}">
                <c16:uniqueId val="{0000000F-EDD7-496E-B865-7184C8C47D62}"/>
              </c:ext>
            </c:extLst>
          </c:dPt>
          <c:dPt>
            <c:idx val="26"/>
            <c:invertIfNegative val="0"/>
            <c:bubble3D val="0"/>
            <c:spPr>
              <a:solidFill>
                <a:schemeClr val="accent1"/>
              </a:solidFill>
              <a:ln>
                <a:solidFill>
                  <a:srgbClr val="FF0000"/>
                </a:solidFill>
              </a:ln>
              <a:effectLst/>
            </c:spPr>
            <c:extLst>
              <c:ext xmlns:c16="http://schemas.microsoft.com/office/drawing/2014/chart" uri="{C3380CC4-5D6E-409C-BE32-E72D297353CC}">
                <c16:uniqueId val="{00000011-EDD7-496E-B865-7184C8C47D62}"/>
              </c:ext>
            </c:extLst>
          </c:dPt>
          <c:dPt>
            <c:idx val="29"/>
            <c:invertIfNegative val="0"/>
            <c:bubble3D val="0"/>
            <c:spPr>
              <a:solidFill>
                <a:schemeClr val="accent1"/>
              </a:solidFill>
              <a:ln>
                <a:solidFill>
                  <a:srgbClr val="FF0000"/>
                </a:solidFill>
              </a:ln>
              <a:effectLst/>
            </c:spPr>
            <c:extLst>
              <c:ext xmlns:c16="http://schemas.microsoft.com/office/drawing/2014/chart" uri="{C3380CC4-5D6E-409C-BE32-E72D297353CC}">
                <c16:uniqueId val="{00000013-EDD7-496E-B865-7184C8C47D62}"/>
              </c:ext>
            </c:extLst>
          </c:dPt>
          <c:dPt>
            <c:idx val="31"/>
            <c:invertIfNegative val="0"/>
            <c:bubble3D val="0"/>
            <c:spPr>
              <a:solidFill>
                <a:srgbClr val="FFFF00"/>
              </a:solidFill>
              <a:ln>
                <a:solidFill>
                  <a:sysClr val="windowText" lastClr="000000"/>
                </a:solidFill>
              </a:ln>
              <a:effectLst/>
            </c:spPr>
            <c:extLst>
              <c:ext xmlns:c16="http://schemas.microsoft.com/office/drawing/2014/chart" uri="{C3380CC4-5D6E-409C-BE32-E72D297353CC}">
                <c16:uniqueId val="{00000015-EDD7-496E-B865-7184C8C47D62}"/>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DD7-496E-B865-7184C8C47D62}"/>
                </c:ext>
              </c:extLst>
            </c:dLbl>
            <c:dLbl>
              <c:idx val="31"/>
              <c:layout>
                <c:manualLayout>
                  <c:x val="-1.5547263681592041E-3"/>
                  <c:y val="0.1209150326797385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EDD7-496E-B865-7184C8C47D6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Sheet1!$A$13:$A$63</c:f>
              <c:strCache>
                <c:ptCount val="51"/>
                <c:pt idx="0">
                  <c:v>MI</c:v>
                </c:pt>
                <c:pt idx="1">
                  <c:v>IL</c:v>
                </c:pt>
                <c:pt idx="2">
                  <c:v>ME</c:v>
                </c:pt>
                <c:pt idx="3">
                  <c:v>PA</c:v>
                </c:pt>
                <c:pt idx="4">
                  <c:v>RI</c:v>
                </c:pt>
                <c:pt idx="5">
                  <c:v>AL</c:v>
                </c:pt>
                <c:pt idx="6">
                  <c:v>DE</c:v>
                </c:pt>
                <c:pt idx="7">
                  <c:v>NM</c:v>
                </c:pt>
                <c:pt idx="8">
                  <c:v>NY</c:v>
                </c:pt>
                <c:pt idx="9">
                  <c:v>OK</c:v>
                </c:pt>
                <c:pt idx="10">
                  <c:v>GA</c:v>
                </c:pt>
                <c:pt idx="11">
                  <c:v>KY</c:v>
                </c:pt>
                <c:pt idx="12">
                  <c:v>NJ</c:v>
                </c:pt>
                <c:pt idx="13">
                  <c:v>TN</c:v>
                </c:pt>
                <c:pt idx="14">
                  <c:v>NC</c:v>
                </c:pt>
                <c:pt idx="15">
                  <c:v>CA</c:v>
                </c:pt>
                <c:pt idx="16">
                  <c:v>NH</c:v>
                </c:pt>
                <c:pt idx="17">
                  <c:v>CT</c:v>
                </c:pt>
                <c:pt idx="18">
                  <c:v>OH</c:v>
                </c:pt>
                <c:pt idx="19">
                  <c:v>WI</c:v>
                </c:pt>
                <c:pt idx="20">
                  <c:v>OR</c:v>
                </c:pt>
                <c:pt idx="21">
                  <c:v>IN</c:v>
                </c:pt>
                <c:pt idx="22">
                  <c:v>MS</c:v>
                </c:pt>
                <c:pt idx="23">
                  <c:v>AK</c:v>
                </c:pt>
                <c:pt idx="24">
                  <c:v>WV</c:v>
                </c:pt>
                <c:pt idx="25">
                  <c:v>MO</c:v>
                </c:pt>
                <c:pt idx="26">
                  <c:v>TX</c:v>
                </c:pt>
                <c:pt idx="27">
                  <c:v>CO</c:v>
                </c:pt>
                <c:pt idx="28">
                  <c:v>VT</c:v>
                </c:pt>
                <c:pt idx="29">
                  <c:v>FL</c:v>
                </c:pt>
                <c:pt idx="30">
                  <c:v>NE</c:v>
                </c:pt>
                <c:pt idx="31">
                  <c:v>IA</c:v>
                </c:pt>
                <c:pt idx="32">
                  <c:v>MD</c:v>
                </c:pt>
                <c:pt idx="33">
                  <c:v>ID</c:v>
                </c:pt>
                <c:pt idx="34">
                  <c:v>WY</c:v>
                </c:pt>
                <c:pt idx="35">
                  <c:v>HI</c:v>
                </c:pt>
                <c:pt idx="36">
                  <c:v>SC</c:v>
                </c:pt>
                <c:pt idx="37">
                  <c:v>MN</c:v>
                </c:pt>
                <c:pt idx="38">
                  <c:v>MT</c:v>
                </c:pt>
                <c:pt idx="39">
                  <c:v>LA</c:v>
                </c:pt>
                <c:pt idx="40">
                  <c:v>AR</c:v>
                </c:pt>
                <c:pt idx="41">
                  <c:v>KS</c:v>
                </c:pt>
                <c:pt idx="42">
                  <c:v>AZ</c:v>
                </c:pt>
                <c:pt idx="43">
                  <c:v>SD</c:v>
                </c:pt>
                <c:pt idx="44">
                  <c:v>WA</c:v>
                </c:pt>
                <c:pt idx="45">
                  <c:v>VA</c:v>
                </c:pt>
                <c:pt idx="46">
                  <c:v>MA</c:v>
                </c:pt>
                <c:pt idx="47">
                  <c:v>NV</c:v>
                </c:pt>
                <c:pt idx="48">
                  <c:v>UT</c:v>
                </c:pt>
                <c:pt idx="49">
                  <c:v>ND</c:v>
                </c:pt>
                <c:pt idx="50">
                  <c:v>DC</c:v>
                </c:pt>
              </c:strCache>
            </c:strRef>
          </c:cat>
          <c:val>
            <c:numRef>
              <c:f>Sheet1!$B$13:$B$63</c:f>
              <c:numCache>
                <c:formatCode>0%</c:formatCode>
                <c:ptCount val="51"/>
                <c:pt idx="0">
                  <c:v>-0.54</c:v>
                </c:pt>
                <c:pt idx="1">
                  <c:v>-0.53</c:v>
                </c:pt>
                <c:pt idx="2">
                  <c:v>-0.53</c:v>
                </c:pt>
                <c:pt idx="3">
                  <c:v>-0.49</c:v>
                </c:pt>
                <c:pt idx="4">
                  <c:v>-0.42</c:v>
                </c:pt>
                <c:pt idx="5">
                  <c:v>-0.41</c:v>
                </c:pt>
                <c:pt idx="6">
                  <c:v>-0.41</c:v>
                </c:pt>
                <c:pt idx="7">
                  <c:v>-0.41</c:v>
                </c:pt>
                <c:pt idx="8">
                  <c:v>-0.41</c:v>
                </c:pt>
                <c:pt idx="9">
                  <c:v>-0.41</c:v>
                </c:pt>
                <c:pt idx="10">
                  <c:v>-0.38</c:v>
                </c:pt>
                <c:pt idx="11">
                  <c:v>-0.37</c:v>
                </c:pt>
                <c:pt idx="12">
                  <c:v>-0.37</c:v>
                </c:pt>
                <c:pt idx="13">
                  <c:v>-0.35</c:v>
                </c:pt>
                <c:pt idx="14">
                  <c:v>-0.34</c:v>
                </c:pt>
                <c:pt idx="15">
                  <c:v>-0.33</c:v>
                </c:pt>
                <c:pt idx="16">
                  <c:v>-0.31</c:v>
                </c:pt>
                <c:pt idx="17">
                  <c:v>-0.3</c:v>
                </c:pt>
                <c:pt idx="18">
                  <c:v>-0.3</c:v>
                </c:pt>
                <c:pt idx="19">
                  <c:v>-0.3</c:v>
                </c:pt>
                <c:pt idx="20">
                  <c:v>-0.28000000000000003</c:v>
                </c:pt>
                <c:pt idx="21">
                  <c:v>-0.27</c:v>
                </c:pt>
                <c:pt idx="22">
                  <c:v>-0.22</c:v>
                </c:pt>
                <c:pt idx="23">
                  <c:v>-0.19</c:v>
                </c:pt>
                <c:pt idx="24">
                  <c:v>-0.18</c:v>
                </c:pt>
                <c:pt idx="25">
                  <c:v>-0.17</c:v>
                </c:pt>
                <c:pt idx="26">
                  <c:v>-0.16</c:v>
                </c:pt>
                <c:pt idx="27">
                  <c:v>-0.14000000000000001</c:v>
                </c:pt>
                <c:pt idx="28">
                  <c:v>-0.14000000000000001</c:v>
                </c:pt>
                <c:pt idx="29">
                  <c:v>-0.13</c:v>
                </c:pt>
                <c:pt idx="30">
                  <c:v>-0.12</c:v>
                </c:pt>
                <c:pt idx="31">
                  <c:v>-0.11</c:v>
                </c:pt>
                <c:pt idx="32">
                  <c:v>-0.11</c:v>
                </c:pt>
                <c:pt idx="33">
                  <c:v>-0.1</c:v>
                </c:pt>
                <c:pt idx="34">
                  <c:v>-0.1</c:v>
                </c:pt>
                <c:pt idx="35">
                  <c:v>-0.09</c:v>
                </c:pt>
                <c:pt idx="36">
                  <c:v>-0.09</c:v>
                </c:pt>
                <c:pt idx="37">
                  <c:v>-7.0000000000000007E-2</c:v>
                </c:pt>
                <c:pt idx="38">
                  <c:v>-0.04</c:v>
                </c:pt>
                <c:pt idx="39">
                  <c:v>-0.03</c:v>
                </c:pt>
                <c:pt idx="40">
                  <c:v>-0.02</c:v>
                </c:pt>
                <c:pt idx="41">
                  <c:v>-0.02</c:v>
                </c:pt>
                <c:pt idx="42">
                  <c:v>-0.01</c:v>
                </c:pt>
                <c:pt idx="43">
                  <c:v>-0.01</c:v>
                </c:pt>
                <c:pt idx="44">
                  <c:v>-0.01</c:v>
                </c:pt>
                <c:pt idx="45">
                  <c:v>0.02</c:v>
                </c:pt>
                <c:pt idx="46">
                  <c:v>0.08</c:v>
                </c:pt>
                <c:pt idx="47">
                  <c:v>0.12</c:v>
                </c:pt>
                <c:pt idx="48">
                  <c:v>0.12</c:v>
                </c:pt>
                <c:pt idx="49">
                  <c:v>0.14000000000000001</c:v>
                </c:pt>
                <c:pt idx="50">
                  <c:v>0.55000000000000004</c:v>
                </c:pt>
              </c:numCache>
            </c:numRef>
          </c:val>
          <c:extLst>
            <c:ext xmlns:c16="http://schemas.microsoft.com/office/drawing/2014/chart" uri="{C3380CC4-5D6E-409C-BE32-E72D297353CC}">
              <c16:uniqueId val="{00000016-EDD7-496E-B865-7184C8C47D62}"/>
            </c:ext>
          </c:extLst>
        </c:ser>
        <c:dLbls>
          <c:showLegendKey val="0"/>
          <c:showVal val="0"/>
          <c:showCatName val="0"/>
          <c:showSerName val="0"/>
          <c:showPercent val="0"/>
          <c:showBubbleSize val="0"/>
        </c:dLbls>
        <c:gapWidth val="219"/>
        <c:overlap val="-27"/>
        <c:axId val="450300512"/>
        <c:axId val="450300840"/>
      </c:barChart>
      <c:catAx>
        <c:axId val="45030051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0300840"/>
        <c:crosses val="autoZero"/>
        <c:auto val="1"/>
        <c:lblAlgn val="ctr"/>
        <c:lblOffset val="100"/>
        <c:noMultiLvlLbl val="0"/>
      </c:catAx>
      <c:valAx>
        <c:axId val="450300840"/>
        <c:scaling>
          <c:orientation val="minMax"/>
          <c:min val="-0.70000000000000007"/>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0300512"/>
        <c:crosses val="autoZero"/>
        <c:crossBetween val="between"/>
      </c:valAx>
      <c:spPr>
        <a:noFill/>
        <a:ln>
          <a:noFill/>
        </a:ln>
        <a:effectLst/>
      </c:spPr>
    </c:plotArea>
    <c:plotVisOnly val="1"/>
    <c:dispBlanksAs val="gap"/>
    <c:showDLblsOverMax val="0"/>
  </c:chart>
  <c:spPr>
    <a:solidFill>
      <a:schemeClr val="bg1"/>
    </a:solidFill>
    <a:ln>
      <a:solidFill>
        <a:schemeClr val="tx2"/>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3.png"/></Relationships>
</file>

<file path=ppt/drawings/drawing1.xml><?xml version="1.0" encoding="utf-8"?>
<c:userShapes xmlns:c="http://schemas.openxmlformats.org/drawingml/2006/chart">
  <cdr:relSizeAnchor xmlns:cdr="http://schemas.openxmlformats.org/drawingml/2006/chartDrawing">
    <cdr:from>
      <cdr:x>0.11062</cdr:x>
      <cdr:y>0.12644</cdr:y>
    </cdr:from>
    <cdr:to>
      <cdr:x>0.38773</cdr:x>
      <cdr:y>0.20944</cdr:y>
    </cdr:to>
    <cdr:sp macro="" textlink="">
      <cdr:nvSpPr>
        <cdr:cNvPr id="6" name="TextBox 1"/>
        <cdr:cNvSpPr txBox="1"/>
      </cdr:nvSpPr>
      <cdr:spPr>
        <a:xfrm xmlns:a="http://schemas.openxmlformats.org/drawingml/2006/main">
          <a:off x="1053654" y="846418"/>
          <a:ext cx="2639506" cy="577479"/>
        </a:xfrm>
        <a:prstGeom xmlns:a="http://schemas.openxmlformats.org/drawingml/2006/main" prst="rect">
          <a:avLst/>
        </a:prstGeom>
        <a:solidFill xmlns:a="http://schemas.openxmlformats.org/drawingml/2006/main">
          <a:schemeClr val="bg1">
            <a:lumMod val="85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dirty="0"/>
            <a:t>Set by formula based on economic conditions automatically from the beginning of the formula through 1993-94.</a:t>
          </a:r>
        </a:p>
      </cdr:txBody>
    </cdr:sp>
  </cdr:relSizeAnchor>
  <cdr:relSizeAnchor xmlns:cdr="http://schemas.openxmlformats.org/drawingml/2006/chartDrawing">
    <cdr:from>
      <cdr:x>0.61652</cdr:x>
      <cdr:y>0.67332</cdr:y>
    </cdr:from>
    <cdr:to>
      <cdr:x>0.98333</cdr:x>
      <cdr:y>0.71391</cdr:y>
    </cdr:to>
    <cdr:sp macro="" textlink="">
      <cdr:nvSpPr>
        <cdr:cNvPr id="2" name="TextBox 1"/>
        <cdr:cNvSpPr txBox="1"/>
      </cdr:nvSpPr>
      <cdr:spPr>
        <a:xfrm xmlns:a="http://schemas.openxmlformats.org/drawingml/2006/main">
          <a:off x="5635234" y="4822871"/>
          <a:ext cx="3352800" cy="290738"/>
        </a:xfrm>
        <a:prstGeom xmlns:a="http://schemas.openxmlformats.org/drawingml/2006/main" prst="rect">
          <a:avLst/>
        </a:prstGeom>
        <a:solidFill xmlns:a="http://schemas.openxmlformats.org/drawingml/2006/main">
          <a:srgbClr val="FF0000">
            <a:alpha val="16000"/>
          </a:srgbClr>
        </a:solidFill>
      </cdr:spPr>
      <cdr:txBody>
        <a:bodyPr xmlns:a="http://schemas.openxmlformats.org/drawingml/2006/main" vertOverflow="clip" wrap="square" rtlCol="0"/>
        <a:lstStyle xmlns:a="http://schemas.openxmlformats.org/drawingml/2006/main"/>
        <a:p xmlns:a="http://schemas.openxmlformats.org/drawingml/2006/main">
          <a:endParaRPr lang="en-US" dirty="0"/>
        </a:p>
      </cdr:txBody>
    </cdr:sp>
  </cdr:relSizeAnchor>
  <cdr:relSizeAnchor xmlns:cdr="http://schemas.openxmlformats.org/drawingml/2006/chartDrawing">
    <cdr:from>
      <cdr:x>0.4736</cdr:x>
      <cdr:y>0.08511</cdr:y>
    </cdr:from>
    <cdr:to>
      <cdr:x>0.4736</cdr:x>
      <cdr:y>0.85611</cdr:y>
    </cdr:to>
    <cdr:cxnSp macro="">
      <cdr:nvCxnSpPr>
        <cdr:cNvPr id="4" name="Straight Connector 3">
          <a:extLst xmlns:a="http://schemas.openxmlformats.org/drawingml/2006/main">
            <a:ext uri="{FF2B5EF4-FFF2-40B4-BE49-F238E27FC236}">
              <a16:creationId xmlns:a16="http://schemas.microsoft.com/office/drawing/2014/main" id="{DD237F5A-6ECA-4D0F-BEE2-E48EE5A06EAA}"/>
            </a:ext>
          </a:extLst>
        </cdr:cNvPr>
        <cdr:cNvCxnSpPr/>
      </cdr:nvCxnSpPr>
      <cdr:spPr>
        <a:xfrm xmlns:a="http://schemas.openxmlformats.org/drawingml/2006/main" flipV="1">
          <a:off x="4328909" y="609600"/>
          <a:ext cx="0" cy="5522546"/>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0.47413</cdr:x>
      <cdr:y>0.14587</cdr:y>
    </cdr:from>
    <cdr:to>
      <cdr:x>0.73308</cdr:x>
      <cdr:y>0.22887</cdr:y>
    </cdr:to>
    <cdr:sp macro="" textlink="">
      <cdr:nvSpPr>
        <cdr:cNvPr id="9" name="TextBox 1"/>
        <cdr:cNvSpPr txBox="1"/>
      </cdr:nvSpPr>
      <cdr:spPr>
        <a:xfrm xmlns:a="http://schemas.openxmlformats.org/drawingml/2006/main">
          <a:off x="4516120" y="980440"/>
          <a:ext cx="2466500" cy="577479"/>
        </a:xfrm>
        <a:prstGeom xmlns:a="http://schemas.openxmlformats.org/drawingml/2006/main" prst="rect">
          <a:avLst/>
        </a:prstGeom>
        <a:solidFill xmlns:a="http://schemas.openxmlformats.org/drawingml/2006/main">
          <a:schemeClr val="bg1">
            <a:lumMod val="85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50" dirty="0"/>
            <a:t>Legislatively set one year in advance of the budget year beginning in 1994-95.</a:t>
          </a:r>
        </a:p>
      </cdr:txBody>
    </cdr:sp>
  </cdr:relSizeAnchor>
  <cdr:relSizeAnchor xmlns:cdr="http://schemas.openxmlformats.org/drawingml/2006/chartDrawing">
    <cdr:from>
      <cdr:x>0.89162</cdr:x>
      <cdr:y>0.08511</cdr:y>
    </cdr:from>
    <cdr:to>
      <cdr:x>0.89996</cdr:x>
      <cdr:y>0.85913</cdr:y>
    </cdr:to>
    <cdr:cxnSp macro="">
      <cdr:nvCxnSpPr>
        <cdr:cNvPr id="10" name="Straight Connector 9">
          <a:extLst xmlns:a="http://schemas.openxmlformats.org/drawingml/2006/main">
            <a:ext uri="{FF2B5EF4-FFF2-40B4-BE49-F238E27FC236}">
              <a16:creationId xmlns:a16="http://schemas.microsoft.com/office/drawing/2014/main" id="{62A2DD4C-99E4-43A4-A355-F959B8972A46}"/>
            </a:ext>
          </a:extLst>
        </cdr:cNvPr>
        <cdr:cNvCxnSpPr/>
      </cdr:nvCxnSpPr>
      <cdr:spPr>
        <a:xfrm xmlns:a="http://schemas.openxmlformats.org/drawingml/2006/main" flipH="1" flipV="1">
          <a:off x="8149834" y="609600"/>
          <a:ext cx="76200" cy="554417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0.75971</cdr:x>
      <cdr:y>0.19349</cdr:y>
    </cdr:from>
    <cdr:to>
      <cdr:x>0.97674</cdr:x>
      <cdr:y>0.28721</cdr:y>
    </cdr:to>
    <cdr:sp macro="" textlink="">
      <cdr:nvSpPr>
        <cdr:cNvPr id="7" name="TextBox 1"/>
        <cdr:cNvSpPr txBox="1"/>
      </cdr:nvSpPr>
      <cdr:spPr>
        <a:xfrm xmlns:a="http://schemas.openxmlformats.org/drawingml/2006/main">
          <a:off x="5641368" y="1310277"/>
          <a:ext cx="1611597" cy="652940"/>
        </a:xfrm>
        <a:prstGeom xmlns:a="http://schemas.openxmlformats.org/drawingml/2006/main" prst="rect">
          <a:avLst/>
        </a:prstGeom>
        <a:solidFill xmlns:a="http://schemas.openxmlformats.org/drawingml/2006/main">
          <a:schemeClr val="bg1">
            <a:lumMod val="85000"/>
          </a:schemeClr>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dirty="0"/>
            <a:t>Beginning in FY18, set</a:t>
          </a:r>
          <a:r>
            <a:rPr lang="en-US" sz="900" baseline="0" dirty="0"/>
            <a:t> within 30 days of Gov.'s Budget, no longer a year in advance.</a:t>
          </a:r>
          <a:endParaRPr lang="en-US" sz="900" dirty="0"/>
        </a:p>
      </cdr:txBody>
    </cdr:sp>
  </cdr:relSizeAnchor>
  <cdr:relSizeAnchor xmlns:cdr="http://schemas.openxmlformats.org/drawingml/2006/chartDrawing">
    <cdr:from>
      <cdr:x>0.62793</cdr:x>
      <cdr:y>0.56906</cdr:y>
    </cdr:from>
    <cdr:to>
      <cdr:x>0.99467</cdr:x>
      <cdr:y>0.64944</cdr:y>
    </cdr:to>
    <cdr:sp macro="" textlink="">
      <cdr:nvSpPr>
        <cdr:cNvPr id="5" name="TextBox 4"/>
        <cdr:cNvSpPr txBox="1"/>
      </cdr:nvSpPr>
      <cdr:spPr>
        <a:xfrm xmlns:a="http://schemas.openxmlformats.org/drawingml/2006/main">
          <a:off x="5981064" y="3924300"/>
          <a:ext cx="3493135" cy="554293"/>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pPr>
            <a:lnSpc>
              <a:spcPts val="1100"/>
            </a:lnSpc>
          </a:pPr>
          <a:r>
            <a:rPr lang="en-US" sz="1200" dirty="0"/>
            <a:t>Historical annual cost increase</a:t>
          </a:r>
          <a:r>
            <a:rPr lang="en-US" sz="1200" baseline="0" dirty="0"/>
            <a:t> of doing school is 3.0-4.0% (orange band below): SSA set in 11 of the last 12 years lags the cost increase schools faced.</a:t>
          </a:r>
          <a:endParaRPr lang="en-US" sz="1200" dirty="0"/>
        </a:p>
      </cdr:txBody>
    </cdr:sp>
  </cdr:relSizeAnchor>
  <cdr:relSizeAnchor xmlns:cdr="http://schemas.openxmlformats.org/drawingml/2006/chartDrawing">
    <cdr:from>
      <cdr:x>0.00533</cdr:x>
      <cdr:y>0.00737</cdr:y>
    </cdr:from>
    <cdr:to>
      <cdr:x>0.11375</cdr:x>
      <cdr:y>0.07225</cdr:y>
    </cdr:to>
    <cdr:pic>
      <cdr:nvPicPr>
        <cdr:cNvPr id="11" name="Picture 10">
          <a:extLst xmlns:a="http://schemas.openxmlformats.org/drawingml/2006/main">
            <a:ext uri="{FF2B5EF4-FFF2-40B4-BE49-F238E27FC236}">
              <a16:creationId xmlns:a16="http://schemas.microsoft.com/office/drawing/2014/main" id="{39A819E4-FA83-4F19-A687-D3A105958E9E}"/>
            </a:ext>
          </a:extLst>
        </cdr:cNvPr>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50800" y="50800"/>
          <a:ext cx="1032510" cy="438785"/>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0.63433</cdr:x>
      <cdr:y>0.70588</cdr:y>
    </cdr:from>
    <cdr:to>
      <cdr:x>0.96968</cdr:x>
      <cdr:y>0.78137</cdr:y>
    </cdr:to>
    <cdr:sp macro="" textlink="">
      <cdr:nvSpPr>
        <cdr:cNvPr id="3" name="TextBox 3"/>
        <cdr:cNvSpPr txBox="1"/>
      </cdr:nvSpPr>
      <cdr:spPr>
        <a:xfrm xmlns:a="http://schemas.openxmlformats.org/drawingml/2006/main">
          <a:off x="5181600" y="2743200"/>
          <a:ext cx="2739390" cy="293370"/>
        </a:xfrm>
        <a:prstGeom xmlns:a="http://schemas.openxmlformats.org/drawingml/2006/main" prst="rect">
          <a:avLst/>
        </a:prstGeom>
        <a:solidFill xmlns:a="http://schemas.openxmlformats.org/drawingml/2006/main">
          <a:srgbClr val="FDFCD0"/>
        </a:solidFill>
        <a:ln xmlns:a="http://schemas.openxmlformats.org/drawingml/2006/main" w="9525" cmpd="sng">
          <a:solidFill>
            <a:schemeClr val="lt1">
              <a:shade val="50000"/>
            </a:schemeClr>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100" dirty="0"/>
            <a:t>Midwestern </a:t>
          </a:r>
          <a:r>
            <a:rPr lang="en-US" sz="1100" baseline="0" dirty="0"/>
            <a:t>states average 16.6% loss</a:t>
          </a:r>
          <a:endParaRPr lang="en-US" sz="1100" dirty="0"/>
        </a:p>
      </cdr:txBody>
    </cdr:sp>
  </cdr:relSizeAnchor>
  <cdr:relSizeAnchor xmlns:cdr="http://schemas.openxmlformats.org/drawingml/2006/chartDrawing">
    <cdr:from>
      <cdr:x>0.08396</cdr:x>
      <cdr:y>0.25449</cdr:y>
    </cdr:from>
    <cdr:to>
      <cdr:x>0.35541</cdr:x>
      <cdr:y>0.42018</cdr:y>
    </cdr:to>
    <cdr:sp macro="" textlink="">
      <cdr:nvSpPr>
        <cdr:cNvPr id="4" name="TextBox 2"/>
        <cdr:cNvSpPr txBox="1"/>
      </cdr:nvSpPr>
      <cdr:spPr>
        <a:xfrm xmlns:a="http://schemas.openxmlformats.org/drawingml/2006/main">
          <a:off x="685800" y="989013"/>
          <a:ext cx="2217420" cy="643890"/>
        </a:xfrm>
        <a:prstGeom xmlns:a="http://schemas.openxmlformats.org/drawingml/2006/main" prst="rect">
          <a:avLst/>
        </a:prstGeom>
        <a:solidFill xmlns:a="http://schemas.openxmlformats.org/drawingml/2006/main">
          <a:schemeClr val="accent1">
            <a:lumMod val="20000"/>
            <a:lumOff val="80000"/>
          </a:schemeClr>
        </a:solidFill>
        <a:ln xmlns:a="http://schemas.openxmlformats.org/drawingml/2006/main" w="9525" cmpd="sng">
          <a:solidFill>
            <a:srgbClr val="FF0000"/>
          </a:solid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1100" dirty="0"/>
            <a:t>10 largest</a:t>
          </a:r>
          <a:r>
            <a:rPr lang="en-US" sz="1100" baseline="0" dirty="0"/>
            <a:t> states by population average 36.1% loss in completion (loss of 42,126 teachers)</a:t>
          </a:r>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3166" tIns="46583" rIns="93166" bIns="46583" rtlCol="0"/>
          <a:lstStyle>
            <a:lvl1pPr algn="l">
              <a:defRPr sz="1200"/>
            </a:lvl1pPr>
          </a:lstStyle>
          <a:p>
            <a:endParaRPr lang="en-US" dirty="0"/>
          </a:p>
        </p:txBody>
      </p:sp>
      <p:sp>
        <p:nvSpPr>
          <p:cNvPr id="3" name="Date Placeholder 2"/>
          <p:cNvSpPr>
            <a:spLocks noGrp="1"/>
          </p:cNvSpPr>
          <p:nvPr>
            <p:ph type="dt" sz="quarter" idx="1"/>
          </p:nvPr>
        </p:nvSpPr>
        <p:spPr>
          <a:xfrm>
            <a:off x="3970939" y="2"/>
            <a:ext cx="3037840" cy="464820"/>
          </a:xfrm>
          <a:prstGeom prst="rect">
            <a:avLst/>
          </a:prstGeom>
        </p:spPr>
        <p:txBody>
          <a:bodyPr vert="horz" lIns="93166" tIns="46583" rIns="93166" bIns="46583" rtlCol="0"/>
          <a:lstStyle>
            <a:lvl1pPr algn="r">
              <a:defRPr sz="1200"/>
            </a:lvl1pPr>
          </a:lstStyle>
          <a:p>
            <a:fld id="{DB0B667D-2BE0-4A16-8EFA-E30C5D08DF21}" type="datetimeFigureOut">
              <a:rPr lang="en-US" smtClean="0"/>
              <a:t>11/22/2021</a:t>
            </a:fld>
            <a:endParaRPr lang="en-US" dirty="0"/>
          </a:p>
        </p:txBody>
      </p:sp>
      <p:sp>
        <p:nvSpPr>
          <p:cNvPr id="4" name="Footer Placeholder 3"/>
          <p:cNvSpPr>
            <a:spLocks noGrp="1"/>
          </p:cNvSpPr>
          <p:nvPr>
            <p:ph type="ftr" sz="quarter" idx="2"/>
          </p:nvPr>
        </p:nvSpPr>
        <p:spPr>
          <a:xfrm>
            <a:off x="0" y="8829969"/>
            <a:ext cx="3037840" cy="464820"/>
          </a:xfrm>
          <a:prstGeom prst="rect">
            <a:avLst/>
          </a:prstGeom>
        </p:spPr>
        <p:txBody>
          <a:bodyPr vert="horz" lIns="93166" tIns="46583" rIns="93166" bIns="4658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9"/>
            <a:ext cx="3037840" cy="464820"/>
          </a:xfrm>
          <a:prstGeom prst="rect">
            <a:avLst/>
          </a:prstGeom>
        </p:spPr>
        <p:txBody>
          <a:bodyPr vert="horz" lIns="93166" tIns="46583" rIns="93166" bIns="46583" rtlCol="0" anchor="b"/>
          <a:lstStyle>
            <a:lvl1pPr algn="r">
              <a:defRPr sz="1200"/>
            </a:lvl1pPr>
          </a:lstStyle>
          <a:p>
            <a:fld id="{8088C099-2B7A-4B35-9E19-074E2F15C2D3}" type="slidenum">
              <a:rPr lang="en-US" smtClean="0"/>
              <a:t>‹#›</a:t>
            </a:fld>
            <a:endParaRPr lang="en-US" dirty="0"/>
          </a:p>
        </p:txBody>
      </p:sp>
    </p:spTree>
    <p:extLst>
      <p:ext uri="{BB962C8B-B14F-4D97-AF65-F5344CB8AC3E}">
        <p14:creationId xmlns:p14="http://schemas.microsoft.com/office/powerpoint/2010/main" val="2015299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3166" tIns="46583" rIns="93166" bIns="46583" rtlCol="0"/>
          <a:lstStyle>
            <a:lvl1pPr algn="l">
              <a:defRPr sz="1200"/>
            </a:lvl1pPr>
          </a:lstStyle>
          <a:p>
            <a:endParaRPr lang="en-US" dirty="0"/>
          </a:p>
        </p:txBody>
      </p:sp>
      <p:sp>
        <p:nvSpPr>
          <p:cNvPr id="3" name="Date Placeholder 2"/>
          <p:cNvSpPr>
            <a:spLocks noGrp="1"/>
          </p:cNvSpPr>
          <p:nvPr>
            <p:ph type="dt" idx="1"/>
          </p:nvPr>
        </p:nvSpPr>
        <p:spPr>
          <a:xfrm>
            <a:off x="3970939" y="2"/>
            <a:ext cx="3037840" cy="464820"/>
          </a:xfrm>
          <a:prstGeom prst="rect">
            <a:avLst/>
          </a:prstGeom>
        </p:spPr>
        <p:txBody>
          <a:bodyPr vert="horz" lIns="93166" tIns="46583" rIns="93166" bIns="46583" rtlCol="0"/>
          <a:lstStyle>
            <a:lvl1pPr algn="r">
              <a:defRPr sz="1200"/>
            </a:lvl1pPr>
          </a:lstStyle>
          <a:p>
            <a:fld id="{EDF0A5FA-AB94-44EE-A5D4-75C5C49A077B}" type="datetimeFigureOut">
              <a:rPr lang="en-US" smtClean="0"/>
              <a:t>11/22/2021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6" tIns="46583" rIns="93166" bIns="46583" rtlCol="0" anchor="ctr"/>
          <a:lstStyle/>
          <a:p>
            <a:endParaRPr lang="en-US" dirty="0"/>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3166" tIns="46583" rIns="93166"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4820"/>
          </a:xfrm>
          <a:prstGeom prst="rect">
            <a:avLst/>
          </a:prstGeom>
        </p:spPr>
        <p:txBody>
          <a:bodyPr vert="horz" lIns="93166" tIns="46583" rIns="93166" bIns="4658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9"/>
            <a:ext cx="3037840" cy="464820"/>
          </a:xfrm>
          <a:prstGeom prst="rect">
            <a:avLst/>
          </a:prstGeom>
        </p:spPr>
        <p:txBody>
          <a:bodyPr vert="horz" lIns="93166" tIns="46583" rIns="93166" bIns="46583" rtlCol="0" anchor="b"/>
          <a:lstStyle>
            <a:lvl1pPr algn="r">
              <a:defRPr sz="1200"/>
            </a:lvl1pPr>
          </a:lstStyle>
          <a:p>
            <a:fld id="{AF69DEFA-A6E1-4627-8453-89CF76F358A1}" type="slidenum">
              <a:rPr lang="en-US" smtClean="0"/>
              <a:t>‹#›</a:t>
            </a:fld>
            <a:endParaRPr lang="en-US" dirty="0"/>
          </a:p>
        </p:txBody>
      </p:sp>
    </p:spTree>
    <p:extLst>
      <p:ext uri="{BB962C8B-B14F-4D97-AF65-F5344CB8AC3E}">
        <p14:creationId xmlns:p14="http://schemas.microsoft.com/office/powerpoint/2010/main" val="36823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FB6F7C-A00C-46F2-A775-FC0CFCDA6B54}" type="datetime1">
              <a:rPr lang="en-US" smtClean="0"/>
              <a:t>11/22/2021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2144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4B0EB3-A400-43A5-9A0F-30D546CCC06F}" type="datetime1">
              <a:rPr lang="en-US" smtClean="0"/>
              <a:t>11/22/2021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453718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3868F2-4737-4279-85C5-C1BBFC818AB7}" type="datetime1">
              <a:rPr lang="en-US" smtClean="0"/>
              <a:t>11/22/2021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2080252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E0EFF5-6076-4DAA-89C5-A42855A7F9CF}" type="datetime1">
              <a:rPr lang="en-US" smtClean="0"/>
              <a:t>11/22/2021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149831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A77319-B94C-4794-8C06-283940347D31}" type="datetime1">
              <a:rPr lang="en-US" smtClean="0"/>
              <a:t>11/22/2021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3A9E86-4CC3-4959-A751-C33E618564A4}"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4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04D2D65-5FEC-4949-9D10-D115EF102472}" type="datetime1">
              <a:rPr lang="en-US" smtClean="0"/>
              <a:t>11/22/2021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24053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41D788-F7FA-493A-AA4E-6C3D6F99760F}" type="datetime1">
              <a:rPr lang="en-US" smtClean="0"/>
              <a:t>11/22/2021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43082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293E20-CE08-474B-9BE2-AFA11E11BF22}" type="datetime1">
              <a:rPr lang="en-US" smtClean="0"/>
              <a:t>11/22/2021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95514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5EA3254-20D1-4BD9-99BD-F2B9707B0BDC}" type="datetime1">
              <a:rPr lang="en-US" smtClean="0"/>
              <a:t>11/22/2021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366288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BF1697F2-540F-4EA1-9228-CDFB928E5681}" type="datetime1">
              <a:rPr lang="en-US" smtClean="0"/>
              <a:t>11/22/2021</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E3A9E86-4CC3-4959-A751-C33E618564A4}" type="slidenum">
              <a:rPr lang="en-US" smtClean="0"/>
              <a:t>‹#›</a:t>
            </a:fld>
            <a:endParaRPr lang="en-US" dirty="0"/>
          </a:p>
        </p:txBody>
      </p:sp>
    </p:spTree>
    <p:extLst>
      <p:ext uri="{BB962C8B-B14F-4D97-AF65-F5344CB8AC3E}">
        <p14:creationId xmlns:p14="http://schemas.microsoft.com/office/powerpoint/2010/main" val="1529141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694677F-8779-4FAF-A7E5-A29AB1D49C2A}" type="datetime1">
              <a:rPr lang="en-US" smtClean="0"/>
              <a:t>11/22/2021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3A9E86-4CC3-4959-A751-C33E618564A4}" type="slidenum">
              <a:rPr lang="en-US" smtClean="0"/>
              <a:t>‹#›</a:t>
            </a:fld>
            <a:endParaRPr lang="en-US" dirty="0"/>
          </a:p>
        </p:txBody>
      </p:sp>
    </p:spTree>
    <p:extLst>
      <p:ext uri="{BB962C8B-B14F-4D97-AF65-F5344CB8AC3E}">
        <p14:creationId xmlns:p14="http://schemas.microsoft.com/office/powerpoint/2010/main" val="1337428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342900"/>
            <a:fld id="{B61BEF0D-F0BB-DE4B-95CE-6DB70DBA9567}" type="datetimeFigureOut">
              <a:rPr lang="en-US" smtClean="0">
                <a:solidFill>
                  <a:prstClr val="black">
                    <a:tint val="75000"/>
                  </a:prstClr>
                </a:solidFill>
              </a:rPr>
              <a:pPr defTabSz="342900"/>
              <a:t>11/22/2021</a:t>
            </a:fld>
            <a:endParaRPr lang="en-US" dirty="0">
              <a:solidFill>
                <a:prstClr val="black">
                  <a:tint val="75000"/>
                </a:prstClr>
              </a:solidFill>
            </a:endParaRPr>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342900"/>
            <a:endParaRPr lang="en-US" dirty="0">
              <a:solidFill>
                <a:prstClr val="black">
                  <a:tint val="75000"/>
                </a:prstClr>
              </a:solidFill>
            </a:endParaRPr>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342900"/>
            <a:fld id="{D57F1E4F-1CFF-5643-939E-217C01CDF565}" type="slidenum">
              <a:rPr lang="en-US" smtClean="0">
                <a:solidFill>
                  <a:srgbClr val="90C226"/>
                </a:solidFill>
              </a:rPr>
              <a:pPr defTabSz="342900"/>
              <a:t>‹#›</a:t>
            </a:fld>
            <a:endParaRPr lang="en-US" dirty="0">
              <a:solidFill>
                <a:srgbClr val="90C226"/>
              </a:solidFill>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635997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hyperlink" Target="https://www.uen-ia.org/calendar"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uen-ia.org/legislativedigest"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ww.census.gov/data/tables/2019/econ/school-finances/secondary-education-finance.html"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s://www.census.gov/data/tables/2019/econ/school-finances/secondary-education-finance.htm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hyperlink" Target="https://www.nasbo.org/reports-data/state-expenditure-report"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legis.iowa.gov/docs/publications/BL/1231137.pdf"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s://www.legis.iowa.gov/docs/publications/MOW/1230723.pdf" TargetMode="External"/></Relationships>
</file>

<file path=ppt/slides/_rels/slide2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iowaperb.iowa.gov/sites/default/files/cpi-new.11.10.21.pdf"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www.legis.iowa.gov/legislation/BillBook?ba=HF%202497&amp;ga=88" TargetMode="External"/><Relationship Id="rId2" Type="http://schemas.openxmlformats.org/officeDocument/2006/relationships/hyperlink" Target="https://www.legis.iowa.gov/legislation/BillBook?ga=88&amp;ba=hf2490"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www.air.org/sites/default/files/downloads/report/AIR_NV_Funding_Study_Sept2012_0.pdf" TargetMode="Externa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hyperlink" Target="http://www.prrac.org/pdf/annotated_bibliography_on_school_poverty_concentration.pdf" TargetMode="External"/><Relationship Id="rId5" Type="http://schemas.openxmlformats.org/officeDocument/2006/relationships/hyperlink" Target="https://www.future-ed.org/state-education-funding-concentration-matters/" TargetMode="External"/><Relationship Id="rId4" Type="http://schemas.openxmlformats.org/officeDocument/2006/relationships/hyperlink" Target="https://www.edweek.org/ew/articles/2019/06/05/student-outcomes-does-more-money-really-matter.html"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hyperlink" Target="https://www.legis.iowa.gov/legislation/BillBook?ga=89&amp;ba=hf318" TargetMode="Externa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http://www.ecs.org/docs/early-learning-primer.pdf." TargetMode="External"/><Relationship Id="rId2" Type="http://schemas.openxmlformats.org/officeDocument/2006/relationships/hyperlink" Target="http://www.ecs.org/docs/early-learning-primer.pdf" TargetMode="External"/><Relationship Id="rId1" Type="http://schemas.openxmlformats.org/officeDocument/2006/relationships/slideLayout" Target="../slideLayouts/slideLayout4.xml"/><Relationship Id="rId4" Type="http://schemas.openxmlformats.org/officeDocument/2006/relationships/hyperlink" Target="http://www.ncsl.org/research/human-services/new-research-early-education-as-economic-investme.aspx"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legis.iowa.gov/legislation/BillBook?ga=89&amp;ba=sf532" TargetMode="External"/><Relationship Id="rId2" Type="http://schemas.openxmlformats.org/officeDocument/2006/relationships/hyperlink" Target="https://www.legis.iowa.gov/legislation/BillBook?ga=88&amp;ba=hf2627" TargetMode="External"/><Relationship Id="rId1" Type="http://schemas.openxmlformats.org/officeDocument/2006/relationships/slideLayout" Target="../slideLayouts/slideLayout2.xml"/><Relationship Id="rId5" Type="http://schemas.openxmlformats.org/officeDocument/2006/relationships/hyperlink" Target="https://www.legis.iowa.gov/legislation/BillBook?ga=89&amp;ba=hf770" TargetMode="External"/><Relationship Id="rId4" Type="http://schemas.openxmlformats.org/officeDocument/2006/relationships/hyperlink" Target="https://www.legis.iowa.gov/legislation/BillBook?ga=89&amp;ba=hf675"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james@iowaschoolfinance.com" TargetMode="External"/><Relationship Id="rId2" Type="http://schemas.openxmlformats.org/officeDocument/2006/relationships/hyperlink" Target="mailto:jen@iowaschoolfinance.com" TargetMode="Externa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hyperlink" Target="mailto:Margaret@iowaschoolfinance.com" TargetMode="External"/><Relationship Id="rId4" Type="http://schemas.openxmlformats.org/officeDocument/2006/relationships/hyperlink" Target="mailto:larry@iowaschoolfinance.com"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ecs.org/50-state-comparison-teacher-recruitment-and-retention/?utm_source=ECS+Subscribers&amp;utm_campaign=b1850db46a-ED_CLIPS_09_07_2021&amp;utm_medium=email&amp;utm_term=0_1a2b00b930-b1850db46a-53613823"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cpre.org/sites/default/files/workingpapers/1506_7trendsapril2014.pdf" TargetMode="External"/><Relationship Id="rId2" Type="http://schemas.openxmlformats.org/officeDocument/2006/relationships/hyperlink" Target="https://caldercenter.org/sites/default/files/Teacher%20Shortage%20Explainer%20(12-15-16).pdf" TargetMode="External"/><Relationship Id="rId1" Type="http://schemas.openxmlformats.org/officeDocument/2006/relationships/slideLayout" Target="../slideLayouts/slideLayout2.xml"/><Relationship Id="rId5" Type="http://schemas.openxmlformats.org/officeDocument/2006/relationships/hyperlink" Target="https://www.ecs.org/50-state-comparison-teacher-recruitment-and-retention" TargetMode="External"/><Relationship Id="rId4" Type="http://schemas.openxmlformats.org/officeDocument/2006/relationships/hyperlink" Target="https://title2.ed.gov/Public/44077_Title_II_Issue_Brief_Enrollment_V4a.pdf" TargetMode="External"/></Relationships>
</file>

<file path=ppt/slides/_rels/slide5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educateiowa.gov/sites/files/ed/documents/Early%20Career%20Retention%20in%20Iowa.pdf" TargetMode="External"/><Relationship Id="rId2" Type="http://schemas.openxmlformats.org/officeDocument/2006/relationships/hyperlink" Target="https://reports.ecs.org/comparisons/teacher-recruitment-and-retention-03?sort=497&amp;"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hyperlink" Target="https://kystats.ky.gov/Reports/Tableau/TS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8" Type="http://schemas.openxmlformats.org/officeDocument/2006/relationships/hyperlink" Target="https://reports.ecs.org/comparisons/teacher-recruitment-and-retention-11" TargetMode="External"/><Relationship Id="rId13" Type="http://schemas.openxmlformats.org/officeDocument/2006/relationships/hyperlink" Target="https://reports.ecs.org/comparisons/teacher-recruitment-and-retention-16" TargetMode="External"/><Relationship Id="rId3" Type="http://schemas.openxmlformats.org/officeDocument/2006/relationships/hyperlink" Target="https://reports.ecs.org/comparisons/teacher-recruitment-and-retention-06" TargetMode="External"/><Relationship Id="rId7" Type="http://schemas.openxmlformats.org/officeDocument/2006/relationships/hyperlink" Target="https://reports.ecs.org/comparisons/teacher-recruitment-and-retention-10" TargetMode="External"/><Relationship Id="rId12" Type="http://schemas.openxmlformats.org/officeDocument/2006/relationships/hyperlink" Target="https://reports.ecs.org/comparisons/teacher-recruitment-and-retention-15" TargetMode="External"/><Relationship Id="rId2" Type="http://schemas.openxmlformats.org/officeDocument/2006/relationships/hyperlink" Target="https://reports.ecs.org/comparisons/teacher-recruitment-and-retention-05" TargetMode="External"/><Relationship Id="rId1" Type="http://schemas.openxmlformats.org/officeDocument/2006/relationships/slideLayout" Target="../slideLayouts/slideLayout2.xml"/><Relationship Id="rId6" Type="http://schemas.openxmlformats.org/officeDocument/2006/relationships/hyperlink" Target="https://reports.ecs.org/comparisons/teacher-recruitment-and-retention-09" TargetMode="External"/><Relationship Id="rId11" Type="http://schemas.openxmlformats.org/officeDocument/2006/relationships/hyperlink" Target="https://reports.ecs.org/comparisons/teacher-recruitment-and-retention-14" TargetMode="External"/><Relationship Id="rId5" Type="http://schemas.openxmlformats.org/officeDocument/2006/relationships/hyperlink" Target="https://reports.ecs.org/comparisons/teacher-recruitment-and-retention-08" TargetMode="External"/><Relationship Id="rId15" Type="http://schemas.openxmlformats.org/officeDocument/2006/relationships/hyperlink" Target="https://reports.ecs.org/comparisons/teacher-recruitment-and-retention-18" TargetMode="External"/><Relationship Id="rId10" Type="http://schemas.openxmlformats.org/officeDocument/2006/relationships/hyperlink" Target="https://reports.ecs.org/comparisons/teacher-recruitment-and-retention-13" TargetMode="External"/><Relationship Id="rId4" Type="http://schemas.openxmlformats.org/officeDocument/2006/relationships/hyperlink" Target="https://reports.ecs.org/comparisons/teacher-recruitment-and-retention-07" TargetMode="External"/><Relationship Id="rId9" Type="http://schemas.openxmlformats.org/officeDocument/2006/relationships/hyperlink" Target="https://reports.ecs.org/comparisons/teacher-recruitment-and-retention-12" TargetMode="External"/><Relationship Id="rId14" Type="http://schemas.openxmlformats.org/officeDocument/2006/relationships/hyperlink" Target="https://reports.ecs.org/comparisons/teacher-recruitment-and-retention-17"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mailto:larry@iowaschoolfinance.com" TargetMode="External"/><Relationship Id="rId2" Type="http://schemas.openxmlformats.org/officeDocument/2006/relationships/hyperlink" Target="mailto:margaret@iowaschoolfinance.com" TargetMode="Externa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8599" y="1039455"/>
            <a:ext cx="8686800" cy="1927880"/>
          </a:xfrm>
          <a:prstGeom prst="rect">
            <a:avLst/>
          </a:prstGeom>
        </p:spPr>
      </p:pic>
      <p:sp>
        <p:nvSpPr>
          <p:cNvPr id="6" name="TextBox 5"/>
          <p:cNvSpPr txBox="1"/>
          <p:nvPr/>
        </p:nvSpPr>
        <p:spPr>
          <a:xfrm>
            <a:off x="1447800" y="3352800"/>
            <a:ext cx="6553200" cy="2308324"/>
          </a:xfrm>
          <a:prstGeom prst="rect">
            <a:avLst/>
          </a:prstGeom>
          <a:noFill/>
        </p:spPr>
        <p:txBody>
          <a:bodyPr wrap="square" rtlCol="0">
            <a:spAutoFit/>
          </a:bodyPr>
          <a:lstStyle/>
          <a:p>
            <a:pPr algn="ctr"/>
            <a:r>
              <a:rPr lang="en-US" sz="3600" dirty="0"/>
              <a:t>Nov. 15, 2021 Urban Education Network Annual Meeting</a:t>
            </a:r>
          </a:p>
          <a:p>
            <a:pPr algn="ctr"/>
            <a:r>
              <a:rPr lang="en-US" sz="3600" dirty="0"/>
              <a:t>6:00 – 8:30 PM</a:t>
            </a:r>
          </a:p>
          <a:p>
            <a:pPr algn="ctr"/>
            <a:endParaRPr lang="en-US" sz="3600" dirty="0"/>
          </a:p>
        </p:txBody>
      </p:sp>
      <p:sp>
        <p:nvSpPr>
          <p:cNvPr id="2" name="Rectangle 1">
            <a:extLst>
              <a:ext uri="{FF2B5EF4-FFF2-40B4-BE49-F238E27FC236}">
                <a16:creationId xmlns:a16="http://schemas.microsoft.com/office/drawing/2014/main" id="{953C6C4B-0A2E-44A6-94F0-B88FA6EB3147}"/>
              </a:ext>
            </a:extLst>
          </p:cNvPr>
          <p:cNvSpPr/>
          <p:nvPr/>
        </p:nvSpPr>
        <p:spPr>
          <a:xfrm>
            <a:off x="4122094" y="379620"/>
            <a:ext cx="3054940" cy="923330"/>
          </a:xfrm>
          <a:prstGeom prst="rect">
            <a:avLst/>
          </a:prstGeom>
          <a:noFill/>
        </p:spPr>
        <p:txBody>
          <a:bodyPr wrap="none" lIns="91440" tIns="45720" rIns="91440" bIns="45720">
            <a:spAutoFit/>
          </a:bodyPr>
          <a:lstStyle/>
          <a:p>
            <a:pPr algn="ctr"/>
            <a:r>
              <a:rPr lang="en-US" sz="5400" b="0" cap="none" spc="0" dirty="0">
                <a:ln w="0"/>
                <a:solidFill>
                  <a:srgbClr val="7030A0"/>
                </a:solidFill>
                <a:effectLst>
                  <a:reflection blurRad="6350" stA="53000" endA="300" endPos="35500" dir="5400000" sy="-90000" algn="bl" rotWithShape="0"/>
                </a:effectLst>
              </a:rPr>
              <a:t>Welcome!</a:t>
            </a:r>
          </a:p>
        </p:txBody>
      </p:sp>
    </p:spTree>
    <p:extLst>
      <p:ext uri="{BB962C8B-B14F-4D97-AF65-F5344CB8AC3E}">
        <p14:creationId xmlns:p14="http://schemas.microsoft.com/office/powerpoint/2010/main" val="1236531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Steering Committee Action</a:t>
            </a:r>
          </a:p>
        </p:txBody>
      </p:sp>
      <p:sp>
        <p:nvSpPr>
          <p:cNvPr id="3" name="Content Placeholder 2"/>
          <p:cNvSpPr>
            <a:spLocks noGrp="1"/>
          </p:cNvSpPr>
          <p:nvPr>
            <p:ph idx="1"/>
          </p:nvPr>
        </p:nvSpPr>
        <p:spPr/>
        <p:txBody>
          <a:bodyPr>
            <a:normAutofit fontScale="85000" lnSpcReduction="20000"/>
          </a:bodyPr>
          <a:lstStyle/>
          <a:p>
            <a:r>
              <a:rPr lang="en-US" dirty="0"/>
              <a:t>1. Welcome, Call to Order by Noreen Bush (UEN Chair) </a:t>
            </a:r>
          </a:p>
          <a:p>
            <a:r>
              <a:rPr lang="en-US" dirty="0"/>
              <a:t>2. Approval of Agenda </a:t>
            </a:r>
          </a:p>
          <a:p>
            <a:r>
              <a:rPr lang="en-US" dirty="0"/>
              <a:t>3. Approval of Minutes from September 24, 2021 Steering Committee Meeting </a:t>
            </a:r>
          </a:p>
          <a:p>
            <a:r>
              <a:rPr lang="en-US" dirty="0"/>
              <a:t>4. YTD Financial Report </a:t>
            </a:r>
          </a:p>
          <a:p>
            <a:r>
              <a:rPr lang="en-US" dirty="0"/>
              <a:t>5. Approve the 2022 Legislative Priorities </a:t>
            </a:r>
          </a:p>
          <a:p>
            <a:r>
              <a:rPr lang="en-US" dirty="0"/>
              <a:t>6. UEN Annual Meeting &amp; Steering Committee Responsibilities </a:t>
            </a:r>
          </a:p>
          <a:p>
            <a:r>
              <a:rPr lang="en-US" dirty="0"/>
              <a:t>7. Executive Director Report </a:t>
            </a:r>
          </a:p>
          <a:p>
            <a:r>
              <a:rPr lang="en-US" dirty="0"/>
              <a:t>8. Superintendent Updates </a:t>
            </a:r>
          </a:p>
          <a:p>
            <a:r>
              <a:rPr lang="en-US" dirty="0"/>
              <a:t>9. Other Business </a:t>
            </a:r>
          </a:p>
          <a:p>
            <a:r>
              <a:rPr lang="en-US" dirty="0"/>
              <a:t>10. Upcoming Meeting Dates ‐ </a:t>
            </a:r>
            <a:r>
              <a:rPr lang="en-US" dirty="0">
                <a:hlinkClick r:id="rId2"/>
              </a:rPr>
              <a:t>https://www.uen-ia.org/calendar</a:t>
            </a:r>
            <a:r>
              <a:rPr lang="en-US" dirty="0"/>
              <a:t> </a:t>
            </a:r>
          </a:p>
          <a:p>
            <a:pPr lvl="1"/>
            <a:r>
              <a:rPr lang="en-US" dirty="0"/>
              <a:t>February 11, 2022 (11‐1) </a:t>
            </a:r>
          </a:p>
          <a:p>
            <a:pPr lvl="1"/>
            <a:r>
              <a:rPr lang="en-US" dirty="0"/>
              <a:t>May 20, 2022 (11‐1)</a:t>
            </a:r>
          </a:p>
        </p:txBody>
      </p:sp>
    </p:spTree>
    <p:extLst>
      <p:ext uri="{BB962C8B-B14F-4D97-AF65-F5344CB8AC3E}">
        <p14:creationId xmlns:p14="http://schemas.microsoft.com/office/powerpoint/2010/main" val="3286768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95600"/>
            <a:ext cx="7543800" cy="1450757"/>
          </a:xfrm>
        </p:spPr>
        <p:txBody>
          <a:bodyPr>
            <a:normAutofit fontScale="90000"/>
          </a:bodyPr>
          <a:lstStyle/>
          <a:p>
            <a:pPr algn="ctr"/>
            <a:r>
              <a:rPr lang="en-US" sz="5300" b="1" dirty="0"/>
              <a:t>UEN 2022 Legislative Priorities</a:t>
            </a:r>
            <a:r>
              <a:rPr lang="en-US" dirty="0"/>
              <a:t/>
            </a:r>
            <a:br>
              <a:rPr lang="en-US" dirty="0"/>
            </a:br>
            <a:r>
              <a:rPr lang="en-US" sz="4000" dirty="0"/>
              <a:t>Margaret Buckton and Larry Sigel</a:t>
            </a:r>
            <a:endParaRPr lang="en-US" dirty="0"/>
          </a:p>
        </p:txBody>
      </p:sp>
      <p:pic>
        <p:nvPicPr>
          <p:cNvPr id="4" name="Content Placeholder 3"/>
          <p:cNvPicPr>
            <a:picLocks noGrp="1" noChangeAspect="1"/>
          </p:cNvPicPr>
          <p:nvPr>
            <p:ph idx="1"/>
          </p:nvPr>
        </p:nvPicPr>
        <p:blipFill>
          <a:blip r:embed="rId2"/>
          <a:stretch>
            <a:fillRect/>
          </a:stretch>
        </p:blipFill>
        <p:spPr>
          <a:xfrm>
            <a:off x="457200" y="609599"/>
            <a:ext cx="8305800" cy="1843323"/>
          </a:xfrm>
          <a:prstGeom prst="rect">
            <a:avLst/>
          </a:prstGeom>
        </p:spPr>
      </p:pic>
    </p:spTree>
    <p:extLst>
      <p:ext uri="{BB962C8B-B14F-4D97-AF65-F5344CB8AC3E}">
        <p14:creationId xmlns:p14="http://schemas.microsoft.com/office/powerpoint/2010/main" val="2220197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780196"/>
          </a:xfrm>
        </p:spPr>
        <p:txBody>
          <a:bodyPr/>
          <a:lstStyle/>
          <a:p>
            <a:r>
              <a:rPr lang="en-US" b="1" dirty="0"/>
              <a:t>Invest in Iowa’s Future:</a:t>
            </a:r>
            <a:endParaRPr lang="en-US" dirty="0"/>
          </a:p>
        </p:txBody>
      </p:sp>
      <p:sp>
        <p:nvSpPr>
          <p:cNvPr id="3" name="Content Placeholder 2"/>
          <p:cNvSpPr>
            <a:spLocks noGrp="1"/>
          </p:cNvSpPr>
          <p:nvPr>
            <p:ph idx="1"/>
          </p:nvPr>
        </p:nvSpPr>
        <p:spPr>
          <a:xfrm>
            <a:off x="403860" y="1905000"/>
            <a:ext cx="8382000" cy="4114800"/>
          </a:xfrm>
          <a:solidFill>
            <a:schemeClr val="bg2"/>
          </a:solidFill>
        </p:spPr>
        <p:txBody>
          <a:bodyPr>
            <a:normAutofit/>
          </a:bodyPr>
          <a:lstStyle/>
          <a:p>
            <a:pPr lvl="0"/>
            <a:r>
              <a:rPr lang="en-US" dirty="0"/>
              <a:t>Provide adequate school funding with SSA set at 5.0% with a minimum of 3.75% SSA for inflationary costs and competitive wage and benefits for staff </a:t>
            </a:r>
            <a:r>
              <a:rPr lang="en-US"/>
              <a:t>and an additional </a:t>
            </a:r>
            <a:r>
              <a:rPr lang="en-US" dirty="0"/>
              <a:t>1.25% SSA for childcare and workforce pipeline challenges for 2022-23 school year. Funding should be set predictably, timely, sustainably and equitably. Continued progress on the inequity within the formula is important. Districts must have adequate funding to address growing inflation and teacher and other staff shortages in Iowa’s competitive employment economy. </a:t>
            </a:r>
          </a:p>
          <a:p>
            <a:endParaRPr lang="en-US" dirty="0"/>
          </a:p>
          <a:p>
            <a:r>
              <a:rPr lang="en-US" i="1" dirty="0">
                <a:solidFill>
                  <a:srgbClr val="7030A0"/>
                </a:solidFill>
              </a:rPr>
              <a:t>Messaging: This is about our students’ future, our economy’s future and our state’s future. With 6.6% inflation set as the PERB benchmark for arbitrations, Iowa schools need adequate funding to compete with private sector employers for staff. </a:t>
            </a:r>
          </a:p>
        </p:txBody>
      </p:sp>
    </p:spTree>
    <p:extLst>
      <p:ext uri="{BB962C8B-B14F-4D97-AF65-F5344CB8AC3E}">
        <p14:creationId xmlns:p14="http://schemas.microsoft.com/office/powerpoint/2010/main" val="742858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Student Opportunity Equity (Close the Gap)</a:t>
            </a:r>
          </a:p>
        </p:txBody>
      </p:sp>
      <p:sp>
        <p:nvSpPr>
          <p:cNvPr id="3" name="Content Placeholder 2"/>
          <p:cNvSpPr>
            <a:spLocks noGrp="1"/>
          </p:cNvSpPr>
          <p:nvPr>
            <p:ph idx="1"/>
          </p:nvPr>
        </p:nvSpPr>
        <p:spPr>
          <a:xfrm>
            <a:off x="800098" y="1905000"/>
            <a:ext cx="7543801" cy="4191000"/>
          </a:xfrm>
          <a:solidFill>
            <a:schemeClr val="bg2"/>
          </a:solidFill>
        </p:spPr>
        <p:txBody>
          <a:bodyPr>
            <a:normAutofit fontScale="85000" lnSpcReduction="10000"/>
          </a:bodyPr>
          <a:lstStyle/>
          <a:p>
            <a:pPr>
              <a:lnSpc>
                <a:spcPct val="120000"/>
              </a:lnSpc>
            </a:pPr>
            <a:r>
              <a:rPr lang="en-US" sz="2400" dirty="0"/>
              <a:t>Close achievement gaps by increasing resources in the short term for English-language learners, minority students and early childhood/ preschool with a long-term focus on low-income and at-risk students. </a:t>
            </a:r>
          </a:p>
          <a:p>
            <a:pPr>
              <a:lnSpc>
                <a:spcPct val="120000"/>
              </a:lnSpc>
            </a:pPr>
            <a:r>
              <a:rPr lang="en-US" sz="2400" dirty="0"/>
              <a:t>Preschool budget protections from enrollment swings; including state funding for 2021-22 PK enrollment growth if federal funding is not forthcoming.</a:t>
            </a:r>
          </a:p>
          <a:p>
            <a:endParaRPr lang="en-US" dirty="0"/>
          </a:p>
          <a:p>
            <a:pPr>
              <a:lnSpc>
                <a:spcPct val="120000"/>
              </a:lnSpc>
            </a:pPr>
            <a:r>
              <a:rPr lang="en-US" i="1" dirty="0">
                <a:solidFill>
                  <a:srgbClr val="7030A0"/>
                </a:solidFill>
              </a:rPr>
              <a:t>Messaging:  Federal pandemic funds give schools an opportunity to invest wisely to meet the needs of low-income, minority, non-English-speaking students and students with disabilities. The Pandemic has increased needs.  Prevention is an efficient and affordable strategy (PK). </a:t>
            </a:r>
          </a:p>
        </p:txBody>
      </p:sp>
    </p:spTree>
    <p:extLst>
      <p:ext uri="{BB962C8B-B14F-4D97-AF65-F5344CB8AC3E}">
        <p14:creationId xmlns:p14="http://schemas.microsoft.com/office/powerpoint/2010/main" val="4293285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Teacher, Administrator and Staff Shortage:</a:t>
            </a:r>
            <a:endParaRPr lang="en-US" dirty="0"/>
          </a:p>
        </p:txBody>
      </p:sp>
      <p:sp>
        <p:nvSpPr>
          <p:cNvPr id="3" name="Content Placeholder 2"/>
          <p:cNvSpPr>
            <a:spLocks noGrp="1"/>
          </p:cNvSpPr>
          <p:nvPr>
            <p:ph idx="1"/>
          </p:nvPr>
        </p:nvSpPr>
        <p:spPr>
          <a:solidFill>
            <a:schemeClr val="bg2"/>
          </a:solidFill>
        </p:spPr>
        <p:txBody>
          <a:bodyPr>
            <a:normAutofit fontScale="92500" lnSpcReduction="10000"/>
          </a:bodyPr>
          <a:lstStyle/>
          <a:p>
            <a:r>
              <a:rPr lang="en-US" sz="2400" dirty="0"/>
              <a:t>Promote staff diversity and talent, waiver of one-year experience for licensure reciprocity in recruiting diverse staff to better reflect diversity in student populations, flexibility in hiring, loan forgiveness programs and hiring retirees without negative IPERS implications. </a:t>
            </a:r>
          </a:p>
          <a:p>
            <a:r>
              <a:rPr lang="en-US" sz="2400" dirty="0"/>
              <a:t>Iowa’s Future Ready Workforce should include an educator focus to replenish the talent pool and attract high school and college students to a career in education.</a:t>
            </a:r>
          </a:p>
          <a:p>
            <a:r>
              <a:rPr lang="en-US" sz="2400" i="1" dirty="0">
                <a:solidFill>
                  <a:srgbClr val="7030A0"/>
                </a:solidFill>
              </a:rPr>
              <a:t>Messaging:  Iowa’s growing economy and inflation have made private sector jobs more attractive. Fewer college students are choosing education careers. Student loan debt and lower beginning teacher pay drives new teachers to other states. </a:t>
            </a:r>
            <a:endParaRPr lang="en-US" i="1" dirty="0">
              <a:solidFill>
                <a:srgbClr val="7030A0"/>
              </a:solidFill>
            </a:endParaRPr>
          </a:p>
        </p:txBody>
      </p:sp>
    </p:spTree>
    <p:extLst>
      <p:ext uri="{BB962C8B-B14F-4D97-AF65-F5344CB8AC3E}">
        <p14:creationId xmlns:p14="http://schemas.microsoft.com/office/powerpoint/2010/main" val="230359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Mental Health Services:</a:t>
            </a:r>
            <a:r>
              <a:rPr lang="en-US" dirty="0"/>
              <a:t> </a:t>
            </a:r>
          </a:p>
        </p:txBody>
      </p:sp>
      <p:sp>
        <p:nvSpPr>
          <p:cNvPr id="3" name="Content Placeholder 2"/>
          <p:cNvSpPr>
            <a:spLocks noGrp="1"/>
          </p:cNvSpPr>
          <p:nvPr>
            <p:ph idx="1"/>
          </p:nvPr>
        </p:nvSpPr>
        <p:spPr>
          <a:xfrm>
            <a:off x="822959" y="1845734"/>
            <a:ext cx="8016241" cy="4023360"/>
          </a:xfrm>
          <a:solidFill>
            <a:schemeClr val="bg2"/>
          </a:solidFill>
        </p:spPr>
        <p:txBody>
          <a:bodyPr>
            <a:normAutofit fontScale="92500" lnSpcReduction="20000"/>
          </a:bodyPr>
          <a:lstStyle/>
          <a:p>
            <a:r>
              <a:rPr lang="en-US" dirty="0"/>
              <a:t>Structure and funding to eliminate the shortage of professionals. Funds to provide case management and service coordination is required when Medicaid, special education or other categorical funds do not cover it. School districts require capacity and/or funding to provide: </a:t>
            </a:r>
          </a:p>
          <a:p>
            <a:pPr marL="201168" lvl="1" indent="0">
              <a:buNone/>
            </a:pPr>
            <a:r>
              <a:rPr lang="en-US" dirty="0"/>
              <a:t>1) transition support and services for students returning to school after a mental health placement, </a:t>
            </a:r>
          </a:p>
          <a:p>
            <a:pPr marL="201168" lvl="1" indent="0">
              <a:buNone/>
            </a:pPr>
            <a:r>
              <a:rPr lang="en-US" dirty="0"/>
              <a:t>2) ongoing teacher, administrator, and support staff training to improve awareness and understanding of child social emotional, behavioral and mental health needs, </a:t>
            </a:r>
          </a:p>
          <a:p>
            <a:pPr marL="201168" lvl="1" indent="0">
              <a:buNone/>
            </a:pPr>
            <a:r>
              <a:rPr lang="en-US" dirty="0"/>
              <a:t>3) actionable classroom strategies to address student needs, and </a:t>
            </a:r>
          </a:p>
          <a:p>
            <a:pPr marL="201168" lvl="1" indent="0">
              <a:buNone/>
            </a:pPr>
            <a:r>
              <a:rPr lang="en-US" dirty="0"/>
              <a:t>4) Integration of mental health promotion into instruction when appropriate</a:t>
            </a:r>
          </a:p>
          <a:p>
            <a:pPr marL="201168" lvl="1" indent="0">
              <a:buNone/>
            </a:pPr>
            <a:endParaRPr lang="en-US" dirty="0"/>
          </a:p>
          <a:p>
            <a:pPr marL="201168" lvl="1" indent="0">
              <a:lnSpc>
                <a:spcPct val="110000"/>
              </a:lnSpc>
              <a:buNone/>
            </a:pPr>
            <a:r>
              <a:rPr lang="en-US" i="1" dirty="0">
                <a:solidFill>
                  <a:srgbClr val="7030A0"/>
                </a:solidFill>
              </a:rPr>
              <a:t>Messaging:  the pandemic has intensified student needs and continues to shine a light on barriers to services. Schools can not do this alone. We must work with communities, providers, payors and the state to provide a system of service opportunities to meet student needs. Federal Pandemic funds can help for those districts with significant distributions.  However, ESSER funds are time limited and will be exhausted soon. </a:t>
            </a:r>
          </a:p>
        </p:txBody>
      </p:sp>
    </p:spTree>
    <p:extLst>
      <p:ext uri="{BB962C8B-B14F-4D97-AF65-F5344CB8AC3E}">
        <p14:creationId xmlns:p14="http://schemas.microsoft.com/office/powerpoint/2010/main" val="2321823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District Authority:</a:t>
            </a:r>
            <a:r>
              <a:rPr lang="en-US" dirty="0"/>
              <a:t> </a:t>
            </a:r>
          </a:p>
        </p:txBody>
      </p:sp>
      <p:sp>
        <p:nvSpPr>
          <p:cNvPr id="3" name="Content Placeholder 2"/>
          <p:cNvSpPr>
            <a:spLocks noGrp="1"/>
          </p:cNvSpPr>
          <p:nvPr>
            <p:ph idx="1"/>
          </p:nvPr>
        </p:nvSpPr>
        <p:spPr>
          <a:solidFill>
            <a:schemeClr val="bg2"/>
          </a:solidFill>
        </p:spPr>
        <p:txBody>
          <a:bodyPr>
            <a:normAutofit fontScale="85000" lnSpcReduction="20000"/>
          </a:bodyPr>
          <a:lstStyle/>
          <a:p>
            <a:pPr>
              <a:lnSpc>
                <a:spcPct val="110000"/>
              </a:lnSpc>
            </a:pPr>
            <a:r>
              <a:rPr lang="en-US" sz="2600" dirty="0"/>
              <a:t>Home Rule in Iowa Code 274.3 requires liberally construing the laws affecting schools to effectuate the purposes of local control. UEN makes a strong statement that the legislature and governor should focus their efforts on flexibility rather than state-mandated one-size-fits-all action. </a:t>
            </a:r>
          </a:p>
          <a:p>
            <a:pPr>
              <a:lnSpc>
                <a:spcPct val="110000"/>
              </a:lnSpc>
            </a:pPr>
            <a:r>
              <a:rPr lang="en-US" sz="2600" dirty="0"/>
              <a:t>A specific ask: request flexibility to use school general fund to pay for expanded preschool slots. </a:t>
            </a:r>
          </a:p>
          <a:p>
            <a:endParaRPr lang="en-US" dirty="0"/>
          </a:p>
          <a:p>
            <a:pPr>
              <a:lnSpc>
                <a:spcPct val="120000"/>
              </a:lnSpc>
            </a:pPr>
            <a:r>
              <a:rPr lang="en-US" sz="2100" i="1" dirty="0">
                <a:solidFill>
                  <a:srgbClr val="7030A0"/>
                </a:solidFill>
              </a:rPr>
              <a:t>Messaging:  locally elected officials are closest to the needs of students and communities. Local voters will hold school boards accountable. Local leaders not only listen to but engage parents and communities to best serve and prepare students for a successful future. </a:t>
            </a:r>
          </a:p>
        </p:txBody>
      </p:sp>
    </p:spTree>
    <p:extLst>
      <p:ext uri="{BB962C8B-B14F-4D97-AF65-F5344CB8AC3E}">
        <p14:creationId xmlns:p14="http://schemas.microsoft.com/office/powerpoint/2010/main" val="3984497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617F9-D5AF-46B4-B4B3-7F0A97AB09CF}"/>
              </a:ext>
            </a:extLst>
          </p:cNvPr>
          <p:cNvSpPr>
            <a:spLocks noGrp="1"/>
          </p:cNvSpPr>
          <p:nvPr>
            <p:ph type="title"/>
          </p:nvPr>
        </p:nvSpPr>
        <p:spPr>
          <a:xfrm>
            <a:off x="1143000" y="286604"/>
            <a:ext cx="7223760" cy="1450757"/>
          </a:xfrm>
        </p:spPr>
        <p:txBody>
          <a:bodyPr/>
          <a:lstStyle/>
          <a:p>
            <a:r>
              <a:rPr lang="en-US" dirty="0"/>
              <a:t>Other Issues (Election Year)</a:t>
            </a:r>
          </a:p>
        </p:txBody>
      </p:sp>
      <p:sp>
        <p:nvSpPr>
          <p:cNvPr id="3" name="Content Placeholder 2">
            <a:extLst>
              <a:ext uri="{FF2B5EF4-FFF2-40B4-BE49-F238E27FC236}">
                <a16:creationId xmlns:a16="http://schemas.microsoft.com/office/drawing/2014/main" id="{FC47C526-7DDF-4188-96D6-7264046B57E1}"/>
              </a:ext>
            </a:extLst>
          </p:cNvPr>
          <p:cNvSpPr>
            <a:spLocks noGrp="1"/>
          </p:cNvSpPr>
          <p:nvPr>
            <p:ph idx="1"/>
          </p:nvPr>
        </p:nvSpPr>
        <p:spPr>
          <a:xfrm>
            <a:off x="457201" y="1845734"/>
            <a:ext cx="8458200" cy="4402666"/>
          </a:xfrm>
        </p:spPr>
        <p:txBody>
          <a:bodyPr numCol="2">
            <a:normAutofit fontScale="92500"/>
          </a:bodyPr>
          <a:lstStyle/>
          <a:p>
            <a:pPr>
              <a:buFont typeface="Wingdings" panose="05000000000000000000" pitchFamily="2" charset="2"/>
              <a:buChar char="Ø"/>
            </a:pPr>
            <a:r>
              <a:rPr lang="en-US" dirty="0"/>
              <a:t>Expect to play defense on School Choice/Vouchers/Education Savings Account</a:t>
            </a:r>
          </a:p>
          <a:p>
            <a:pPr>
              <a:buFont typeface="Wingdings" panose="05000000000000000000" pitchFamily="2" charset="2"/>
              <a:buChar char="Ø"/>
            </a:pPr>
            <a:r>
              <a:rPr lang="en-US" dirty="0"/>
              <a:t>Watch for information about tax cuts and advocate for the right mix of tax relief and funding of our education priorities</a:t>
            </a:r>
          </a:p>
          <a:p>
            <a:pPr>
              <a:buFont typeface="Wingdings" panose="05000000000000000000" pitchFamily="2" charset="2"/>
              <a:buChar char="Ø"/>
            </a:pPr>
            <a:r>
              <a:rPr lang="en-US" dirty="0"/>
              <a:t>Future Ready Workforce and CTE enthusiasm might provide some inroads into additional programs for students</a:t>
            </a:r>
          </a:p>
          <a:p>
            <a:pPr>
              <a:buFont typeface="Wingdings" panose="05000000000000000000" pitchFamily="2" charset="2"/>
              <a:buChar char="Ø"/>
            </a:pPr>
            <a:r>
              <a:rPr lang="en-US" dirty="0"/>
              <a:t>ELL tiered-weighting last year set up a process.  Additional funding might be considered this next session. </a:t>
            </a:r>
          </a:p>
          <a:p>
            <a:pPr>
              <a:buFont typeface="Wingdings" panose="05000000000000000000" pitchFamily="2" charset="2"/>
              <a:buChar char="Ø"/>
            </a:pPr>
            <a:r>
              <a:rPr lang="en-US" dirty="0"/>
              <a:t>UEN considers proposed legislation through the lens of these core values:  </a:t>
            </a:r>
          </a:p>
          <a:p>
            <a:pPr lvl="4">
              <a:buFont typeface="Wingdings" panose="05000000000000000000" pitchFamily="2" charset="2"/>
              <a:buChar char="Ø"/>
            </a:pPr>
            <a:r>
              <a:rPr lang="en-US" sz="1800" dirty="0"/>
              <a:t>opportunities for students</a:t>
            </a:r>
          </a:p>
          <a:p>
            <a:pPr lvl="4">
              <a:buFont typeface="Wingdings" panose="05000000000000000000" pitchFamily="2" charset="2"/>
              <a:buChar char="Ø"/>
            </a:pPr>
            <a:r>
              <a:rPr lang="en-US" sz="1800" dirty="0"/>
              <a:t>equitable outcomes for students</a:t>
            </a:r>
          </a:p>
          <a:p>
            <a:pPr lvl="4">
              <a:buFont typeface="Wingdings" panose="05000000000000000000" pitchFamily="2" charset="2"/>
              <a:buChar char="Ø"/>
            </a:pPr>
            <a:r>
              <a:rPr lang="en-US" sz="1800" dirty="0"/>
              <a:t>understanding of large systems</a:t>
            </a:r>
          </a:p>
          <a:p>
            <a:pPr lvl="4">
              <a:buFont typeface="Wingdings" panose="05000000000000000000" pitchFamily="2" charset="2"/>
              <a:buChar char="Ø"/>
            </a:pPr>
            <a:r>
              <a:rPr lang="en-US" sz="1800" dirty="0"/>
              <a:t>support and respect for school staff</a:t>
            </a:r>
          </a:p>
          <a:p>
            <a:pPr lvl="4">
              <a:buFont typeface="Wingdings" panose="05000000000000000000" pitchFamily="2" charset="2"/>
              <a:buChar char="Ø"/>
            </a:pPr>
            <a:r>
              <a:rPr lang="en-US" sz="1800" dirty="0"/>
              <a:t>local control</a:t>
            </a:r>
          </a:p>
          <a:p>
            <a:pPr lvl="4">
              <a:buFont typeface="Wingdings" panose="05000000000000000000" pitchFamily="2" charset="2"/>
              <a:buChar char="Ø"/>
            </a:pPr>
            <a:r>
              <a:rPr lang="en-US" sz="1800" dirty="0"/>
              <a:t>risk management</a:t>
            </a:r>
          </a:p>
          <a:p>
            <a:pPr lvl="4">
              <a:buFont typeface="Wingdings" panose="05000000000000000000" pitchFamily="2" charset="2"/>
              <a:buChar char="Ø"/>
            </a:pPr>
            <a:r>
              <a:rPr lang="en-US" sz="1800" dirty="0"/>
              <a:t>partnerships with other stakeholders</a:t>
            </a:r>
          </a:p>
          <a:p>
            <a:pPr lvl="1">
              <a:buFont typeface="Wingdings" panose="05000000000000000000" pitchFamily="2" charset="2"/>
              <a:buChar char="Ø"/>
            </a:pPr>
            <a:r>
              <a:rPr lang="en-US" sz="2200" dirty="0"/>
              <a:t>We encourage members to weigh in on our registrations and will call in Steering Committee and job-alike groups for additional information or guidance.</a:t>
            </a:r>
          </a:p>
        </p:txBody>
      </p:sp>
    </p:spTree>
    <p:extLst>
      <p:ext uri="{BB962C8B-B14F-4D97-AF65-F5344CB8AC3E}">
        <p14:creationId xmlns:p14="http://schemas.microsoft.com/office/powerpoint/2010/main" val="92505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D83A-04B2-4A87-ABBE-59F703255B57}"/>
              </a:ext>
            </a:extLst>
          </p:cNvPr>
          <p:cNvSpPr>
            <a:spLocks noGrp="1"/>
          </p:cNvSpPr>
          <p:nvPr>
            <p:ph type="title"/>
          </p:nvPr>
        </p:nvSpPr>
        <p:spPr>
          <a:xfrm>
            <a:off x="1371600" y="228600"/>
            <a:ext cx="8093742" cy="856396"/>
          </a:xfrm>
        </p:spPr>
        <p:txBody>
          <a:bodyPr anchor="t">
            <a:normAutofit/>
          </a:bodyPr>
          <a:lstStyle/>
          <a:p>
            <a:r>
              <a:rPr lang="en-US" sz="2800" dirty="0">
                <a:hlinkClick r:id="rId2"/>
              </a:rPr>
              <a:t>https://www.uen-ia.org/legislativedigest</a:t>
            </a:r>
            <a:r>
              <a:rPr lang="en-US" sz="2800" dirty="0"/>
              <a:t> </a:t>
            </a:r>
          </a:p>
        </p:txBody>
      </p:sp>
      <p:sp>
        <p:nvSpPr>
          <p:cNvPr id="3" name="Content Placeholder 2">
            <a:extLst>
              <a:ext uri="{FF2B5EF4-FFF2-40B4-BE49-F238E27FC236}">
                <a16:creationId xmlns:a16="http://schemas.microsoft.com/office/drawing/2014/main" id="{7081AE5D-CA53-460C-A85C-32167C65BDF4}"/>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EC0D4A19-DE1E-43D7-A7A2-7CA86C21B837}"/>
              </a:ext>
            </a:extLst>
          </p:cNvPr>
          <p:cNvPicPr>
            <a:picLocks noChangeAspect="1"/>
          </p:cNvPicPr>
          <p:nvPr/>
        </p:nvPicPr>
        <p:blipFill>
          <a:blip r:embed="rId3"/>
          <a:stretch>
            <a:fillRect/>
          </a:stretch>
        </p:blipFill>
        <p:spPr>
          <a:xfrm>
            <a:off x="533400" y="762000"/>
            <a:ext cx="8337582" cy="5567714"/>
          </a:xfrm>
          <a:prstGeom prst="rect">
            <a:avLst/>
          </a:prstGeom>
        </p:spPr>
      </p:pic>
    </p:spTree>
    <p:extLst>
      <p:ext uri="{BB962C8B-B14F-4D97-AF65-F5344CB8AC3E}">
        <p14:creationId xmlns:p14="http://schemas.microsoft.com/office/powerpoint/2010/main" val="1361817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066800" y="3048000"/>
            <a:ext cx="6934200" cy="2849563"/>
          </a:xfrm>
        </p:spPr>
        <p:txBody>
          <a:bodyPr>
            <a:normAutofit/>
          </a:bodyPr>
          <a:lstStyle/>
          <a:p>
            <a:pPr marL="0" indent="0" algn="ctr">
              <a:buNone/>
            </a:pPr>
            <a:r>
              <a:rPr lang="en-US" sz="4400" dirty="0"/>
              <a:t>School Funding:  How does Iowa stack up when compared with other states?</a:t>
            </a:r>
          </a:p>
          <a:p>
            <a:pPr marL="0" indent="0" algn="ctr">
              <a:buNone/>
            </a:pPr>
            <a:endParaRPr lang="en-US" sz="4400" dirty="0">
              <a:solidFill>
                <a:srgbClr val="25408F"/>
              </a:solidFill>
            </a:endParaRPr>
          </a:p>
        </p:txBody>
      </p:sp>
      <p:sp>
        <p:nvSpPr>
          <p:cNvPr id="4" name="Slide Number Placeholder 3"/>
          <p:cNvSpPr>
            <a:spLocks noGrp="1"/>
          </p:cNvSpPr>
          <p:nvPr>
            <p:ph type="sldNum" sz="quarter" idx="12"/>
          </p:nvPr>
        </p:nvSpPr>
        <p:spPr/>
        <p:txBody>
          <a:bodyPr/>
          <a:lstStyle/>
          <a:p>
            <a:fld id="{7E3A9E86-4CC3-4959-A751-C33E618564A4}" type="slidenum">
              <a:rPr lang="en-US" smtClean="0"/>
              <a:t>19</a:t>
            </a:fld>
            <a:endParaRPr lang="en-US" dirty="0"/>
          </a:p>
        </p:txBody>
      </p:sp>
      <p:pic>
        <p:nvPicPr>
          <p:cNvPr id="5" name="Picture 4"/>
          <p:cNvPicPr>
            <a:picLocks noChangeAspect="1"/>
          </p:cNvPicPr>
          <p:nvPr/>
        </p:nvPicPr>
        <p:blipFill>
          <a:blip r:embed="rId2"/>
          <a:stretch>
            <a:fillRect/>
          </a:stretch>
        </p:blipFill>
        <p:spPr>
          <a:xfrm>
            <a:off x="27992" y="246646"/>
            <a:ext cx="9144000" cy="2855763"/>
          </a:xfrm>
          <a:prstGeom prst="rect">
            <a:avLst/>
          </a:prstGeom>
        </p:spPr>
      </p:pic>
    </p:spTree>
    <p:extLst>
      <p:ext uri="{BB962C8B-B14F-4D97-AF65-F5344CB8AC3E}">
        <p14:creationId xmlns:p14="http://schemas.microsoft.com/office/powerpoint/2010/main" val="4075979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228600"/>
            <a:ext cx="8001000" cy="1446550"/>
          </a:xfrm>
          <a:prstGeom prst="rect">
            <a:avLst/>
          </a:prstGeom>
          <a:noFill/>
        </p:spPr>
        <p:txBody>
          <a:bodyPr wrap="square" rtlCol="0">
            <a:spAutoFit/>
          </a:bodyPr>
          <a:lstStyle/>
          <a:p>
            <a:pPr algn="ctr"/>
            <a:r>
              <a:rPr lang="en-US" sz="4400" b="1" dirty="0"/>
              <a:t>Annual Meeting </a:t>
            </a:r>
          </a:p>
          <a:p>
            <a:pPr algn="ctr"/>
            <a:r>
              <a:rPr lang="en-US" sz="4400" b="1" dirty="0"/>
              <a:t>Agenda</a:t>
            </a:r>
            <a:endParaRPr lang="en-US" sz="4400" dirty="0"/>
          </a:p>
        </p:txBody>
      </p:sp>
      <p:sp>
        <p:nvSpPr>
          <p:cNvPr id="2" name="Rectangle 1">
            <a:extLst>
              <a:ext uri="{FF2B5EF4-FFF2-40B4-BE49-F238E27FC236}">
                <a16:creationId xmlns:a16="http://schemas.microsoft.com/office/drawing/2014/main" id="{CF14C4FE-41AE-4961-AB5D-5DD836B8CDA2}"/>
              </a:ext>
            </a:extLst>
          </p:cNvPr>
          <p:cNvSpPr/>
          <p:nvPr/>
        </p:nvSpPr>
        <p:spPr>
          <a:xfrm>
            <a:off x="1143000" y="2057400"/>
            <a:ext cx="6629400" cy="3354765"/>
          </a:xfrm>
          <a:prstGeom prst="rect">
            <a:avLst/>
          </a:prstGeom>
        </p:spPr>
        <p:txBody>
          <a:bodyPr wrap="square">
            <a:spAutoFit/>
          </a:bodyPr>
          <a:lstStyle/>
          <a:p>
            <a:pPr marL="342900" indent="-342900">
              <a:spcAft>
                <a:spcPts val="600"/>
              </a:spcAft>
              <a:buAutoNum type="arabicPeriod"/>
            </a:pPr>
            <a:r>
              <a:rPr lang="en-US" sz="2400" dirty="0"/>
              <a:t>Welcome, Call to Order by Noreen Bush (UEN Chair) &amp; Introduction of UEN Leadership </a:t>
            </a:r>
          </a:p>
          <a:p>
            <a:pPr marL="342900" indent="-342900">
              <a:spcAft>
                <a:spcPts val="600"/>
              </a:spcAft>
              <a:buAutoNum type="arabicPeriod"/>
            </a:pPr>
            <a:r>
              <a:rPr lang="en-US" sz="2400" dirty="0"/>
              <a:t>Update on UEN [break for dinner] </a:t>
            </a:r>
          </a:p>
          <a:p>
            <a:pPr marL="342900" indent="-342900">
              <a:spcAft>
                <a:spcPts val="600"/>
              </a:spcAft>
              <a:buAutoNum type="arabicPeriod"/>
            </a:pPr>
            <a:r>
              <a:rPr lang="en-US" sz="2400" dirty="0"/>
              <a:t>2021 Session Review and 2022 UEN Legislative Priorities </a:t>
            </a:r>
          </a:p>
          <a:p>
            <a:pPr marL="342900" indent="-342900">
              <a:spcAft>
                <a:spcPts val="600"/>
              </a:spcAft>
              <a:buAutoNum type="arabicPeriod"/>
            </a:pPr>
            <a:r>
              <a:rPr lang="en-US" sz="2400" dirty="0"/>
              <a:t>Advocacy Actions &amp; Supports </a:t>
            </a:r>
          </a:p>
          <a:p>
            <a:pPr marL="342900" indent="-342900">
              <a:spcAft>
                <a:spcPts val="600"/>
              </a:spcAft>
              <a:buAutoNum type="arabicPeriod"/>
            </a:pPr>
            <a:r>
              <a:rPr lang="en-US" sz="2400" dirty="0"/>
              <a:t>Networking Conversations: Advocating with Common Core Values (School Choice/Vouchers)</a:t>
            </a:r>
          </a:p>
        </p:txBody>
      </p:sp>
    </p:spTree>
    <p:extLst>
      <p:ext uri="{BB962C8B-B14F-4D97-AF65-F5344CB8AC3E}">
        <p14:creationId xmlns:p14="http://schemas.microsoft.com/office/powerpoint/2010/main" val="2879455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AF010-EE4B-4141-A702-3132074408F0}"/>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5DBDA749-DF6A-47B3-BAF3-D8428B281E96}"/>
              </a:ext>
            </a:extLst>
          </p:cNvPr>
          <p:cNvPicPr>
            <a:picLocks noGrp="1" noChangeAspect="1"/>
          </p:cNvPicPr>
          <p:nvPr>
            <p:ph idx="1"/>
          </p:nvPr>
        </p:nvPicPr>
        <p:blipFill>
          <a:blip r:embed="rId2"/>
          <a:stretch>
            <a:fillRect/>
          </a:stretch>
        </p:blipFill>
        <p:spPr>
          <a:xfrm>
            <a:off x="76199" y="0"/>
            <a:ext cx="7292551" cy="6400800"/>
          </a:xfrm>
          <a:prstGeom prst="rect">
            <a:avLst/>
          </a:prstGeom>
        </p:spPr>
      </p:pic>
      <p:sp>
        <p:nvSpPr>
          <p:cNvPr id="4" name="Slide Number Placeholder 3">
            <a:extLst>
              <a:ext uri="{FF2B5EF4-FFF2-40B4-BE49-F238E27FC236}">
                <a16:creationId xmlns:a16="http://schemas.microsoft.com/office/drawing/2014/main" id="{4E94BD07-B014-4E73-8312-EA770509FFBF}"/>
              </a:ext>
            </a:extLst>
          </p:cNvPr>
          <p:cNvSpPr>
            <a:spLocks noGrp="1"/>
          </p:cNvSpPr>
          <p:nvPr>
            <p:ph type="sldNum" sz="quarter" idx="12"/>
          </p:nvPr>
        </p:nvSpPr>
        <p:spPr/>
        <p:txBody>
          <a:bodyPr/>
          <a:lstStyle/>
          <a:p>
            <a:fld id="{7E3A9E86-4CC3-4959-A751-C33E618564A4}" type="slidenum">
              <a:rPr lang="en-US" smtClean="0"/>
              <a:t>20</a:t>
            </a:fld>
            <a:endParaRPr lang="en-US" dirty="0"/>
          </a:p>
        </p:txBody>
      </p:sp>
      <p:sp>
        <p:nvSpPr>
          <p:cNvPr id="6" name="TextBox 5">
            <a:extLst>
              <a:ext uri="{FF2B5EF4-FFF2-40B4-BE49-F238E27FC236}">
                <a16:creationId xmlns:a16="http://schemas.microsoft.com/office/drawing/2014/main" id="{337F64E8-20F6-496F-B49D-6D50AF0B284B}"/>
              </a:ext>
            </a:extLst>
          </p:cNvPr>
          <p:cNvSpPr txBox="1"/>
          <p:nvPr/>
        </p:nvSpPr>
        <p:spPr>
          <a:xfrm>
            <a:off x="7696200" y="990600"/>
            <a:ext cx="1015663" cy="3970318"/>
          </a:xfrm>
          <a:prstGeom prst="rect">
            <a:avLst/>
          </a:prstGeom>
          <a:noFill/>
        </p:spPr>
        <p:txBody>
          <a:bodyPr vert="vert270" wrap="square" rtlCol="0">
            <a:spAutoFit/>
          </a:bodyPr>
          <a:lstStyle/>
          <a:p>
            <a:r>
              <a:rPr lang="en-US" dirty="0">
                <a:hlinkClick r:id="rId3"/>
              </a:rPr>
              <a:t>https://www.census.gov/data/tables/2019/econ/school-finances/secondary-education-finance.html</a:t>
            </a:r>
            <a:r>
              <a:rPr lang="en-US" dirty="0"/>
              <a:t> </a:t>
            </a:r>
          </a:p>
        </p:txBody>
      </p:sp>
    </p:spTree>
    <p:extLst>
      <p:ext uri="{BB962C8B-B14F-4D97-AF65-F5344CB8AC3E}">
        <p14:creationId xmlns:p14="http://schemas.microsoft.com/office/powerpoint/2010/main" val="1818359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3FFCE5B3-BAF3-4C1F-BA0B-D2F1A89A06E0}"/>
              </a:ext>
            </a:extLst>
          </p:cNvPr>
          <p:cNvGraphicFramePr>
            <a:graphicFrameLocks noGrp="1"/>
          </p:cNvGraphicFramePr>
          <p:nvPr>
            <p:ph idx="1"/>
            <p:extLst/>
          </p:nvPr>
        </p:nvGraphicFramePr>
        <p:xfrm>
          <a:off x="152399" y="1219200"/>
          <a:ext cx="8915401" cy="3857600"/>
        </p:xfrm>
        <a:graphic>
          <a:graphicData uri="http://schemas.openxmlformats.org/drawingml/2006/table">
            <a:tbl>
              <a:tblPr>
                <a:tableStyleId>{5C22544A-7EE6-4342-B048-85BDC9FD1C3A}</a:tableStyleId>
              </a:tblPr>
              <a:tblGrid>
                <a:gridCol w="502795">
                  <a:extLst>
                    <a:ext uri="{9D8B030D-6E8A-4147-A177-3AD203B41FA5}">
                      <a16:colId xmlns:a16="http://schemas.microsoft.com/office/drawing/2014/main" val="928302079"/>
                    </a:ext>
                  </a:extLst>
                </a:gridCol>
                <a:gridCol w="335406">
                  <a:extLst>
                    <a:ext uri="{9D8B030D-6E8A-4147-A177-3AD203B41FA5}">
                      <a16:colId xmlns:a16="http://schemas.microsoft.com/office/drawing/2014/main" val="904153061"/>
                    </a:ext>
                  </a:extLst>
                </a:gridCol>
                <a:gridCol w="838200">
                  <a:extLst>
                    <a:ext uri="{9D8B030D-6E8A-4147-A177-3AD203B41FA5}">
                      <a16:colId xmlns:a16="http://schemas.microsoft.com/office/drawing/2014/main" val="3440083455"/>
                    </a:ext>
                  </a:extLst>
                </a:gridCol>
                <a:gridCol w="838199">
                  <a:extLst>
                    <a:ext uri="{9D8B030D-6E8A-4147-A177-3AD203B41FA5}">
                      <a16:colId xmlns:a16="http://schemas.microsoft.com/office/drawing/2014/main" val="3962360840"/>
                    </a:ext>
                  </a:extLst>
                </a:gridCol>
                <a:gridCol w="762001">
                  <a:extLst>
                    <a:ext uri="{9D8B030D-6E8A-4147-A177-3AD203B41FA5}">
                      <a16:colId xmlns:a16="http://schemas.microsoft.com/office/drawing/2014/main" val="175328414"/>
                    </a:ext>
                  </a:extLst>
                </a:gridCol>
                <a:gridCol w="838199">
                  <a:extLst>
                    <a:ext uri="{9D8B030D-6E8A-4147-A177-3AD203B41FA5}">
                      <a16:colId xmlns:a16="http://schemas.microsoft.com/office/drawing/2014/main" val="699535217"/>
                    </a:ext>
                  </a:extLst>
                </a:gridCol>
                <a:gridCol w="914400">
                  <a:extLst>
                    <a:ext uri="{9D8B030D-6E8A-4147-A177-3AD203B41FA5}">
                      <a16:colId xmlns:a16="http://schemas.microsoft.com/office/drawing/2014/main" val="4180681992"/>
                    </a:ext>
                  </a:extLst>
                </a:gridCol>
                <a:gridCol w="609601">
                  <a:extLst>
                    <a:ext uri="{9D8B030D-6E8A-4147-A177-3AD203B41FA5}">
                      <a16:colId xmlns:a16="http://schemas.microsoft.com/office/drawing/2014/main" val="3813297589"/>
                    </a:ext>
                  </a:extLst>
                </a:gridCol>
                <a:gridCol w="762000">
                  <a:extLst>
                    <a:ext uri="{9D8B030D-6E8A-4147-A177-3AD203B41FA5}">
                      <a16:colId xmlns:a16="http://schemas.microsoft.com/office/drawing/2014/main" val="396941795"/>
                    </a:ext>
                  </a:extLst>
                </a:gridCol>
                <a:gridCol w="533400">
                  <a:extLst>
                    <a:ext uri="{9D8B030D-6E8A-4147-A177-3AD203B41FA5}">
                      <a16:colId xmlns:a16="http://schemas.microsoft.com/office/drawing/2014/main" val="195726547"/>
                    </a:ext>
                  </a:extLst>
                </a:gridCol>
                <a:gridCol w="794477">
                  <a:extLst>
                    <a:ext uri="{9D8B030D-6E8A-4147-A177-3AD203B41FA5}">
                      <a16:colId xmlns:a16="http://schemas.microsoft.com/office/drawing/2014/main" val="1441246455"/>
                    </a:ext>
                  </a:extLst>
                </a:gridCol>
                <a:gridCol w="517161">
                  <a:extLst>
                    <a:ext uri="{9D8B030D-6E8A-4147-A177-3AD203B41FA5}">
                      <a16:colId xmlns:a16="http://schemas.microsoft.com/office/drawing/2014/main" val="2980087974"/>
                    </a:ext>
                  </a:extLst>
                </a:gridCol>
                <a:gridCol w="669562">
                  <a:extLst>
                    <a:ext uri="{9D8B030D-6E8A-4147-A177-3AD203B41FA5}">
                      <a16:colId xmlns:a16="http://schemas.microsoft.com/office/drawing/2014/main" val="818743097"/>
                    </a:ext>
                  </a:extLst>
                </a:gridCol>
              </a:tblGrid>
              <a:tr h="175484">
                <a:tc rowSpan="4" gridSpan="2">
                  <a:txBody>
                    <a:bodyPr/>
                    <a:lstStyle/>
                    <a:p>
                      <a:pPr algn="ctr" fontAlgn="ctr"/>
                      <a:r>
                        <a:rPr lang="en-US" sz="1200" u="none" strike="noStrike" dirty="0">
                          <a:effectLst/>
                        </a:rPr>
                        <a:t>Geographic area</a:t>
                      </a:r>
                      <a:endParaRPr lang="en-US" sz="1200" b="0" i="0" u="none" strike="noStrike" dirty="0">
                        <a:effectLst/>
                        <a:latin typeface="Zurich Cn BT"/>
                      </a:endParaRPr>
                    </a:p>
                  </a:txBody>
                  <a:tcPr marL="3631" marR="3631" marT="3631" marB="0" anchor="ctr"/>
                </a:tc>
                <a:tc rowSpan="4" hMerge="1">
                  <a:txBody>
                    <a:bodyPr/>
                    <a:lstStyle/>
                    <a:p>
                      <a:endParaRPr lang="en-US"/>
                    </a:p>
                  </a:txBody>
                  <a:tcPr/>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gridSpan="3">
                  <a:txBody>
                    <a:bodyPr/>
                    <a:lstStyle/>
                    <a:p>
                      <a:pPr algn="ctr" fontAlgn="b"/>
                      <a:r>
                        <a:rPr lang="en-US" sz="1200" u="none" strike="noStrike" dirty="0">
                          <a:effectLst/>
                        </a:rPr>
                        <a:t>Instruction</a:t>
                      </a:r>
                      <a:endParaRPr lang="en-US" sz="1200" b="0" i="0" u="none" strike="noStrike" dirty="0">
                        <a:effectLst/>
                        <a:latin typeface="Zurich Cn BT"/>
                      </a:endParaRPr>
                    </a:p>
                  </a:txBody>
                  <a:tcPr marL="3631" marR="3631" marT="3631" marB="0" anchor="b"/>
                </a:tc>
                <a:tc hMerge="1">
                  <a:txBody>
                    <a:bodyPr/>
                    <a:lstStyle/>
                    <a:p>
                      <a:endParaRPr lang="en-US"/>
                    </a:p>
                  </a:txBody>
                  <a:tcPr/>
                </a:tc>
                <a:tc hMerge="1">
                  <a:txBody>
                    <a:bodyPr/>
                    <a:lstStyle/>
                    <a:p>
                      <a:endParaRPr lang="en-US"/>
                    </a:p>
                  </a:txBody>
                  <a:tcPr/>
                </a:tc>
                <a:tc gridSpan="5">
                  <a:txBody>
                    <a:bodyPr/>
                    <a:lstStyle/>
                    <a:p>
                      <a:pPr algn="ctr" fontAlgn="b"/>
                      <a:r>
                        <a:rPr lang="en-US" sz="1200" u="none" strike="noStrike" dirty="0">
                          <a:effectLst/>
                        </a:rPr>
                        <a:t>Support services</a:t>
                      </a:r>
                      <a:endParaRPr lang="en-US" sz="1200" b="0" i="0" u="none" strike="noStrike" dirty="0">
                        <a:effectLst/>
                        <a:latin typeface="Zurich Cn BT"/>
                      </a:endParaRPr>
                    </a:p>
                  </a:txBody>
                  <a:tcPr marL="3631" marR="3631" marT="3631"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33823689"/>
                  </a:ext>
                </a:extLst>
              </a:tr>
              <a:tr h="235996">
                <a:tc gridSpan="2" vMerge="1">
                  <a:txBody>
                    <a:bodyPr/>
                    <a:lstStyle/>
                    <a:p>
                      <a:endParaRPr lang="en-US"/>
                    </a:p>
                  </a:txBody>
                  <a:tcPr/>
                </a:tc>
                <a:tc hMerge="1" vMerge="1">
                  <a:txBody>
                    <a:bodyPr/>
                    <a:lstStyle/>
                    <a:p>
                      <a:endParaRPr lang="en-US"/>
                    </a:p>
                  </a:txBody>
                  <a:tcPr/>
                </a:tc>
                <a:tc>
                  <a:txBody>
                    <a:bodyPr/>
                    <a:lstStyle/>
                    <a:p>
                      <a:pPr algn="l"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Instructional</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extLst>
                  <a:ext uri="{0D108BD9-81ED-4DB2-BD59-A6C34878D82A}">
                    <a16:rowId xmlns:a16="http://schemas.microsoft.com/office/drawing/2014/main" val="128444180"/>
                  </a:ext>
                </a:extLst>
              </a:tr>
              <a:tr h="235996">
                <a:tc gridSpan="2" vMerge="1">
                  <a:txBody>
                    <a:bodyPr/>
                    <a:lstStyle/>
                    <a:p>
                      <a:endParaRPr lang="en-US"/>
                    </a:p>
                  </a:txBody>
                  <a:tcPr/>
                </a:tc>
                <a:tc hMerge="1" vMerge="1">
                  <a:txBody>
                    <a:bodyPr/>
                    <a:lstStyle/>
                    <a:p>
                      <a:endParaRPr lang="en-US"/>
                    </a:p>
                  </a:txBody>
                  <a:tcPr/>
                </a:tc>
                <a:tc>
                  <a:txBody>
                    <a:bodyPr/>
                    <a:lstStyle/>
                    <a:p>
                      <a:pPr algn="l"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Salaries and</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Employee</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Salaries and</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Employee</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Pupil</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staff</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General</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School</a:t>
                      </a:r>
                      <a:endParaRPr lang="en-US" sz="1200" b="0" i="0" u="none" strike="noStrike" dirty="0">
                        <a:effectLst/>
                        <a:latin typeface="Zurich Cn BT"/>
                      </a:endParaRPr>
                    </a:p>
                  </a:txBody>
                  <a:tcPr marL="3631" marR="3631" marT="3631" marB="0" anchor="b"/>
                </a:tc>
                <a:extLst>
                  <a:ext uri="{0D108BD9-81ED-4DB2-BD59-A6C34878D82A}">
                    <a16:rowId xmlns:a16="http://schemas.microsoft.com/office/drawing/2014/main" val="3589691057"/>
                  </a:ext>
                </a:extLst>
              </a:tr>
              <a:tr h="235996">
                <a:tc gridSpan="2" vMerge="1">
                  <a:txBody>
                    <a:bodyPr/>
                    <a:lstStyle/>
                    <a:p>
                      <a:endParaRPr lang="en-US"/>
                    </a:p>
                  </a:txBody>
                  <a:tcPr/>
                </a:tc>
                <a:tc hMerge="1" vMerge="1">
                  <a:txBody>
                    <a:bodyPr/>
                    <a:lstStyle/>
                    <a:p>
                      <a:endParaRPr lang="en-US"/>
                    </a:p>
                  </a:txBody>
                  <a:tcPr/>
                </a:tc>
                <a:tc>
                  <a:txBody>
                    <a:bodyPr/>
                    <a:lstStyle/>
                    <a:p>
                      <a:pPr algn="r" fontAlgn="b"/>
                      <a:r>
                        <a:rPr lang="en-US" sz="1200" u="none" strike="noStrike" dirty="0">
                          <a:effectLst/>
                        </a:rPr>
                        <a:t>Total </a:t>
                      </a:r>
                      <a:r>
                        <a:rPr lang="en-US" sz="1200" u="none" strike="noStrike" baseline="30000" dirty="0">
                          <a:effectLst/>
                        </a:rPr>
                        <a:t>1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wages</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benefits</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Total </a:t>
                      </a:r>
                      <a:r>
                        <a:rPr lang="en-US" sz="1200" u="none" strike="noStrike" baseline="30000" dirty="0">
                          <a:effectLst/>
                        </a:rPr>
                        <a:t>1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wages</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benefits</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Total </a:t>
                      </a:r>
                      <a:r>
                        <a:rPr lang="en-US" sz="1200" u="none" strike="noStrike" baseline="30000" dirty="0">
                          <a:effectLst/>
                        </a:rPr>
                        <a:t>1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support</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support</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administration</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administration</a:t>
                      </a:r>
                      <a:endParaRPr lang="en-US" sz="1200" b="0" i="0" u="none" strike="noStrike" dirty="0">
                        <a:effectLst/>
                        <a:latin typeface="Zurich Cn BT"/>
                      </a:endParaRPr>
                    </a:p>
                  </a:txBody>
                  <a:tcPr marL="3631" marR="3631" marT="3631" marB="0" anchor="b"/>
                </a:tc>
                <a:extLst>
                  <a:ext uri="{0D108BD9-81ED-4DB2-BD59-A6C34878D82A}">
                    <a16:rowId xmlns:a16="http://schemas.microsoft.com/office/drawing/2014/main" val="2383554489"/>
                  </a:ext>
                </a:extLst>
              </a:tr>
              <a:tr h="122839">
                <a:tc>
                  <a:txBody>
                    <a:bodyPr/>
                    <a:lstStyle/>
                    <a:p>
                      <a:pPr algn="l" fontAlgn="b"/>
                      <a:endParaRPr lang="en-US" sz="1200" b="0" i="0" u="none" strike="noStrike" dirty="0">
                        <a:effectLst/>
                        <a:latin typeface="Zurich Cn BT"/>
                      </a:endParaRPr>
                    </a:p>
                  </a:txBody>
                  <a:tcPr marL="3631" marR="3631" marT="3631" marB="0" anchor="b"/>
                </a:tc>
                <a:tc>
                  <a:txBody>
                    <a:bodyPr/>
                    <a:lstStyle/>
                    <a:p>
                      <a:pPr algn="l"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extLst>
                  <a:ext uri="{0D108BD9-81ED-4DB2-BD59-A6C34878D82A}">
                    <a16:rowId xmlns:a16="http://schemas.microsoft.com/office/drawing/2014/main" val="462832393"/>
                  </a:ext>
                </a:extLst>
              </a:tr>
              <a:tr h="468361">
                <a:tc gridSpan="2">
                  <a:txBody>
                    <a:bodyPr/>
                    <a:lstStyle/>
                    <a:p>
                      <a:pPr algn="l" fontAlgn="b"/>
                      <a:r>
                        <a:rPr lang="en-US" sz="1200" u="none" strike="noStrike" dirty="0">
                          <a:effectLst/>
                        </a:rPr>
                        <a:t>  United States................................................................</a:t>
                      </a:r>
                      <a:endParaRPr lang="en-US" sz="1200" b="0" i="0" u="none" strike="noStrike" dirty="0">
                        <a:effectLst/>
                        <a:latin typeface="Zurich Cn BT"/>
                      </a:endParaRPr>
                    </a:p>
                  </a:txBody>
                  <a:tcPr marL="3631" marR="3631" marT="3631" marB="0" anchor="b"/>
                </a:tc>
                <a:tc hMerge="1">
                  <a:txBody>
                    <a:bodyPr/>
                    <a:lstStyle/>
                    <a:p>
                      <a:endParaRPr lang="en-US"/>
                    </a:p>
                  </a:txBody>
                  <a:tcPr/>
                </a:tc>
                <a:tc>
                  <a:txBody>
                    <a:bodyPr/>
                    <a:lstStyle/>
                    <a:p>
                      <a:pPr algn="r" fontAlgn="b"/>
                      <a:r>
                        <a:rPr lang="en-US" sz="1200" u="none" strike="noStrike" dirty="0">
                          <a:effectLst/>
                        </a:rPr>
                        <a:t>13,187</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7,498</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3,299</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7,963</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4,996</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2,206</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4,701</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818</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638</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257</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738</a:t>
                      </a:r>
                      <a:endParaRPr lang="en-US" sz="1200" b="0" i="0" u="none" strike="noStrike" dirty="0">
                        <a:effectLst/>
                        <a:latin typeface="Zurich Cn BT"/>
                      </a:endParaRPr>
                    </a:p>
                  </a:txBody>
                  <a:tcPr marL="3631" marR="3631" marT="3631" marB="0" anchor="b"/>
                </a:tc>
                <a:extLst>
                  <a:ext uri="{0D108BD9-81ED-4DB2-BD59-A6C34878D82A}">
                    <a16:rowId xmlns:a16="http://schemas.microsoft.com/office/drawing/2014/main" val="998514815"/>
                  </a:ext>
                </a:extLst>
              </a:tr>
              <a:tr h="122839">
                <a:tc>
                  <a:txBody>
                    <a:bodyPr/>
                    <a:lstStyle/>
                    <a:p>
                      <a:pPr algn="l" fontAlgn="b"/>
                      <a:endParaRPr lang="en-US" sz="1200" b="0" i="0" u="none" strike="noStrike" dirty="0">
                        <a:effectLst/>
                        <a:latin typeface="Zurich Cn BT"/>
                      </a:endParaRPr>
                    </a:p>
                  </a:txBody>
                  <a:tcPr marL="3631" marR="3631" marT="3631" marB="0" anchor="b"/>
                </a:tc>
                <a:tc>
                  <a:txBody>
                    <a:bodyPr/>
                    <a:lstStyle/>
                    <a:p>
                      <a:pPr algn="l"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extLst>
                  <a:ext uri="{0D108BD9-81ED-4DB2-BD59-A6C34878D82A}">
                    <a16:rowId xmlns:a16="http://schemas.microsoft.com/office/drawing/2014/main" val="2026516422"/>
                  </a:ext>
                </a:extLst>
              </a:tr>
              <a:tr h="352179">
                <a:tc gridSpan="2">
                  <a:txBody>
                    <a:bodyPr/>
                    <a:lstStyle/>
                    <a:p>
                      <a:pPr algn="l" fontAlgn="b"/>
                      <a:r>
                        <a:rPr lang="en-US" sz="1200" u="none" strike="noStrike" dirty="0">
                          <a:effectLst/>
                        </a:rPr>
                        <a:t>Iowa..............................................................................</a:t>
                      </a:r>
                      <a:endParaRPr lang="en-US" sz="1200" b="0" i="0" u="none" strike="noStrike" dirty="0">
                        <a:effectLst/>
                        <a:latin typeface="Zurich Cn BT"/>
                      </a:endParaRPr>
                    </a:p>
                  </a:txBody>
                  <a:tcPr marL="3631" marR="3631" marT="3631" marB="0" anchor="b"/>
                </a:tc>
                <a:tc hMerge="1">
                  <a:txBody>
                    <a:bodyPr/>
                    <a:lstStyle/>
                    <a:p>
                      <a:endParaRPr lang="en-US"/>
                    </a:p>
                  </a:txBody>
                  <a:tcPr/>
                </a:tc>
                <a:tc>
                  <a:txBody>
                    <a:bodyPr/>
                    <a:lstStyle/>
                    <a:p>
                      <a:pPr algn="r" fontAlgn="b"/>
                      <a:r>
                        <a:rPr lang="en-US" sz="1200" u="none" strike="noStrike" dirty="0">
                          <a:effectLst/>
                        </a:rPr>
                        <a:t>11,907</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7,550</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2,564</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7,148</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4,994</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1,678</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4,271</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716</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755</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301</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673</a:t>
                      </a:r>
                      <a:endParaRPr lang="en-US" sz="1200" b="0" i="0" u="none" strike="noStrike" dirty="0">
                        <a:effectLst/>
                        <a:latin typeface="Zurich Cn BT"/>
                      </a:endParaRPr>
                    </a:p>
                  </a:txBody>
                  <a:tcPr marL="3631" marR="3631" marT="3631" marB="0" anchor="b"/>
                </a:tc>
                <a:extLst>
                  <a:ext uri="{0D108BD9-81ED-4DB2-BD59-A6C34878D82A}">
                    <a16:rowId xmlns:a16="http://schemas.microsoft.com/office/drawing/2014/main" val="3870114401"/>
                  </a:ext>
                </a:extLst>
              </a:tr>
              <a:tr h="122839">
                <a:tc>
                  <a:txBody>
                    <a:bodyPr/>
                    <a:lstStyle/>
                    <a:p>
                      <a:pPr algn="l"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l"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31" marR="3631" marT="3631" marB="0" anchor="b"/>
                </a:tc>
                <a:extLst>
                  <a:ext uri="{0D108BD9-81ED-4DB2-BD59-A6C34878D82A}">
                    <a16:rowId xmlns:a16="http://schemas.microsoft.com/office/drawing/2014/main" val="2027824771"/>
                  </a:ext>
                </a:extLst>
              </a:tr>
              <a:tr h="300716">
                <a:tc>
                  <a:txBody>
                    <a:bodyPr/>
                    <a:lstStyle/>
                    <a:p>
                      <a:pPr algn="l" fontAlgn="b"/>
                      <a:r>
                        <a:rPr lang="en-US" sz="900" u="none" strike="noStrike" dirty="0">
                          <a:effectLst/>
                        </a:rPr>
                        <a:t> </a:t>
                      </a:r>
                      <a:endParaRPr lang="en-US" sz="900" b="0" i="0" u="none" strike="noStrike" dirty="0">
                        <a:effectLst/>
                        <a:latin typeface="Zurich Cn BT"/>
                      </a:endParaRPr>
                    </a:p>
                  </a:txBody>
                  <a:tcPr marL="3631" marR="3631" marT="3631" marB="0" anchor="b"/>
                </a:tc>
                <a:tc>
                  <a:txBody>
                    <a:bodyPr/>
                    <a:lstStyle/>
                    <a:p>
                      <a:pPr algn="l" fontAlgn="b"/>
                      <a:r>
                        <a:rPr lang="en-US" sz="900" u="none" strike="noStrike" dirty="0">
                          <a:effectLst/>
                        </a:rPr>
                        <a:t> </a:t>
                      </a:r>
                      <a:endParaRPr lang="en-US" sz="900" b="0" i="0" u="none" strike="noStrike" dirty="0">
                        <a:effectLst/>
                        <a:latin typeface="Zurich Cn BT"/>
                      </a:endParaRPr>
                    </a:p>
                  </a:txBody>
                  <a:tcPr marL="3631" marR="3631" marT="3631" marB="0" anchor="b"/>
                </a:tc>
                <a:tc>
                  <a:txBody>
                    <a:bodyPr/>
                    <a:lstStyle/>
                    <a:p>
                      <a:pPr algn="r" fontAlgn="b"/>
                      <a:r>
                        <a:rPr lang="en-US" sz="1200" b="1" u="none" strike="noStrike" dirty="0">
                          <a:solidFill>
                            <a:srgbClr val="FF0000"/>
                          </a:solidFill>
                          <a:effectLst/>
                        </a:rPr>
                        <a:t> $       (1,280</a:t>
                      </a:r>
                      <a:r>
                        <a:rPr lang="en-US" sz="1100" b="1" u="none" strike="noStrike" dirty="0">
                          <a:solidFill>
                            <a:srgbClr val="FF0000"/>
                          </a:solidFill>
                          <a:effectLst/>
                        </a:rPr>
                        <a:t>)</a:t>
                      </a:r>
                      <a:endParaRPr lang="en-US" sz="1100" b="1" i="0" u="none" strike="noStrike" dirty="0">
                        <a:solidFill>
                          <a:srgbClr val="FF0000"/>
                        </a:solidFill>
                        <a:effectLst/>
                        <a:latin typeface="Zurich Cn BT"/>
                      </a:endParaRPr>
                    </a:p>
                  </a:txBody>
                  <a:tcPr marL="3631" marR="3631" marT="3631" marB="0" anchor="b"/>
                </a:tc>
                <a:tc>
                  <a:txBody>
                    <a:bodyPr/>
                    <a:lstStyle/>
                    <a:p>
                      <a:pPr algn="r" fontAlgn="b"/>
                      <a:r>
                        <a:rPr lang="en-US" sz="1200" u="none" strike="noStrike" dirty="0">
                          <a:effectLst/>
                        </a:rPr>
                        <a:t>  52 </a:t>
                      </a:r>
                      <a:endParaRPr lang="en-US" sz="1200" b="0" i="0" u="none" strike="noStrike" dirty="0">
                        <a:effectLst/>
                        <a:latin typeface="Zurich Cn BT"/>
                      </a:endParaRPr>
                    </a:p>
                  </a:txBody>
                  <a:tcPr marL="3631" marR="3631" marT="3631" marB="0" anchor="b"/>
                </a:tc>
                <a:tc>
                  <a:txBody>
                    <a:bodyPr/>
                    <a:lstStyle/>
                    <a:p>
                      <a:pPr marL="0" algn="r" defTabSz="914400" rtl="0" eaLnBrk="1" fontAlgn="b" latinLnBrk="0" hangingPunct="1"/>
                      <a:r>
                        <a:rPr lang="en-US" sz="1200" b="1" u="none" strike="noStrike" kern="1200" dirty="0">
                          <a:solidFill>
                            <a:srgbClr val="FF0000"/>
                          </a:solidFill>
                          <a:effectLst/>
                          <a:latin typeface="+mn-lt"/>
                          <a:ea typeface="+mn-ea"/>
                          <a:cs typeface="+mn-cs"/>
                        </a:rPr>
                        <a:t> (734)</a:t>
                      </a:r>
                    </a:p>
                  </a:txBody>
                  <a:tcPr marL="3631" marR="3631" marT="3631" marB="0" anchor="b"/>
                </a:tc>
                <a:tc>
                  <a:txBody>
                    <a:bodyPr/>
                    <a:lstStyle/>
                    <a:p>
                      <a:pPr marL="0" algn="r" defTabSz="914400" rtl="0" eaLnBrk="1" fontAlgn="b" latinLnBrk="0" hangingPunct="1"/>
                      <a:r>
                        <a:rPr lang="en-US" sz="1200" b="1" u="none" strike="noStrike" kern="1200" dirty="0">
                          <a:solidFill>
                            <a:srgbClr val="FF0000"/>
                          </a:solidFill>
                          <a:effectLst/>
                          <a:latin typeface="+mn-lt"/>
                          <a:ea typeface="+mn-ea"/>
                          <a:cs typeface="+mn-cs"/>
                        </a:rPr>
                        <a:t>  (816)</a:t>
                      </a:r>
                    </a:p>
                  </a:txBody>
                  <a:tcPr marL="3631" marR="3631" marT="3631" marB="0" anchor="b"/>
                </a:tc>
                <a:tc>
                  <a:txBody>
                    <a:bodyPr/>
                    <a:lstStyle/>
                    <a:p>
                      <a:pPr algn="r" fontAlgn="b"/>
                      <a:r>
                        <a:rPr lang="en-US" sz="1200" b="1" u="none" strike="noStrike" dirty="0">
                          <a:solidFill>
                            <a:srgbClr val="FF0000"/>
                          </a:solidFill>
                          <a:effectLst/>
                        </a:rPr>
                        <a:t> (2)</a:t>
                      </a:r>
                      <a:endParaRPr lang="en-US" sz="1200" b="1" i="0" u="none" strike="noStrike" dirty="0">
                        <a:solidFill>
                          <a:srgbClr val="FF0000"/>
                        </a:solidFill>
                        <a:effectLst/>
                        <a:latin typeface="Zurich Cn BT"/>
                      </a:endParaRPr>
                    </a:p>
                  </a:txBody>
                  <a:tcPr marL="3631" marR="3631" marT="3631" marB="0" anchor="b"/>
                </a:tc>
                <a:tc>
                  <a:txBody>
                    <a:bodyPr/>
                    <a:lstStyle/>
                    <a:p>
                      <a:pPr algn="r" fontAlgn="b"/>
                      <a:r>
                        <a:rPr lang="en-US" sz="1200" b="1" u="none" strike="noStrike" dirty="0">
                          <a:solidFill>
                            <a:srgbClr val="FF0000"/>
                          </a:solidFill>
                          <a:effectLst/>
                        </a:rPr>
                        <a:t> (529)</a:t>
                      </a:r>
                      <a:endParaRPr lang="en-US" sz="1200" b="1" i="0" u="none" strike="noStrike" dirty="0">
                        <a:solidFill>
                          <a:srgbClr val="FF0000"/>
                        </a:solidFill>
                        <a:effectLst/>
                        <a:latin typeface="Zurich Cn BT"/>
                      </a:endParaRPr>
                    </a:p>
                  </a:txBody>
                  <a:tcPr marL="3631" marR="3631" marT="3631" marB="0" anchor="b"/>
                </a:tc>
                <a:tc>
                  <a:txBody>
                    <a:bodyPr/>
                    <a:lstStyle/>
                    <a:p>
                      <a:pPr algn="r" fontAlgn="b"/>
                      <a:r>
                        <a:rPr lang="en-US" sz="1200" b="1" u="none" strike="noStrike" dirty="0">
                          <a:solidFill>
                            <a:srgbClr val="FF0000"/>
                          </a:solidFill>
                          <a:effectLst/>
                        </a:rPr>
                        <a:t> (429)</a:t>
                      </a:r>
                      <a:endParaRPr lang="en-US" sz="1200" b="1" i="0" u="none" strike="noStrike" dirty="0">
                        <a:solidFill>
                          <a:srgbClr val="FF0000"/>
                        </a:solidFill>
                        <a:effectLst/>
                        <a:latin typeface="Zurich Cn BT"/>
                      </a:endParaRPr>
                    </a:p>
                  </a:txBody>
                  <a:tcPr marL="3631" marR="3631" marT="3631" marB="0" anchor="b"/>
                </a:tc>
                <a:tc>
                  <a:txBody>
                    <a:bodyPr/>
                    <a:lstStyle/>
                    <a:p>
                      <a:pPr algn="r" fontAlgn="b"/>
                      <a:r>
                        <a:rPr lang="en-US" sz="1200" b="1" u="none" strike="noStrike" dirty="0">
                          <a:solidFill>
                            <a:srgbClr val="FF0000"/>
                          </a:solidFill>
                          <a:effectLst/>
                        </a:rPr>
                        <a:t>(102)</a:t>
                      </a:r>
                      <a:endParaRPr lang="en-US" sz="1200" b="1" i="0" u="none" strike="noStrike" dirty="0">
                        <a:solidFill>
                          <a:srgbClr val="FF0000"/>
                        </a:solidFill>
                        <a:effectLst/>
                        <a:latin typeface="Zurich Cn BT"/>
                      </a:endParaRPr>
                    </a:p>
                  </a:txBody>
                  <a:tcPr marL="3631" marR="3631" marT="3631" marB="0" anchor="b"/>
                </a:tc>
                <a:tc>
                  <a:txBody>
                    <a:bodyPr/>
                    <a:lstStyle/>
                    <a:p>
                      <a:pPr algn="r" fontAlgn="b"/>
                      <a:r>
                        <a:rPr lang="en-US" sz="1200" u="none" strike="noStrike" dirty="0">
                          <a:effectLst/>
                        </a:rPr>
                        <a:t>117 </a:t>
                      </a:r>
                      <a:endParaRPr lang="en-US" sz="1200" b="0" i="0" u="none" strike="noStrike" dirty="0">
                        <a:effectLst/>
                        <a:latin typeface="Zurich Cn BT"/>
                      </a:endParaRPr>
                    </a:p>
                  </a:txBody>
                  <a:tcPr marL="3631" marR="3631" marT="3631" marB="0" anchor="b"/>
                </a:tc>
                <a:tc>
                  <a:txBody>
                    <a:bodyPr/>
                    <a:lstStyle/>
                    <a:p>
                      <a:pPr algn="r" fontAlgn="b"/>
                      <a:r>
                        <a:rPr lang="en-US" sz="1200" u="none" strike="noStrike" dirty="0">
                          <a:effectLst/>
                        </a:rPr>
                        <a:t>44 </a:t>
                      </a:r>
                      <a:endParaRPr lang="en-US" sz="1200" b="0" i="0" u="none" strike="noStrike" dirty="0">
                        <a:effectLst/>
                        <a:latin typeface="Zurich Cn BT"/>
                      </a:endParaRPr>
                    </a:p>
                  </a:txBody>
                  <a:tcPr marL="3631" marR="3631" marT="3631" marB="0" anchor="b"/>
                </a:tc>
                <a:tc>
                  <a:txBody>
                    <a:bodyPr/>
                    <a:lstStyle/>
                    <a:p>
                      <a:pPr algn="r" fontAlgn="b"/>
                      <a:r>
                        <a:rPr lang="en-US" sz="1200" b="1" u="none" strike="noStrike" dirty="0">
                          <a:solidFill>
                            <a:srgbClr val="FF0000"/>
                          </a:solidFill>
                          <a:effectLst/>
                        </a:rPr>
                        <a:t>  (65)</a:t>
                      </a:r>
                      <a:endParaRPr lang="en-US" sz="1200" b="1" i="0" u="none" strike="noStrike" dirty="0">
                        <a:solidFill>
                          <a:srgbClr val="FF0000"/>
                        </a:solidFill>
                        <a:effectLst/>
                        <a:latin typeface="Zurich Cn BT"/>
                      </a:endParaRPr>
                    </a:p>
                  </a:txBody>
                  <a:tcPr marL="3631" marR="3631" marT="3631" marB="0" anchor="b"/>
                </a:tc>
                <a:extLst>
                  <a:ext uri="{0D108BD9-81ED-4DB2-BD59-A6C34878D82A}">
                    <a16:rowId xmlns:a16="http://schemas.microsoft.com/office/drawing/2014/main" val="4215561545"/>
                  </a:ext>
                </a:extLst>
              </a:tr>
            </a:tbl>
          </a:graphicData>
        </a:graphic>
      </p:graphicFrame>
      <p:sp>
        <p:nvSpPr>
          <p:cNvPr id="4" name="Slide Number Placeholder 3">
            <a:extLst>
              <a:ext uri="{FF2B5EF4-FFF2-40B4-BE49-F238E27FC236}">
                <a16:creationId xmlns:a16="http://schemas.microsoft.com/office/drawing/2014/main" id="{492783F1-48A3-45FB-A241-3D38CC19E3B3}"/>
              </a:ext>
            </a:extLst>
          </p:cNvPr>
          <p:cNvSpPr>
            <a:spLocks noGrp="1"/>
          </p:cNvSpPr>
          <p:nvPr>
            <p:ph type="sldNum" sz="quarter" idx="12"/>
          </p:nvPr>
        </p:nvSpPr>
        <p:spPr/>
        <p:txBody>
          <a:bodyPr/>
          <a:lstStyle/>
          <a:p>
            <a:fld id="{7E3A9E86-4CC3-4959-A751-C33E618564A4}" type="slidenum">
              <a:rPr lang="en-US" smtClean="0"/>
              <a:t>21</a:t>
            </a:fld>
            <a:endParaRPr lang="en-US" dirty="0"/>
          </a:p>
        </p:txBody>
      </p:sp>
      <p:graphicFrame>
        <p:nvGraphicFramePr>
          <p:cNvPr id="6" name="Table 5">
            <a:extLst>
              <a:ext uri="{FF2B5EF4-FFF2-40B4-BE49-F238E27FC236}">
                <a16:creationId xmlns:a16="http://schemas.microsoft.com/office/drawing/2014/main" id="{450C673F-7CF5-4C7E-8BC7-84F019EC84D4}"/>
              </a:ext>
            </a:extLst>
          </p:cNvPr>
          <p:cNvGraphicFramePr>
            <a:graphicFrameLocks noGrp="1"/>
          </p:cNvGraphicFramePr>
          <p:nvPr>
            <p:extLst/>
          </p:nvPr>
        </p:nvGraphicFramePr>
        <p:xfrm>
          <a:off x="76200" y="5398"/>
          <a:ext cx="8915399" cy="882015"/>
        </p:xfrm>
        <a:graphic>
          <a:graphicData uri="http://schemas.openxmlformats.org/drawingml/2006/table">
            <a:tbl>
              <a:tblPr>
                <a:tableStyleId>{5C22544A-7EE6-4342-B048-85BDC9FD1C3A}</a:tableStyleId>
              </a:tblPr>
              <a:tblGrid>
                <a:gridCol w="1825796">
                  <a:extLst>
                    <a:ext uri="{9D8B030D-6E8A-4147-A177-3AD203B41FA5}">
                      <a16:colId xmlns:a16="http://schemas.microsoft.com/office/drawing/2014/main" val="3885756964"/>
                    </a:ext>
                  </a:extLst>
                </a:gridCol>
                <a:gridCol w="578742">
                  <a:extLst>
                    <a:ext uri="{9D8B030D-6E8A-4147-A177-3AD203B41FA5}">
                      <a16:colId xmlns:a16="http://schemas.microsoft.com/office/drawing/2014/main" val="3996184917"/>
                    </a:ext>
                  </a:extLst>
                </a:gridCol>
                <a:gridCol w="723429">
                  <a:extLst>
                    <a:ext uri="{9D8B030D-6E8A-4147-A177-3AD203B41FA5}">
                      <a16:colId xmlns:a16="http://schemas.microsoft.com/office/drawing/2014/main" val="989743486"/>
                    </a:ext>
                  </a:extLst>
                </a:gridCol>
                <a:gridCol w="723429">
                  <a:extLst>
                    <a:ext uri="{9D8B030D-6E8A-4147-A177-3AD203B41FA5}">
                      <a16:colId xmlns:a16="http://schemas.microsoft.com/office/drawing/2014/main" val="2637408139"/>
                    </a:ext>
                  </a:extLst>
                </a:gridCol>
                <a:gridCol w="723429">
                  <a:extLst>
                    <a:ext uri="{9D8B030D-6E8A-4147-A177-3AD203B41FA5}">
                      <a16:colId xmlns:a16="http://schemas.microsoft.com/office/drawing/2014/main" val="713790987"/>
                    </a:ext>
                  </a:extLst>
                </a:gridCol>
                <a:gridCol w="723429">
                  <a:extLst>
                    <a:ext uri="{9D8B030D-6E8A-4147-A177-3AD203B41FA5}">
                      <a16:colId xmlns:a16="http://schemas.microsoft.com/office/drawing/2014/main" val="3737059910"/>
                    </a:ext>
                  </a:extLst>
                </a:gridCol>
                <a:gridCol w="723429">
                  <a:extLst>
                    <a:ext uri="{9D8B030D-6E8A-4147-A177-3AD203B41FA5}">
                      <a16:colId xmlns:a16="http://schemas.microsoft.com/office/drawing/2014/main" val="2568195000"/>
                    </a:ext>
                  </a:extLst>
                </a:gridCol>
                <a:gridCol w="723429">
                  <a:extLst>
                    <a:ext uri="{9D8B030D-6E8A-4147-A177-3AD203B41FA5}">
                      <a16:colId xmlns:a16="http://schemas.microsoft.com/office/drawing/2014/main" val="932195681"/>
                    </a:ext>
                  </a:extLst>
                </a:gridCol>
                <a:gridCol w="723429">
                  <a:extLst>
                    <a:ext uri="{9D8B030D-6E8A-4147-A177-3AD203B41FA5}">
                      <a16:colId xmlns:a16="http://schemas.microsoft.com/office/drawing/2014/main" val="1942635871"/>
                    </a:ext>
                  </a:extLst>
                </a:gridCol>
                <a:gridCol w="723429">
                  <a:extLst>
                    <a:ext uri="{9D8B030D-6E8A-4147-A177-3AD203B41FA5}">
                      <a16:colId xmlns:a16="http://schemas.microsoft.com/office/drawing/2014/main" val="4124126434"/>
                    </a:ext>
                  </a:extLst>
                </a:gridCol>
                <a:gridCol w="723429">
                  <a:extLst>
                    <a:ext uri="{9D8B030D-6E8A-4147-A177-3AD203B41FA5}">
                      <a16:colId xmlns:a16="http://schemas.microsoft.com/office/drawing/2014/main" val="770646032"/>
                    </a:ext>
                  </a:extLst>
                </a:gridCol>
              </a:tblGrid>
              <a:tr h="205105">
                <a:tc>
                  <a:txBody>
                    <a:bodyPr/>
                    <a:lstStyle/>
                    <a:p>
                      <a:pPr algn="l" fontAlgn="b"/>
                      <a:r>
                        <a:rPr lang="en-US" sz="1200" u="none" strike="noStrike" dirty="0">
                          <a:effectLst/>
                        </a:rPr>
                        <a:t>Table 8.  </a:t>
                      </a:r>
                      <a:endParaRPr lang="en-US" sz="1200" b="1" i="0" u="none" strike="noStrike" dirty="0">
                        <a:effectLst/>
                        <a:latin typeface="Zurich BT"/>
                      </a:endParaRPr>
                    </a:p>
                  </a:txBody>
                  <a:tcPr marL="3810" marR="3810" marT="3810" marB="0" anchor="b"/>
                </a:tc>
                <a:tc gridSpan="10">
                  <a:txBody>
                    <a:bodyPr/>
                    <a:lstStyle/>
                    <a:p>
                      <a:pPr algn="l" fontAlgn="b"/>
                      <a:r>
                        <a:rPr lang="en-US" sz="1600" b="1" u="none" strike="noStrike" dirty="0">
                          <a:effectLst/>
                        </a:rPr>
                        <a:t>Per Pupil Amounts for Current Spending of Public Elementary-Secondary School Systems </a:t>
                      </a:r>
                      <a:endParaRPr lang="en-US" sz="1600" b="1" i="0" u="none" strike="noStrike" dirty="0">
                        <a:effectLst/>
                        <a:latin typeface="Zurich BT"/>
                      </a:endParaRPr>
                    </a:p>
                  </a:txBody>
                  <a:tcPr marL="3810" marR="3810" marT="381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34942598"/>
                  </a:ext>
                </a:extLst>
              </a:tr>
              <a:tr h="190500">
                <a:tc>
                  <a:txBody>
                    <a:bodyPr/>
                    <a:lstStyle/>
                    <a:p>
                      <a:pPr algn="l" fontAlgn="b"/>
                      <a:endParaRPr lang="en-US" sz="1200" b="1" i="0" u="none" strike="noStrike" dirty="0">
                        <a:effectLst/>
                        <a:latin typeface="Zurich BT"/>
                      </a:endParaRPr>
                    </a:p>
                  </a:txBody>
                  <a:tcPr marL="3810" marR="3810" marT="3810" marB="0" anchor="b"/>
                </a:tc>
                <a:tc gridSpan="4">
                  <a:txBody>
                    <a:bodyPr/>
                    <a:lstStyle/>
                    <a:p>
                      <a:pPr algn="l" fontAlgn="b"/>
                      <a:r>
                        <a:rPr lang="en-US" sz="1600" u="none" strike="noStrike" dirty="0">
                          <a:effectLst/>
                        </a:rPr>
                        <a:t>by State: </a:t>
                      </a:r>
                      <a:r>
                        <a:rPr lang="en-US" sz="1600" b="1" u="none" strike="noStrike" dirty="0">
                          <a:effectLst/>
                        </a:rPr>
                        <a:t>Fiscal Year 2019</a:t>
                      </a:r>
                      <a:endParaRPr lang="en-US" sz="1600" b="1" i="0" u="none" strike="noStrike" dirty="0">
                        <a:effectLst/>
                        <a:latin typeface="Zurich BT"/>
                      </a:endParaRPr>
                    </a:p>
                  </a:txBody>
                  <a:tcPr marL="3810" marR="3810" marT="3810"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600" b="1" i="0" u="none" strike="noStrike" dirty="0">
                        <a:effectLst/>
                        <a:latin typeface="Zurich BT"/>
                      </a:endParaRPr>
                    </a:p>
                  </a:txBody>
                  <a:tcPr marL="3810" marR="3810" marT="3810" marB="0" anchor="b"/>
                </a:tc>
                <a:tc>
                  <a:txBody>
                    <a:bodyPr/>
                    <a:lstStyle/>
                    <a:p>
                      <a:pPr algn="l" fontAlgn="b"/>
                      <a:endParaRPr lang="en-US" sz="1600" b="1" i="0" u="none" strike="noStrike" dirty="0">
                        <a:effectLst/>
                        <a:latin typeface="Zurich BT"/>
                      </a:endParaRPr>
                    </a:p>
                  </a:txBody>
                  <a:tcPr marL="3810" marR="3810" marT="3810" marB="0" anchor="b"/>
                </a:tc>
                <a:tc>
                  <a:txBody>
                    <a:bodyPr/>
                    <a:lstStyle/>
                    <a:p>
                      <a:pPr algn="l" fontAlgn="b"/>
                      <a:endParaRPr lang="en-US" sz="1600" b="1" i="0" u="none" strike="noStrike" dirty="0">
                        <a:effectLst/>
                        <a:latin typeface="Zurich BT"/>
                      </a:endParaRPr>
                    </a:p>
                  </a:txBody>
                  <a:tcPr marL="3810" marR="3810" marT="3810" marB="0" anchor="b"/>
                </a:tc>
                <a:tc>
                  <a:txBody>
                    <a:bodyPr/>
                    <a:lstStyle/>
                    <a:p>
                      <a:pPr algn="l" fontAlgn="b"/>
                      <a:endParaRPr lang="en-US" sz="1600" b="1" i="0" u="none" strike="noStrike" dirty="0">
                        <a:effectLst/>
                        <a:latin typeface="Zurich BT"/>
                      </a:endParaRPr>
                    </a:p>
                  </a:txBody>
                  <a:tcPr marL="3810" marR="3810" marT="3810" marB="0" anchor="b"/>
                </a:tc>
                <a:tc>
                  <a:txBody>
                    <a:bodyPr/>
                    <a:lstStyle/>
                    <a:p>
                      <a:pPr algn="l" fontAlgn="b"/>
                      <a:endParaRPr lang="en-US" sz="1200" b="1" i="0" u="none" strike="noStrike" dirty="0">
                        <a:effectLst/>
                        <a:latin typeface="Zurich BT"/>
                      </a:endParaRPr>
                    </a:p>
                  </a:txBody>
                  <a:tcPr marL="3810" marR="3810" marT="3810" marB="0" anchor="b"/>
                </a:tc>
                <a:tc>
                  <a:txBody>
                    <a:bodyPr/>
                    <a:lstStyle/>
                    <a:p>
                      <a:pPr algn="l" fontAlgn="b"/>
                      <a:endParaRPr lang="en-US" sz="1200" b="1" i="0" u="none" strike="noStrike" dirty="0">
                        <a:effectLst/>
                        <a:latin typeface="Zurich BT"/>
                      </a:endParaRPr>
                    </a:p>
                  </a:txBody>
                  <a:tcPr marL="3810" marR="3810" marT="3810" marB="0" anchor="b"/>
                </a:tc>
                <a:extLst>
                  <a:ext uri="{0D108BD9-81ED-4DB2-BD59-A6C34878D82A}">
                    <a16:rowId xmlns:a16="http://schemas.microsoft.com/office/drawing/2014/main" val="1637662044"/>
                  </a:ext>
                </a:extLst>
              </a:tr>
              <a:tr h="142875">
                <a:tc gridSpan="2">
                  <a:txBody>
                    <a:bodyPr/>
                    <a:lstStyle/>
                    <a:p>
                      <a:pPr algn="l" fontAlgn="b"/>
                      <a:r>
                        <a:rPr lang="en-US" sz="800" u="none" strike="noStrike" dirty="0">
                          <a:effectLst/>
                        </a:rPr>
                        <a:t>(Dollars.)       </a:t>
                      </a:r>
                      <a:endParaRPr lang="en-US" sz="800" b="0" i="0" u="none" strike="noStrike" dirty="0">
                        <a:effectLst/>
                        <a:latin typeface="Zurich Cn BT"/>
                      </a:endParaRPr>
                    </a:p>
                  </a:txBody>
                  <a:tcPr marL="3810" marR="3810" marT="3810" marB="0" anchor="b"/>
                </a:tc>
                <a:tc hMerge="1">
                  <a:txBody>
                    <a:bodyPr/>
                    <a:lstStyle/>
                    <a:p>
                      <a:endParaRPr lang="en-US"/>
                    </a:p>
                  </a:txBody>
                  <a:tcPr/>
                </a:tc>
                <a:tc>
                  <a:txBody>
                    <a:bodyPr/>
                    <a:lstStyle/>
                    <a:p>
                      <a:pPr algn="l" fontAlgn="b"/>
                      <a:endParaRPr lang="en-US" sz="800" b="0" i="0" u="none" strike="noStrike" dirty="0">
                        <a:effectLst/>
                        <a:latin typeface="Zurich Cn BT"/>
                      </a:endParaRPr>
                    </a:p>
                  </a:txBody>
                  <a:tcPr marL="3810" marR="3810" marT="3810" marB="0" anchor="b"/>
                </a:tc>
                <a:tc>
                  <a:txBody>
                    <a:bodyPr/>
                    <a:lstStyle/>
                    <a:p>
                      <a:pPr algn="l" fontAlgn="b"/>
                      <a:endParaRPr lang="en-US" sz="800" b="0" i="0" u="none" strike="noStrike" dirty="0">
                        <a:effectLst/>
                        <a:latin typeface="Zurich Cn BT"/>
                      </a:endParaRPr>
                    </a:p>
                  </a:txBody>
                  <a:tcPr marL="3810" marR="3810" marT="3810" marB="0" anchor="b"/>
                </a:tc>
                <a:tc>
                  <a:txBody>
                    <a:bodyPr/>
                    <a:lstStyle/>
                    <a:p>
                      <a:pPr algn="l" fontAlgn="b"/>
                      <a:endParaRPr lang="en-US" sz="800" b="0" i="0" u="none" strike="noStrike" dirty="0">
                        <a:effectLst/>
                        <a:latin typeface="Zurich Cn BT"/>
                      </a:endParaRPr>
                    </a:p>
                  </a:txBody>
                  <a:tcPr marL="3810" marR="3810" marT="3810" marB="0" anchor="b"/>
                </a:tc>
                <a:tc>
                  <a:txBody>
                    <a:bodyPr/>
                    <a:lstStyle/>
                    <a:p>
                      <a:pPr algn="l" fontAlgn="b"/>
                      <a:endParaRPr lang="en-US" sz="800" b="0" i="0" u="none" strike="noStrike" dirty="0">
                        <a:effectLst/>
                        <a:latin typeface="Zurich Cn BT"/>
                      </a:endParaRPr>
                    </a:p>
                  </a:txBody>
                  <a:tcPr marL="3810" marR="3810" marT="3810" marB="0" anchor="b"/>
                </a:tc>
                <a:tc>
                  <a:txBody>
                    <a:bodyPr/>
                    <a:lstStyle/>
                    <a:p>
                      <a:pPr algn="l" fontAlgn="b"/>
                      <a:endParaRPr lang="en-US" sz="800" b="0" i="0" u="none" strike="noStrike" dirty="0">
                        <a:effectLst/>
                        <a:latin typeface="Zurich Cn BT"/>
                      </a:endParaRPr>
                    </a:p>
                  </a:txBody>
                  <a:tcPr marL="3810" marR="3810" marT="3810" marB="0" anchor="b"/>
                </a:tc>
                <a:tc>
                  <a:txBody>
                    <a:bodyPr/>
                    <a:lstStyle/>
                    <a:p>
                      <a:pPr algn="l" fontAlgn="b"/>
                      <a:endParaRPr lang="en-US" sz="800" b="0" i="0" u="none" strike="noStrike" dirty="0">
                        <a:effectLst/>
                        <a:latin typeface="Zurich Cn BT"/>
                      </a:endParaRPr>
                    </a:p>
                  </a:txBody>
                  <a:tcPr marL="3810" marR="3810" marT="3810" marB="0" anchor="b"/>
                </a:tc>
                <a:tc>
                  <a:txBody>
                    <a:bodyPr/>
                    <a:lstStyle/>
                    <a:p>
                      <a:pPr algn="l" fontAlgn="b"/>
                      <a:endParaRPr lang="en-US" sz="800" b="0" i="0" u="none" strike="noStrike" dirty="0">
                        <a:effectLst/>
                        <a:latin typeface="Zurich Cn BT"/>
                      </a:endParaRPr>
                    </a:p>
                  </a:txBody>
                  <a:tcPr marL="3810" marR="3810" marT="3810" marB="0" anchor="b"/>
                </a:tc>
                <a:tc>
                  <a:txBody>
                    <a:bodyPr/>
                    <a:lstStyle/>
                    <a:p>
                      <a:pPr algn="l" fontAlgn="b"/>
                      <a:endParaRPr lang="en-US" sz="800" b="0" i="0" u="none" strike="noStrike" dirty="0">
                        <a:effectLst/>
                        <a:latin typeface="Zurich Cn BT"/>
                      </a:endParaRPr>
                    </a:p>
                  </a:txBody>
                  <a:tcPr marL="3810" marR="3810" marT="3810" marB="0" anchor="b"/>
                </a:tc>
                <a:tc>
                  <a:txBody>
                    <a:bodyPr/>
                    <a:lstStyle/>
                    <a:p>
                      <a:pPr algn="l" fontAlgn="b"/>
                      <a:endParaRPr lang="en-US" sz="800" b="0" i="0" u="none" strike="noStrike" dirty="0">
                        <a:effectLst/>
                        <a:latin typeface="Zurich Cn BT"/>
                      </a:endParaRPr>
                    </a:p>
                  </a:txBody>
                  <a:tcPr marL="3810" marR="3810" marT="3810" marB="0" anchor="b"/>
                </a:tc>
                <a:extLst>
                  <a:ext uri="{0D108BD9-81ED-4DB2-BD59-A6C34878D82A}">
                    <a16:rowId xmlns:a16="http://schemas.microsoft.com/office/drawing/2014/main" val="2001718708"/>
                  </a:ext>
                </a:extLst>
              </a:tr>
            </a:tbl>
          </a:graphicData>
        </a:graphic>
      </p:graphicFrame>
      <p:sp>
        <p:nvSpPr>
          <p:cNvPr id="7" name="TextBox 6">
            <a:extLst>
              <a:ext uri="{FF2B5EF4-FFF2-40B4-BE49-F238E27FC236}">
                <a16:creationId xmlns:a16="http://schemas.microsoft.com/office/drawing/2014/main" id="{DDEF6145-09EA-4206-8D2B-F0D879B97FF1}"/>
              </a:ext>
            </a:extLst>
          </p:cNvPr>
          <p:cNvSpPr txBox="1"/>
          <p:nvPr/>
        </p:nvSpPr>
        <p:spPr>
          <a:xfrm>
            <a:off x="76200" y="5181600"/>
            <a:ext cx="8915398" cy="1692771"/>
          </a:xfrm>
          <a:prstGeom prst="rect">
            <a:avLst/>
          </a:prstGeom>
          <a:noFill/>
        </p:spPr>
        <p:txBody>
          <a:bodyPr wrap="square" rtlCol="0">
            <a:spAutoFit/>
          </a:bodyPr>
          <a:lstStyle/>
          <a:p>
            <a:pPr algn="ctr"/>
            <a:r>
              <a:rPr lang="en-US" dirty="0"/>
              <a:t>$1,280 less spending per pupil</a:t>
            </a:r>
          </a:p>
          <a:p>
            <a:pPr algn="ctr"/>
            <a:r>
              <a:rPr lang="en-US" dirty="0"/>
              <a:t>$734 less per pupil in benefits</a:t>
            </a:r>
          </a:p>
          <a:p>
            <a:pPr algn="ctr"/>
            <a:r>
              <a:rPr lang="en-US" dirty="0"/>
              <a:t>$816 less per pupil in instruction</a:t>
            </a:r>
          </a:p>
          <a:p>
            <a:pPr algn="ctr"/>
            <a:r>
              <a:rPr lang="en-US" dirty="0"/>
              <a:t>$429 less per pupil in support services of which $65 per pupil is less in school administration </a:t>
            </a:r>
          </a:p>
          <a:p>
            <a:pPr algn="ctr"/>
            <a:endParaRPr lang="en-US" sz="1000" dirty="0"/>
          </a:p>
          <a:p>
            <a:pPr algn="ctr"/>
            <a:r>
              <a:rPr lang="en-US" sz="1000" dirty="0">
                <a:solidFill>
                  <a:schemeClr val="bg1"/>
                </a:solidFill>
              </a:rPr>
              <a:t>US Census SOURCE: 2019 Annual Survey of School System Finances. Data are not subject to sampling error, but for information on nonsampling error and definitions, see introductory text. Data users who create their own estimates from these tables should cite the U.S. Census Bureau as the source of the original data only.</a:t>
            </a:r>
          </a:p>
        </p:txBody>
      </p:sp>
    </p:spTree>
    <p:extLst>
      <p:ext uri="{BB962C8B-B14F-4D97-AF65-F5344CB8AC3E}">
        <p14:creationId xmlns:p14="http://schemas.microsoft.com/office/powerpoint/2010/main" val="1253474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DC460-A8AC-47BA-8F75-1D3CB23712B1}"/>
              </a:ext>
            </a:extLst>
          </p:cNvPr>
          <p:cNvSpPr>
            <a:spLocks noGrp="1"/>
          </p:cNvSpPr>
          <p:nvPr>
            <p:ph type="title"/>
          </p:nvPr>
        </p:nvSpPr>
        <p:spPr/>
        <p:txBody>
          <a:bodyPr>
            <a:normAutofit/>
          </a:bodyPr>
          <a:lstStyle/>
          <a:p>
            <a:r>
              <a:rPr lang="en-US" dirty="0"/>
              <a:t>Increase in Per Pupil Spending</a:t>
            </a:r>
            <a:br>
              <a:rPr lang="en-US" dirty="0"/>
            </a:br>
            <a:r>
              <a:rPr lang="en-US" dirty="0"/>
              <a:t> 2014-2019:  Iowa ranks 40</a:t>
            </a:r>
            <a:r>
              <a:rPr lang="en-US" baseline="30000" dirty="0"/>
              <a:t>th</a:t>
            </a:r>
            <a:r>
              <a:rPr lang="en-US" dirty="0"/>
              <a:t> </a:t>
            </a:r>
          </a:p>
        </p:txBody>
      </p:sp>
      <p:sp>
        <p:nvSpPr>
          <p:cNvPr id="3" name="Content Placeholder 2">
            <a:extLst>
              <a:ext uri="{FF2B5EF4-FFF2-40B4-BE49-F238E27FC236}">
                <a16:creationId xmlns:a16="http://schemas.microsoft.com/office/drawing/2014/main" id="{A980EED0-5A0C-4668-A20E-47A9CB14B3D8}"/>
              </a:ext>
            </a:extLst>
          </p:cNvPr>
          <p:cNvSpPr>
            <a:spLocks noGrp="1"/>
          </p:cNvSpPr>
          <p:nvPr>
            <p:ph idx="1"/>
          </p:nvPr>
        </p:nvSpPr>
        <p:spPr/>
        <p:txBody>
          <a:bodyPr>
            <a:normAutofit/>
          </a:bodyPr>
          <a:lstStyle/>
          <a:p>
            <a:pPr marL="0" indent="0">
              <a:buNone/>
            </a:pPr>
            <a:r>
              <a:rPr lang="en-US" dirty="0"/>
              <a:t>2019 US Census data updated May 2021 </a:t>
            </a:r>
            <a:r>
              <a:rPr lang="en-US" u="sng" dirty="0">
                <a:hlinkClick r:id="rId2"/>
              </a:rPr>
              <a:t>https://www.census.gov/data/tables/2019/econ/school-finances/secondary-education-finance.html</a:t>
            </a:r>
            <a:r>
              <a:rPr lang="en-US" dirty="0"/>
              <a:t> </a:t>
            </a:r>
          </a:p>
          <a:p>
            <a:pPr lvl="0"/>
            <a:r>
              <a:rPr lang="en-US" dirty="0"/>
              <a:t>Iowa slipped to 30</a:t>
            </a:r>
            <a:r>
              <a:rPr lang="en-US" baseline="30000" dirty="0"/>
              <a:t>th</a:t>
            </a:r>
            <a:r>
              <a:rPr lang="en-US" dirty="0"/>
              <a:t> in per pupil public elementary and secondary school system expenditures, which is $1,280 below the national average. </a:t>
            </a:r>
          </a:p>
          <a:p>
            <a:pPr lvl="0"/>
            <a:r>
              <a:rPr lang="en-US" dirty="0"/>
              <a:t>Since 2014, Iowa elementary and secondary education spending has increased 11.6%, while the national average increase has been 19.9%.  In the Midwest region, Nebraska is the only state outpaced by Iowa.</a:t>
            </a:r>
          </a:p>
          <a:p>
            <a:pPr lvl="0"/>
            <a:r>
              <a:rPr lang="en-US" sz="2800" b="1" dirty="0">
                <a:solidFill>
                  <a:srgbClr val="7030A0"/>
                </a:solidFill>
              </a:rPr>
              <a:t>Iowa ranks 40</a:t>
            </a:r>
            <a:r>
              <a:rPr lang="en-US" sz="2800" b="1" baseline="30000" dirty="0">
                <a:solidFill>
                  <a:srgbClr val="7030A0"/>
                </a:solidFill>
              </a:rPr>
              <a:t>th</a:t>
            </a:r>
            <a:r>
              <a:rPr lang="en-US" sz="2800" b="1" dirty="0">
                <a:solidFill>
                  <a:srgbClr val="7030A0"/>
                </a:solidFill>
              </a:rPr>
              <a:t> in per pupil expenditure increase since 2014.</a:t>
            </a:r>
          </a:p>
          <a:p>
            <a:endParaRPr lang="en-US" dirty="0"/>
          </a:p>
        </p:txBody>
      </p:sp>
      <p:sp>
        <p:nvSpPr>
          <p:cNvPr id="4" name="Slide Number Placeholder 3">
            <a:extLst>
              <a:ext uri="{FF2B5EF4-FFF2-40B4-BE49-F238E27FC236}">
                <a16:creationId xmlns:a16="http://schemas.microsoft.com/office/drawing/2014/main" id="{5C4BE35B-46C0-4F35-BF0E-C13755B04057}"/>
              </a:ext>
            </a:extLst>
          </p:cNvPr>
          <p:cNvSpPr>
            <a:spLocks noGrp="1"/>
          </p:cNvSpPr>
          <p:nvPr>
            <p:ph type="sldNum" sz="quarter" idx="12"/>
          </p:nvPr>
        </p:nvSpPr>
        <p:spPr/>
        <p:txBody>
          <a:bodyPr/>
          <a:lstStyle/>
          <a:p>
            <a:fld id="{7E3A9E86-4CC3-4959-A751-C33E618564A4}" type="slidenum">
              <a:rPr lang="en-US" smtClean="0"/>
              <a:t>22</a:t>
            </a:fld>
            <a:endParaRPr lang="en-US" dirty="0"/>
          </a:p>
        </p:txBody>
      </p:sp>
    </p:spTree>
    <p:extLst>
      <p:ext uri="{BB962C8B-B14F-4D97-AF65-F5344CB8AC3E}">
        <p14:creationId xmlns:p14="http://schemas.microsoft.com/office/powerpoint/2010/main" val="3312154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78A35-2BE3-4AF2-9A5A-3E61661476C6}"/>
              </a:ext>
            </a:extLst>
          </p:cNvPr>
          <p:cNvSpPr>
            <a:spLocks noGrp="1"/>
          </p:cNvSpPr>
          <p:nvPr>
            <p:ph type="title"/>
          </p:nvPr>
        </p:nvSpPr>
        <p:spPr/>
        <p:txBody>
          <a:bodyPr>
            <a:normAutofit fontScale="90000"/>
          </a:bodyPr>
          <a:lstStyle/>
          <a:p>
            <a:r>
              <a:rPr lang="en-US" dirty="0"/>
              <a:t>NASBO Annual School </a:t>
            </a:r>
            <a:br>
              <a:rPr lang="en-US" dirty="0"/>
            </a:br>
            <a:r>
              <a:rPr lang="en-US" dirty="0"/>
              <a:t>Expenditure </a:t>
            </a:r>
            <a:r>
              <a:rPr lang="en-US" dirty="0">
                <a:hlinkClick r:id="rId2"/>
              </a:rPr>
              <a:t>Report</a:t>
            </a:r>
            <a:r>
              <a:rPr lang="en-US" dirty="0"/>
              <a:t/>
            </a:r>
            <a:br>
              <a:rPr lang="en-US" dirty="0"/>
            </a:br>
            <a:endParaRPr lang="en-US" dirty="0"/>
          </a:p>
        </p:txBody>
      </p:sp>
      <p:sp>
        <p:nvSpPr>
          <p:cNvPr id="4" name="Slide Number Placeholder 3">
            <a:extLst>
              <a:ext uri="{FF2B5EF4-FFF2-40B4-BE49-F238E27FC236}">
                <a16:creationId xmlns:a16="http://schemas.microsoft.com/office/drawing/2014/main" id="{FD70815A-1B2E-40D9-A18D-1FEF28BCC367}"/>
              </a:ext>
            </a:extLst>
          </p:cNvPr>
          <p:cNvSpPr>
            <a:spLocks noGrp="1"/>
          </p:cNvSpPr>
          <p:nvPr>
            <p:ph type="sldNum" sz="quarter" idx="12"/>
          </p:nvPr>
        </p:nvSpPr>
        <p:spPr/>
        <p:txBody>
          <a:bodyPr/>
          <a:lstStyle/>
          <a:p>
            <a:fld id="{7E3A9E86-4CC3-4959-A751-C33E618564A4}" type="slidenum">
              <a:rPr lang="en-US" smtClean="0"/>
              <a:t>23</a:t>
            </a:fld>
            <a:endParaRPr lang="en-US" dirty="0"/>
          </a:p>
        </p:txBody>
      </p:sp>
      <p:sp>
        <p:nvSpPr>
          <p:cNvPr id="10" name="TextBox 9">
            <a:extLst>
              <a:ext uri="{FF2B5EF4-FFF2-40B4-BE49-F238E27FC236}">
                <a16:creationId xmlns:a16="http://schemas.microsoft.com/office/drawing/2014/main" id="{B3BF7FC8-E81B-490D-AB7F-326C509C423A}"/>
              </a:ext>
            </a:extLst>
          </p:cNvPr>
          <p:cNvSpPr txBox="1"/>
          <p:nvPr/>
        </p:nvSpPr>
        <p:spPr>
          <a:xfrm>
            <a:off x="408363" y="5476287"/>
            <a:ext cx="8001000" cy="646331"/>
          </a:xfrm>
          <a:prstGeom prst="rect">
            <a:avLst/>
          </a:prstGeom>
          <a:noFill/>
        </p:spPr>
        <p:txBody>
          <a:bodyPr wrap="square" rtlCol="0">
            <a:spAutoFit/>
          </a:bodyPr>
          <a:lstStyle/>
          <a:p>
            <a:r>
              <a:rPr lang="en-US" i="1" dirty="0"/>
              <a:t>ISFIS Note: Iowa’s level funding ratio in 2021 may be more about PTRP through the formula than a relative increase in education total revenue.  </a:t>
            </a:r>
          </a:p>
        </p:txBody>
      </p:sp>
      <p:graphicFrame>
        <p:nvGraphicFramePr>
          <p:cNvPr id="6" name="Chart 5">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836842686"/>
              </p:ext>
            </p:extLst>
          </p:nvPr>
        </p:nvGraphicFramePr>
        <p:xfrm>
          <a:off x="383720" y="1371600"/>
          <a:ext cx="8303080" cy="3962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38647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5538E6D4-7446-49CD-A5BE-F36A45114023}"/>
              </a:ext>
            </a:extLst>
          </p:cNvPr>
          <p:cNvGraphicFramePr>
            <a:graphicFrameLocks noGrp="1"/>
          </p:cNvGraphicFramePr>
          <p:nvPr>
            <p:ph idx="1"/>
            <p:extLst/>
          </p:nvPr>
        </p:nvGraphicFramePr>
        <p:xfrm>
          <a:off x="76200" y="0"/>
          <a:ext cx="8839201" cy="4168498"/>
        </p:xfrm>
        <a:graphic>
          <a:graphicData uri="http://schemas.openxmlformats.org/drawingml/2006/table">
            <a:tbl>
              <a:tblPr>
                <a:tableStyleId>{5C22544A-7EE6-4342-B048-85BDC9FD1C3A}</a:tableStyleId>
              </a:tblPr>
              <a:tblGrid>
                <a:gridCol w="1709877">
                  <a:extLst>
                    <a:ext uri="{9D8B030D-6E8A-4147-A177-3AD203B41FA5}">
                      <a16:colId xmlns:a16="http://schemas.microsoft.com/office/drawing/2014/main" val="4192075307"/>
                    </a:ext>
                  </a:extLst>
                </a:gridCol>
                <a:gridCol w="271323">
                  <a:extLst>
                    <a:ext uri="{9D8B030D-6E8A-4147-A177-3AD203B41FA5}">
                      <a16:colId xmlns:a16="http://schemas.microsoft.com/office/drawing/2014/main" val="2768718958"/>
                    </a:ext>
                  </a:extLst>
                </a:gridCol>
                <a:gridCol w="1015433">
                  <a:extLst>
                    <a:ext uri="{9D8B030D-6E8A-4147-A177-3AD203B41FA5}">
                      <a16:colId xmlns:a16="http://schemas.microsoft.com/office/drawing/2014/main" val="2394021180"/>
                    </a:ext>
                  </a:extLst>
                </a:gridCol>
                <a:gridCol w="730321">
                  <a:extLst>
                    <a:ext uri="{9D8B030D-6E8A-4147-A177-3AD203B41FA5}">
                      <a16:colId xmlns:a16="http://schemas.microsoft.com/office/drawing/2014/main" val="1977086883"/>
                    </a:ext>
                  </a:extLst>
                </a:gridCol>
                <a:gridCol w="730321">
                  <a:extLst>
                    <a:ext uri="{9D8B030D-6E8A-4147-A177-3AD203B41FA5}">
                      <a16:colId xmlns:a16="http://schemas.microsoft.com/office/drawing/2014/main" val="3023551349"/>
                    </a:ext>
                  </a:extLst>
                </a:gridCol>
                <a:gridCol w="730321">
                  <a:extLst>
                    <a:ext uri="{9D8B030D-6E8A-4147-A177-3AD203B41FA5}">
                      <a16:colId xmlns:a16="http://schemas.microsoft.com/office/drawing/2014/main" val="1524033403"/>
                    </a:ext>
                  </a:extLst>
                </a:gridCol>
                <a:gridCol w="730321">
                  <a:extLst>
                    <a:ext uri="{9D8B030D-6E8A-4147-A177-3AD203B41FA5}">
                      <a16:colId xmlns:a16="http://schemas.microsoft.com/office/drawing/2014/main" val="3370269387"/>
                    </a:ext>
                  </a:extLst>
                </a:gridCol>
                <a:gridCol w="730321">
                  <a:extLst>
                    <a:ext uri="{9D8B030D-6E8A-4147-A177-3AD203B41FA5}">
                      <a16:colId xmlns:a16="http://schemas.microsoft.com/office/drawing/2014/main" val="2019160182"/>
                    </a:ext>
                  </a:extLst>
                </a:gridCol>
                <a:gridCol w="730321">
                  <a:extLst>
                    <a:ext uri="{9D8B030D-6E8A-4147-A177-3AD203B41FA5}">
                      <a16:colId xmlns:a16="http://schemas.microsoft.com/office/drawing/2014/main" val="2018391499"/>
                    </a:ext>
                  </a:extLst>
                </a:gridCol>
                <a:gridCol w="730321">
                  <a:extLst>
                    <a:ext uri="{9D8B030D-6E8A-4147-A177-3AD203B41FA5}">
                      <a16:colId xmlns:a16="http://schemas.microsoft.com/office/drawing/2014/main" val="2861111268"/>
                    </a:ext>
                  </a:extLst>
                </a:gridCol>
                <a:gridCol w="730321">
                  <a:extLst>
                    <a:ext uri="{9D8B030D-6E8A-4147-A177-3AD203B41FA5}">
                      <a16:colId xmlns:a16="http://schemas.microsoft.com/office/drawing/2014/main" val="2055151993"/>
                    </a:ext>
                  </a:extLst>
                </a:gridCol>
              </a:tblGrid>
              <a:tr h="258208">
                <a:tc>
                  <a:txBody>
                    <a:bodyPr/>
                    <a:lstStyle/>
                    <a:p>
                      <a:pPr algn="l" fontAlgn="b"/>
                      <a:r>
                        <a:rPr lang="en-US" sz="2400" u="none" strike="noStrike" dirty="0">
                          <a:effectLst/>
                        </a:rPr>
                        <a:t>Table 5. </a:t>
                      </a:r>
                      <a:endParaRPr lang="en-US" sz="2400" b="1" i="0" u="none" strike="noStrike" dirty="0">
                        <a:effectLst/>
                        <a:latin typeface="Zurich BT"/>
                      </a:endParaRPr>
                    </a:p>
                  </a:txBody>
                  <a:tcPr marL="3663" marR="3663" marT="3663" marB="0" anchor="b"/>
                </a:tc>
                <a:tc gridSpan="10">
                  <a:txBody>
                    <a:bodyPr/>
                    <a:lstStyle/>
                    <a:p>
                      <a:pPr algn="l" fontAlgn="b"/>
                      <a:r>
                        <a:rPr lang="en-US" sz="2400" b="1" u="none" strike="noStrike" dirty="0">
                          <a:effectLst/>
                        </a:rPr>
                        <a:t>Percentage Distribution of Public Elementary-Secondary School System Revenue by Source and State:</a:t>
                      </a:r>
                      <a:endParaRPr lang="en-US" sz="2400" b="1" i="0" u="none" strike="noStrike" dirty="0">
                        <a:effectLst/>
                        <a:latin typeface="Zurich BT"/>
                      </a:endParaRPr>
                    </a:p>
                  </a:txBody>
                  <a:tcPr marL="3663" marR="3663" marT="3663"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32581335"/>
                  </a:ext>
                </a:extLst>
              </a:tr>
              <a:tr h="244263">
                <a:tc>
                  <a:txBody>
                    <a:bodyPr/>
                    <a:lstStyle/>
                    <a:p>
                      <a:pPr algn="l" fontAlgn="b"/>
                      <a:endParaRPr lang="en-US" sz="2400" b="1" i="0" u="none" strike="noStrike" dirty="0">
                        <a:effectLst/>
                        <a:latin typeface="Zurich BT"/>
                      </a:endParaRPr>
                    </a:p>
                  </a:txBody>
                  <a:tcPr marL="3663" marR="3663" marT="3663" marB="0" anchor="b"/>
                </a:tc>
                <a:tc gridSpan="2">
                  <a:txBody>
                    <a:bodyPr/>
                    <a:lstStyle/>
                    <a:p>
                      <a:pPr algn="l" fontAlgn="b"/>
                      <a:r>
                        <a:rPr lang="en-US" sz="2400" u="none" strike="noStrike" dirty="0">
                          <a:effectLst/>
                        </a:rPr>
                        <a:t>Fiscal Year 2019</a:t>
                      </a:r>
                      <a:endParaRPr lang="en-US" sz="2400" b="1" i="0" u="none" strike="noStrike" dirty="0">
                        <a:effectLst/>
                        <a:latin typeface="Zurich BT"/>
                      </a:endParaRPr>
                    </a:p>
                  </a:txBody>
                  <a:tcPr marL="3663" marR="3663" marT="3663" marB="0" anchor="b"/>
                </a:tc>
                <a:tc hMerge="1">
                  <a:txBody>
                    <a:bodyPr/>
                    <a:lstStyle/>
                    <a:p>
                      <a:endParaRPr lang="en-US"/>
                    </a:p>
                  </a:txBody>
                  <a:tcPr/>
                </a:tc>
                <a:tc>
                  <a:txBody>
                    <a:bodyPr/>
                    <a:lstStyle/>
                    <a:p>
                      <a:pPr algn="l" fontAlgn="b"/>
                      <a:endParaRPr lang="en-US" sz="2400" b="1" i="0" u="none" strike="noStrike" dirty="0">
                        <a:effectLst/>
                        <a:latin typeface="Zurich BT"/>
                      </a:endParaRPr>
                    </a:p>
                  </a:txBody>
                  <a:tcPr marL="3663" marR="3663" marT="3663" marB="0" anchor="b"/>
                </a:tc>
                <a:tc>
                  <a:txBody>
                    <a:bodyPr/>
                    <a:lstStyle/>
                    <a:p>
                      <a:pPr algn="l" fontAlgn="b"/>
                      <a:endParaRPr lang="en-US" sz="2400" b="1" i="0" u="none" strike="noStrike" dirty="0">
                        <a:effectLst/>
                        <a:latin typeface="Zurich BT"/>
                      </a:endParaRPr>
                    </a:p>
                  </a:txBody>
                  <a:tcPr marL="3663" marR="3663" marT="3663" marB="0" anchor="b"/>
                </a:tc>
                <a:tc>
                  <a:txBody>
                    <a:bodyPr/>
                    <a:lstStyle/>
                    <a:p>
                      <a:pPr algn="l" fontAlgn="b"/>
                      <a:endParaRPr lang="en-US" sz="2400" b="1" i="0" u="none" strike="noStrike" dirty="0">
                        <a:effectLst/>
                        <a:latin typeface="Zurich BT"/>
                      </a:endParaRPr>
                    </a:p>
                  </a:txBody>
                  <a:tcPr marL="3663" marR="3663" marT="3663" marB="0" anchor="b"/>
                </a:tc>
                <a:tc>
                  <a:txBody>
                    <a:bodyPr/>
                    <a:lstStyle/>
                    <a:p>
                      <a:pPr algn="l" fontAlgn="b"/>
                      <a:endParaRPr lang="en-US" sz="2400" b="1" i="0" u="none" strike="noStrike" dirty="0">
                        <a:effectLst/>
                        <a:latin typeface="Zurich BT"/>
                      </a:endParaRPr>
                    </a:p>
                  </a:txBody>
                  <a:tcPr marL="3663" marR="3663" marT="3663" marB="0" anchor="b"/>
                </a:tc>
                <a:tc>
                  <a:txBody>
                    <a:bodyPr/>
                    <a:lstStyle/>
                    <a:p>
                      <a:pPr algn="l" fontAlgn="b"/>
                      <a:endParaRPr lang="en-US" sz="2400" b="1" i="0" u="none" strike="noStrike" dirty="0">
                        <a:effectLst/>
                        <a:latin typeface="Zurich BT"/>
                      </a:endParaRPr>
                    </a:p>
                  </a:txBody>
                  <a:tcPr marL="3663" marR="3663" marT="3663" marB="0" anchor="b"/>
                </a:tc>
                <a:tc>
                  <a:txBody>
                    <a:bodyPr/>
                    <a:lstStyle/>
                    <a:p>
                      <a:pPr algn="l" fontAlgn="b"/>
                      <a:endParaRPr lang="en-US" sz="2400" b="1" i="0" u="none" strike="noStrike" dirty="0">
                        <a:effectLst/>
                        <a:latin typeface="Zurich BT"/>
                      </a:endParaRPr>
                    </a:p>
                  </a:txBody>
                  <a:tcPr marL="3663" marR="3663" marT="3663" marB="0" anchor="b"/>
                </a:tc>
                <a:tc>
                  <a:txBody>
                    <a:bodyPr/>
                    <a:lstStyle/>
                    <a:p>
                      <a:pPr algn="l" fontAlgn="b"/>
                      <a:endParaRPr lang="en-US" sz="2400" b="1" i="0" u="none" strike="noStrike" dirty="0">
                        <a:effectLst/>
                        <a:latin typeface="Zurich BT"/>
                      </a:endParaRPr>
                    </a:p>
                  </a:txBody>
                  <a:tcPr marL="3663" marR="3663" marT="3663" marB="0" anchor="b"/>
                </a:tc>
                <a:tc>
                  <a:txBody>
                    <a:bodyPr/>
                    <a:lstStyle/>
                    <a:p>
                      <a:pPr algn="l" fontAlgn="b"/>
                      <a:endParaRPr lang="en-US" sz="2400" b="1" i="0" u="none" strike="noStrike" dirty="0">
                        <a:effectLst/>
                        <a:latin typeface="Zurich BT"/>
                      </a:endParaRPr>
                    </a:p>
                  </a:txBody>
                  <a:tcPr marL="3663" marR="3663" marT="3663" marB="0" anchor="b"/>
                </a:tc>
                <a:extLst>
                  <a:ext uri="{0D108BD9-81ED-4DB2-BD59-A6C34878D82A}">
                    <a16:rowId xmlns:a16="http://schemas.microsoft.com/office/drawing/2014/main" val="2664102939"/>
                  </a:ext>
                </a:extLst>
              </a:tr>
              <a:tr h="179867">
                <a:tc gridSpan="7">
                  <a:txBody>
                    <a:bodyPr/>
                    <a:lstStyle/>
                    <a:p>
                      <a:pPr algn="l" fontAlgn="b"/>
                      <a:r>
                        <a:rPr lang="en-US" sz="1200" u="none" strike="noStrike" dirty="0">
                          <a:effectLst/>
                        </a:rPr>
                        <a:t>(Detail may not add to total because of rounding. For meaning of abbreviations and symbols, see footnotes.)       </a:t>
                      </a:r>
                      <a:endParaRPr lang="en-US" sz="1200" b="0" i="0" u="none" strike="noStrike" dirty="0">
                        <a:effectLst/>
                        <a:latin typeface="Zurich Cn BT"/>
                      </a:endParaRPr>
                    </a:p>
                  </a:txBody>
                  <a:tcPr marL="3663" marR="3663" marT="3663"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200" b="0" i="0" u="none" strike="noStrike" dirty="0">
                        <a:effectLst/>
                        <a:latin typeface="Zurich Cn BT"/>
                      </a:endParaRPr>
                    </a:p>
                  </a:txBody>
                  <a:tcPr marL="3663" marR="3663" marT="3663" marB="0" anchor="b"/>
                </a:tc>
                <a:tc>
                  <a:txBody>
                    <a:bodyPr/>
                    <a:lstStyle/>
                    <a:p>
                      <a:pPr algn="l" fontAlgn="b"/>
                      <a:endParaRPr lang="en-US" sz="1200" b="0" i="0" u="none" strike="noStrike" dirty="0">
                        <a:effectLst/>
                        <a:latin typeface="Zurich Cn BT"/>
                      </a:endParaRPr>
                    </a:p>
                  </a:txBody>
                  <a:tcPr marL="3663" marR="3663" marT="3663" marB="0" anchor="b"/>
                </a:tc>
                <a:tc>
                  <a:txBody>
                    <a:bodyPr/>
                    <a:lstStyle/>
                    <a:p>
                      <a:pPr algn="l" fontAlgn="b"/>
                      <a:endParaRPr lang="en-US" sz="1200" b="0" i="0" u="none" strike="noStrike" dirty="0">
                        <a:effectLst/>
                        <a:latin typeface="Zurich Cn BT"/>
                      </a:endParaRPr>
                    </a:p>
                  </a:txBody>
                  <a:tcPr marL="3663" marR="3663" marT="3663" marB="0" anchor="b"/>
                </a:tc>
                <a:tc>
                  <a:txBody>
                    <a:bodyPr/>
                    <a:lstStyle/>
                    <a:p>
                      <a:pPr algn="l" fontAlgn="b"/>
                      <a:endParaRPr lang="en-US" sz="1200" b="0" i="0" u="none" strike="noStrike" dirty="0">
                        <a:effectLst/>
                        <a:latin typeface="Zurich Cn BT"/>
                      </a:endParaRPr>
                    </a:p>
                  </a:txBody>
                  <a:tcPr marL="3663" marR="3663" marT="3663" marB="0" anchor="b"/>
                </a:tc>
                <a:extLst>
                  <a:ext uri="{0D108BD9-81ED-4DB2-BD59-A6C34878D82A}">
                    <a16:rowId xmlns:a16="http://schemas.microsoft.com/office/drawing/2014/main" val="956166283"/>
                  </a:ext>
                </a:extLst>
              </a:tr>
              <a:tr h="179867">
                <a:tc>
                  <a:txBody>
                    <a:bodyPr/>
                    <a:lstStyle/>
                    <a:p>
                      <a:pPr algn="l" fontAlgn="b"/>
                      <a:endParaRPr lang="en-US" sz="1200" b="0" i="0" u="none" strike="noStrike" dirty="0">
                        <a:effectLst/>
                        <a:latin typeface="Zurich Cn BT"/>
                      </a:endParaRPr>
                    </a:p>
                  </a:txBody>
                  <a:tcPr marL="3663" marR="3663" marT="3663" marB="0" anchor="b"/>
                </a:tc>
                <a:tc>
                  <a:txBody>
                    <a:bodyPr/>
                    <a:lstStyle/>
                    <a:p>
                      <a:pPr algn="l" fontAlgn="b"/>
                      <a:endParaRPr lang="en-US" sz="1200" b="0" i="0" u="none" strike="noStrike" dirty="0">
                        <a:effectLst/>
                        <a:latin typeface="Zurich Cn BT"/>
                      </a:endParaRPr>
                    </a:p>
                  </a:txBody>
                  <a:tcPr marL="3663" marR="3663" marT="3663" marB="0" anchor="b"/>
                </a:tc>
                <a:tc>
                  <a:txBody>
                    <a:bodyPr/>
                    <a:lstStyle/>
                    <a:p>
                      <a:pPr algn="l" fontAlgn="b"/>
                      <a:endParaRPr lang="en-US" sz="1200" b="0" i="0" u="none" strike="noStrike" dirty="0">
                        <a:effectLst/>
                        <a:latin typeface="Zurich Cn BT"/>
                      </a:endParaRPr>
                    </a:p>
                  </a:txBody>
                  <a:tcPr marL="3663" marR="3663" marT="3663" marB="0" anchor="b"/>
                </a:tc>
                <a:tc>
                  <a:txBody>
                    <a:bodyPr/>
                    <a:lstStyle/>
                    <a:p>
                      <a:pPr algn="l" fontAlgn="b"/>
                      <a:endParaRPr lang="en-US" sz="1200" b="0" i="0" u="none" strike="noStrike" dirty="0">
                        <a:effectLst/>
                        <a:latin typeface="Zurich Cn BT"/>
                      </a:endParaRPr>
                    </a:p>
                  </a:txBody>
                  <a:tcPr marL="3663" marR="3663" marT="3663" marB="0" anchor="b"/>
                </a:tc>
                <a:tc>
                  <a:txBody>
                    <a:bodyPr/>
                    <a:lstStyle/>
                    <a:p>
                      <a:pPr algn="l" fontAlgn="b"/>
                      <a:endParaRPr lang="en-US" sz="1200" b="0" i="0" u="none" strike="noStrike" dirty="0">
                        <a:effectLst/>
                        <a:latin typeface="Zurich Cn BT"/>
                      </a:endParaRPr>
                    </a:p>
                  </a:txBody>
                  <a:tcPr marL="3663" marR="3663" marT="3663" marB="0" anchor="b"/>
                </a:tc>
                <a:tc>
                  <a:txBody>
                    <a:bodyPr/>
                    <a:lstStyle/>
                    <a:p>
                      <a:pPr algn="l" fontAlgn="b"/>
                      <a:endParaRPr lang="en-US" sz="1200" b="0" i="0" u="none" strike="noStrike" dirty="0">
                        <a:effectLst/>
                        <a:latin typeface="Zurich Cn BT"/>
                      </a:endParaRPr>
                    </a:p>
                  </a:txBody>
                  <a:tcPr marL="3663" marR="3663" marT="3663" marB="0" anchor="b"/>
                </a:tc>
                <a:tc>
                  <a:txBody>
                    <a:bodyPr/>
                    <a:lstStyle/>
                    <a:p>
                      <a:pPr algn="l" fontAlgn="b"/>
                      <a:endParaRPr lang="en-US" sz="1200" b="0" i="0" u="none" strike="noStrike" dirty="0">
                        <a:effectLst/>
                        <a:latin typeface="Zurich Cn BT"/>
                      </a:endParaRPr>
                    </a:p>
                  </a:txBody>
                  <a:tcPr marL="3663" marR="3663" marT="3663" marB="0" anchor="b"/>
                </a:tc>
                <a:tc>
                  <a:txBody>
                    <a:bodyPr/>
                    <a:lstStyle/>
                    <a:p>
                      <a:pPr algn="l" fontAlgn="b"/>
                      <a:endParaRPr lang="en-US" sz="1200" b="0" i="0" u="none" strike="noStrike" dirty="0">
                        <a:effectLst/>
                        <a:latin typeface="Zurich Cn BT"/>
                      </a:endParaRPr>
                    </a:p>
                  </a:txBody>
                  <a:tcPr marL="3663" marR="3663" marT="3663" marB="0" anchor="b"/>
                </a:tc>
                <a:tc>
                  <a:txBody>
                    <a:bodyPr/>
                    <a:lstStyle/>
                    <a:p>
                      <a:pPr algn="l" fontAlgn="b"/>
                      <a:endParaRPr lang="en-US" sz="1200" b="0" i="0" u="none" strike="noStrike" dirty="0">
                        <a:effectLst/>
                        <a:latin typeface="Zurich Cn BT"/>
                      </a:endParaRPr>
                    </a:p>
                  </a:txBody>
                  <a:tcPr marL="3663" marR="3663" marT="3663" marB="0" anchor="b"/>
                </a:tc>
                <a:tc>
                  <a:txBody>
                    <a:bodyPr/>
                    <a:lstStyle/>
                    <a:p>
                      <a:pPr algn="l" fontAlgn="b"/>
                      <a:endParaRPr lang="en-US" sz="1200" b="0" i="0" u="none" strike="noStrike" dirty="0">
                        <a:effectLst/>
                        <a:latin typeface="Zurich Cn BT"/>
                      </a:endParaRPr>
                    </a:p>
                  </a:txBody>
                  <a:tcPr marL="3663" marR="3663" marT="3663" marB="0" anchor="b"/>
                </a:tc>
                <a:tc>
                  <a:txBody>
                    <a:bodyPr/>
                    <a:lstStyle/>
                    <a:p>
                      <a:pPr algn="l" fontAlgn="b"/>
                      <a:endParaRPr lang="en-US" sz="1200" b="0" i="0" u="none" strike="noStrike" dirty="0">
                        <a:effectLst/>
                        <a:latin typeface="Zurich Cn BT"/>
                      </a:endParaRPr>
                    </a:p>
                  </a:txBody>
                  <a:tcPr marL="3663" marR="3663" marT="3663" marB="0" anchor="b"/>
                </a:tc>
                <a:extLst>
                  <a:ext uri="{0D108BD9-81ED-4DB2-BD59-A6C34878D82A}">
                    <a16:rowId xmlns:a16="http://schemas.microsoft.com/office/drawing/2014/main" val="2643117033"/>
                  </a:ext>
                </a:extLst>
              </a:tr>
              <a:tr h="174271">
                <a:tc rowSpan="5" gridSpan="2">
                  <a:txBody>
                    <a:bodyPr/>
                    <a:lstStyle/>
                    <a:p>
                      <a:pPr algn="ctr" fontAlgn="ctr"/>
                      <a:r>
                        <a:rPr lang="en-US" sz="1200" u="none" strike="noStrike" dirty="0">
                          <a:effectLst/>
                        </a:rPr>
                        <a:t>Geographic area</a:t>
                      </a:r>
                      <a:endParaRPr lang="en-US" sz="1200" b="0" i="0" u="none" strike="noStrike" dirty="0">
                        <a:effectLst/>
                        <a:latin typeface="Zurich Cn BT"/>
                      </a:endParaRPr>
                    </a:p>
                  </a:txBody>
                  <a:tcPr marL="3663" marR="3663" marT="3663" marB="0" anchor="ctr"/>
                </a:tc>
                <a:tc rowSpan="5" hMerge="1">
                  <a:txBody>
                    <a:bodyPr/>
                    <a:lstStyle/>
                    <a:p>
                      <a:endParaRPr lang="en-US"/>
                    </a:p>
                  </a:txBody>
                  <a:tcPr/>
                </a:tc>
                <a:tc>
                  <a:txBody>
                    <a:bodyPr/>
                    <a:lstStyle/>
                    <a:p>
                      <a:pPr algn="l" fontAlgn="b"/>
                      <a:r>
                        <a:rPr lang="en-US" sz="1200" u="none" strike="noStrike" dirty="0">
                          <a:effectLst/>
                        </a:rPr>
                        <a:t> </a:t>
                      </a:r>
                      <a:endParaRPr lang="en-US" sz="1200" b="0" i="0" u="none" strike="noStrike" dirty="0">
                        <a:effectLst/>
                        <a:latin typeface="Zurich Cn BT"/>
                      </a:endParaRPr>
                    </a:p>
                  </a:txBody>
                  <a:tcPr marL="3663" marR="3663" marT="3663" marB="0" anchor="b"/>
                </a:tc>
                <a:tc gridSpan="2">
                  <a:txBody>
                    <a:bodyPr/>
                    <a:lstStyle/>
                    <a:p>
                      <a:pPr algn="ctr" fontAlgn="b"/>
                      <a:r>
                        <a:rPr lang="en-US" sz="1200" u="none" strike="noStrike" dirty="0">
                          <a:effectLst/>
                          <a:highlight>
                            <a:srgbClr val="00FFFF"/>
                          </a:highlight>
                        </a:rPr>
                        <a:t>Federal sources</a:t>
                      </a:r>
                      <a:endParaRPr lang="en-US" sz="1200" b="0" i="0" u="none" strike="noStrike" dirty="0">
                        <a:effectLst/>
                        <a:highlight>
                          <a:srgbClr val="00FFFF"/>
                        </a:highlight>
                        <a:latin typeface="Zurich Cn BT"/>
                      </a:endParaRPr>
                    </a:p>
                  </a:txBody>
                  <a:tcPr marL="3663" marR="3663" marT="3663" marB="0" anchor="b"/>
                </a:tc>
                <a:tc hMerge="1">
                  <a:txBody>
                    <a:bodyPr/>
                    <a:lstStyle/>
                    <a:p>
                      <a:endParaRPr lang="en-US"/>
                    </a:p>
                  </a:txBody>
                  <a:tcPr/>
                </a:tc>
                <a:tc gridSpan="2">
                  <a:txBody>
                    <a:bodyPr/>
                    <a:lstStyle/>
                    <a:p>
                      <a:pPr algn="ctr" fontAlgn="b"/>
                      <a:r>
                        <a:rPr lang="en-US" sz="1200" u="none" strike="noStrike" dirty="0">
                          <a:effectLst/>
                          <a:highlight>
                            <a:srgbClr val="FFFF00"/>
                          </a:highlight>
                        </a:rPr>
                        <a:t>State sources</a:t>
                      </a:r>
                      <a:endParaRPr lang="en-US" sz="1200" b="0" i="0" u="none" strike="noStrike" dirty="0">
                        <a:effectLst/>
                        <a:highlight>
                          <a:srgbClr val="FFFF00"/>
                        </a:highlight>
                        <a:latin typeface="Zurich Cn BT"/>
                      </a:endParaRPr>
                    </a:p>
                  </a:txBody>
                  <a:tcPr marL="3663" marR="3663" marT="3663" marB="0" anchor="b"/>
                </a:tc>
                <a:tc hMerge="1">
                  <a:txBody>
                    <a:bodyPr/>
                    <a:lstStyle/>
                    <a:p>
                      <a:endParaRPr lang="en-US"/>
                    </a:p>
                  </a:txBody>
                  <a:tcPr/>
                </a:tc>
                <a:tc gridSpan="4">
                  <a:txBody>
                    <a:bodyPr/>
                    <a:lstStyle/>
                    <a:p>
                      <a:pPr algn="ctr" fontAlgn="b"/>
                      <a:r>
                        <a:rPr lang="en-US" sz="1200" u="none" strike="noStrike" dirty="0">
                          <a:effectLst/>
                          <a:highlight>
                            <a:srgbClr val="CCFF66"/>
                          </a:highlight>
                        </a:rPr>
                        <a:t>Local sources</a:t>
                      </a:r>
                      <a:endParaRPr lang="en-US" sz="1200" b="0" i="0" u="none" strike="noStrike" dirty="0">
                        <a:effectLst/>
                        <a:highlight>
                          <a:srgbClr val="CCFF66"/>
                        </a:highlight>
                        <a:latin typeface="Zurich Cn BT"/>
                      </a:endParaRPr>
                    </a:p>
                  </a:txBody>
                  <a:tcPr marL="3663" marR="3663" marT="3663"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89035102"/>
                  </a:ext>
                </a:extLst>
              </a:tr>
              <a:tr h="191858">
                <a:tc gridSpan="2" vMerge="1">
                  <a:txBody>
                    <a:bodyPr/>
                    <a:lstStyle/>
                    <a:p>
                      <a:endParaRPr lang="en-US"/>
                    </a:p>
                  </a:txBody>
                  <a:tcPr/>
                </a:tc>
                <a:tc hMerge="1" vMerge="1">
                  <a:txBody>
                    <a:bodyPr/>
                    <a:lstStyle/>
                    <a:p>
                      <a:endParaRPr lang="en-US"/>
                    </a:p>
                  </a:txBody>
                  <a:tcPr/>
                </a:tc>
                <a:tc>
                  <a:txBody>
                    <a:bodyPr/>
                    <a:lstStyle/>
                    <a:p>
                      <a:pPr algn="l"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extLst>
                  <a:ext uri="{0D108BD9-81ED-4DB2-BD59-A6C34878D82A}">
                    <a16:rowId xmlns:a16="http://schemas.microsoft.com/office/drawing/2014/main" val="1043254898"/>
                  </a:ext>
                </a:extLst>
              </a:tr>
              <a:tr h="324085">
                <a:tc gridSpan="2" vMerge="1">
                  <a:txBody>
                    <a:bodyPr/>
                    <a:lstStyle/>
                    <a:p>
                      <a:endParaRPr lang="en-US"/>
                    </a:p>
                  </a:txBody>
                  <a:tcPr/>
                </a:tc>
                <a:tc hMerge="1" vMerge="1">
                  <a:txBody>
                    <a:bodyPr/>
                    <a:lstStyle/>
                    <a:p>
                      <a:endParaRPr lang="en-US"/>
                    </a:p>
                  </a:txBody>
                  <a:tcPr/>
                </a:tc>
                <a:tc>
                  <a:txBody>
                    <a:bodyPr/>
                    <a:lstStyle/>
                    <a:p>
                      <a:pPr algn="l"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l"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l"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General</a:t>
                      </a:r>
                      <a:endParaRPr lang="en-US" sz="1200" b="0" i="0" u="none" strike="noStrike" dirty="0">
                        <a:effectLst/>
                        <a:latin typeface="Zurich Cn BT"/>
                      </a:endParaRPr>
                    </a:p>
                  </a:txBody>
                  <a:tcPr marL="3663" marR="3663" marT="3663" marB="0" anchor="b"/>
                </a:tc>
                <a:tc>
                  <a:txBody>
                    <a:bodyPr/>
                    <a:lstStyle/>
                    <a:p>
                      <a:pPr algn="l"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Taxes and parent</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extLst>
                  <a:ext uri="{0D108BD9-81ED-4DB2-BD59-A6C34878D82A}">
                    <a16:rowId xmlns:a16="http://schemas.microsoft.com/office/drawing/2014/main" val="1153309200"/>
                  </a:ext>
                </a:extLst>
              </a:tr>
              <a:tr h="183863">
                <a:tc gridSpan="2" vMerge="1">
                  <a:txBody>
                    <a:bodyPr/>
                    <a:lstStyle/>
                    <a:p>
                      <a:endParaRPr lang="en-US"/>
                    </a:p>
                  </a:txBody>
                  <a:tcPr/>
                </a:tc>
                <a:tc hMerge="1" vMerge="1">
                  <a:txBody>
                    <a:bodyPr/>
                    <a:lstStyle/>
                    <a:p>
                      <a:endParaRPr lang="en-US"/>
                    </a:p>
                  </a:txBody>
                  <a:tcPr/>
                </a:tc>
                <a:tc>
                  <a:txBody>
                    <a:bodyPr/>
                    <a:lstStyle/>
                    <a:p>
                      <a:pPr algn="l"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l"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l"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formula</a:t>
                      </a:r>
                      <a:endParaRPr lang="en-US" sz="1200" b="0" i="0" u="none" strike="noStrike" dirty="0">
                        <a:effectLst/>
                        <a:latin typeface="Zurich Cn BT"/>
                      </a:endParaRPr>
                    </a:p>
                  </a:txBody>
                  <a:tcPr marL="3663" marR="3663" marT="3663" marB="0" anchor="b"/>
                </a:tc>
                <a:tc>
                  <a:txBody>
                    <a:bodyPr/>
                    <a:lstStyle/>
                    <a:p>
                      <a:pPr algn="l"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100" u="none" strike="noStrike" dirty="0">
                          <a:effectLst/>
                        </a:rPr>
                        <a:t>government</a:t>
                      </a:r>
                      <a:endParaRPr lang="en-US" sz="1100" b="0" i="0" u="none" strike="noStrike" dirty="0">
                        <a:effectLst/>
                        <a:latin typeface="Zurich Cn BT"/>
                      </a:endParaRPr>
                    </a:p>
                  </a:txBody>
                  <a:tcPr marL="3663" marR="3663" marT="3663" marB="0" anchor="b"/>
                </a:tc>
                <a:tc>
                  <a:txBody>
                    <a:bodyPr/>
                    <a:lstStyle/>
                    <a:p>
                      <a:pPr algn="r" fontAlgn="b"/>
                      <a:r>
                        <a:rPr lang="en-US" sz="1200" u="none" strike="noStrike" dirty="0">
                          <a:effectLst/>
                        </a:rPr>
                        <a:t>Other local</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extLst>
                  <a:ext uri="{0D108BD9-81ED-4DB2-BD59-A6C34878D82A}">
                    <a16:rowId xmlns:a16="http://schemas.microsoft.com/office/drawing/2014/main" val="1425708747"/>
                  </a:ext>
                </a:extLst>
              </a:tr>
              <a:tr h="182265">
                <a:tc gridSpan="2" vMerge="1">
                  <a:txBody>
                    <a:bodyPr/>
                    <a:lstStyle/>
                    <a:p>
                      <a:endParaRPr lang="en-US"/>
                    </a:p>
                  </a:txBody>
                  <a:tcPr/>
                </a:tc>
                <a:tc hMerge="1" vMerge="1">
                  <a:txBody>
                    <a:bodyPr/>
                    <a:lstStyle/>
                    <a:p>
                      <a:endParaRPr lang="en-US"/>
                    </a:p>
                  </a:txBody>
                  <a:tcPr/>
                </a:tc>
                <a:tc>
                  <a:txBody>
                    <a:bodyPr/>
                    <a:lstStyle/>
                    <a:p>
                      <a:pPr algn="r" fontAlgn="b"/>
                      <a:r>
                        <a:rPr lang="en-US" sz="1200" u="none" strike="noStrike" dirty="0">
                          <a:effectLst/>
                        </a:rPr>
                        <a:t>Total</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Total </a:t>
                      </a:r>
                      <a:r>
                        <a:rPr lang="en-US" sz="1200" u="none" strike="noStrike" baseline="30000" dirty="0">
                          <a:effectLst/>
                        </a:rPr>
                        <a:t>1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Title I</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Total </a:t>
                      </a:r>
                      <a:r>
                        <a:rPr lang="en-US" sz="1200" u="none" strike="noStrike" baseline="30000" dirty="0">
                          <a:effectLst/>
                        </a:rPr>
                        <a:t>1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assistance</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Total </a:t>
                      </a:r>
                      <a:r>
                        <a:rPr lang="en-US" sz="1200" u="none" strike="noStrike" baseline="30000" dirty="0">
                          <a:effectLst/>
                        </a:rPr>
                        <a:t>1 </a:t>
                      </a:r>
                      <a:endParaRPr lang="en-US" sz="1200" b="0" i="0" u="none" strike="noStrike" dirty="0">
                        <a:effectLst/>
                        <a:latin typeface="Zurich Cn BT"/>
                      </a:endParaRPr>
                    </a:p>
                  </a:txBody>
                  <a:tcPr marL="3663" marR="3663" marT="3663" marB="0" anchor="b"/>
                </a:tc>
                <a:tc>
                  <a:txBody>
                    <a:bodyPr/>
                    <a:lstStyle/>
                    <a:p>
                      <a:pPr algn="r" fontAlgn="b"/>
                      <a:r>
                        <a:rPr lang="en-US" sz="1000" u="none" strike="noStrike" dirty="0">
                          <a:effectLst/>
                        </a:rPr>
                        <a:t>contributions</a:t>
                      </a:r>
                      <a:endParaRPr lang="en-US" sz="1000" b="0" i="0" u="none" strike="noStrike" dirty="0">
                        <a:effectLst/>
                        <a:latin typeface="Zurich Cn BT"/>
                      </a:endParaRPr>
                    </a:p>
                  </a:txBody>
                  <a:tcPr marL="3663" marR="3663" marT="3663" marB="0" anchor="b"/>
                </a:tc>
                <a:tc>
                  <a:txBody>
                    <a:bodyPr/>
                    <a:lstStyle/>
                    <a:p>
                      <a:pPr algn="r" fontAlgn="b"/>
                      <a:r>
                        <a:rPr lang="en-US" sz="1050" u="none" strike="noStrike" dirty="0">
                          <a:effectLst/>
                        </a:rPr>
                        <a:t>governments</a:t>
                      </a:r>
                      <a:endParaRPr lang="en-US" sz="1050" b="0" i="0" u="none" strike="noStrike" dirty="0">
                        <a:effectLst/>
                        <a:latin typeface="Zurich Cn BT"/>
                      </a:endParaRPr>
                    </a:p>
                  </a:txBody>
                  <a:tcPr marL="3663" marR="3663" marT="3663" marB="0" anchor="b"/>
                </a:tc>
                <a:tc>
                  <a:txBody>
                    <a:bodyPr/>
                    <a:lstStyle/>
                    <a:p>
                      <a:pPr algn="r" fontAlgn="b"/>
                      <a:r>
                        <a:rPr lang="en-US" sz="1200" u="none" strike="noStrike" dirty="0">
                          <a:effectLst/>
                        </a:rPr>
                        <a:t>Charges</a:t>
                      </a:r>
                      <a:endParaRPr lang="en-US" sz="1200" b="0" i="0" u="none" strike="noStrike" dirty="0">
                        <a:effectLst/>
                        <a:latin typeface="Zurich Cn BT"/>
                      </a:endParaRPr>
                    </a:p>
                  </a:txBody>
                  <a:tcPr marL="3663" marR="3663" marT="3663" marB="0" anchor="b"/>
                </a:tc>
                <a:extLst>
                  <a:ext uri="{0D108BD9-81ED-4DB2-BD59-A6C34878D82A}">
                    <a16:rowId xmlns:a16="http://schemas.microsoft.com/office/drawing/2014/main" val="1460464304"/>
                  </a:ext>
                </a:extLst>
              </a:tr>
              <a:tr h="164441">
                <a:tc>
                  <a:txBody>
                    <a:bodyPr/>
                    <a:lstStyle/>
                    <a:p>
                      <a:pPr algn="l" fontAlgn="b"/>
                      <a:endParaRPr lang="en-US" sz="1200" b="0" i="0" u="none" strike="noStrike" dirty="0">
                        <a:effectLst/>
                        <a:latin typeface="Zurich Cn BT"/>
                      </a:endParaRPr>
                    </a:p>
                  </a:txBody>
                  <a:tcPr marL="3663" marR="3663" marT="3663" marB="0" anchor="b"/>
                </a:tc>
                <a:tc>
                  <a:txBody>
                    <a:bodyPr/>
                    <a:lstStyle/>
                    <a:p>
                      <a:pPr algn="l"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extLst>
                  <a:ext uri="{0D108BD9-81ED-4DB2-BD59-A6C34878D82A}">
                    <a16:rowId xmlns:a16="http://schemas.microsoft.com/office/drawing/2014/main" val="534877650"/>
                  </a:ext>
                </a:extLst>
              </a:tr>
              <a:tr h="324085">
                <a:tc gridSpan="2">
                  <a:txBody>
                    <a:bodyPr/>
                    <a:lstStyle/>
                    <a:p>
                      <a:pPr algn="l" fontAlgn="b"/>
                      <a:r>
                        <a:rPr lang="en-US" sz="1200" u="none" strike="noStrike" dirty="0">
                          <a:effectLst/>
                        </a:rPr>
                        <a:t>United States</a:t>
                      </a:r>
                      <a:endParaRPr lang="en-US" sz="1200" b="0" i="0" u="none" strike="noStrike" dirty="0">
                        <a:effectLst/>
                        <a:latin typeface="Zurich Cn BT"/>
                      </a:endParaRPr>
                    </a:p>
                  </a:txBody>
                  <a:tcPr marL="3663" marR="3663" marT="3663" marB="0" anchor="b"/>
                </a:tc>
                <a:tc hMerge="1">
                  <a:txBody>
                    <a:bodyPr/>
                    <a:lstStyle/>
                    <a:p>
                      <a:endParaRPr lang="en-US"/>
                    </a:p>
                  </a:txBody>
                  <a:tcPr/>
                </a:tc>
                <a:tc>
                  <a:txBody>
                    <a:bodyPr/>
                    <a:lstStyle/>
                    <a:p>
                      <a:pPr algn="r" fontAlgn="b"/>
                      <a:r>
                        <a:rPr lang="en-US" sz="1200" u="none" strike="noStrike" dirty="0">
                          <a:effectLst/>
                        </a:rPr>
                        <a:t>100.0</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7.7</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1.9</a:t>
                      </a:r>
                      <a:endParaRPr lang="en-US" sz="1200" b="0" i="0" u="none" strike="noStrike" dirty="0">
                        <a:effectLst/>
                        <a:latin typeface="Zurich Cn BT"/>
                      </a:endParaRPr>
                    </a:p>
                  </a:txBody>
                  <a:tcPr marL="3663" marR="3663" marT="3663" marB="0" anchor="b"/>
                </a:tc>
                <a:tc>
                  <a:txBody>
                    <a:bodyPr/>
                    <a:lstStyle/>
                    <a:p>
                      <a:pPr algn="r" fontAlgn="b"/>
                      <a:r>
                        <a:rPr lang="en-US" sz="1200" b="1" u="none" strike="noStrike" dirty="0">
                          <a:effectLst/>
                        </a:rPr>
                        <a:t>46.7</a:t>
                      </a:r>
                      <a:endParaRPr lang="en-US" sz="1200" b="1" i="0" u="none" strike="noStrike" dirty="0">
                        <a:effectLst/>
                        <a:latin typeface="Zurich Cn BT"/>
                      </a:endParaRPr>
                    </a:p>
                  </a:txBody>
                  <a:tcPr marL="3663" marR="3663" marT="3663" marB="0" anchor="b"/>
                </a:tc>
                <a:tc>
                  <a:txBody>
                    <a:bodyPr/>
                    <a:lstStyle/>
                    <a:p>
                      <a:pPr algn="r" fontAlgn="b"/>
                      <a:r>
                        <a:rPr lang="en-US" sz="1200" u="none" strike="noStrike" dirty="0">
                          <a:effectLst/>
                        </a:rPr>
                        <a:t>31.4</a:t>
                      </a:r>
                      <a:endParaRPr lang="en-US" sz="1200" b="0" i="0" u="none" strike="noStrike" dirty="0">
                        <a:effectLst/>
                        <a:latin typeface="Zurich Cn BT"/>
                      </a:endParaRPr>
                    </a:p>
                  </a:txBody>
                  <a:tcPr marL="3663" marR="3663" marT="3663" marB="0" anchor="b"/>
                </a:tc>
                <a:tc>
                  <a:txBody>
                    <a:bodyPr/>
                    <a:lstStyle/>
                    <a:p>
                      <a:pPr algn="r" fontAlgn="b"/>
                      <a:r>
                        <a:rPr lang="en-US" sz="1200" b="1" u="none" strike="noStrike" dirty="0">
                          <a:effectLst/>
                        </a:rPr>
                        <a:t>45.6</a:t>
                      </a:r>
                      <a:endParaRPr lang="en-US" sz="1200" b="1" i="0" u="none" strike="noStrike" dirty="0">
                        <a:effectLst/>
                        <a:latin typeface="Zurich Cn BT"/>
                      </a:endParaRPr>
                    </a:p>
                  </a:txBody>
                  <a:tcPr marL="3663" marR="3663" marT="3663" marB="0" anchor="b"/>
                </a:tc>
                <a:tc>
                  <a:txBody>
                    <a:bodyPr/>
                    <a:lstStyle/>
                    <a:p>
                      <a:pPr algn="r" fontAlgn="b"/>
                      <a:r>
                        <a:rPr lang="en-US" sz="1200" u="none" strike="noStrike" dirty="0">
                          <a:effectLst/>
                        </a:rPr>
                        <a:t>39.2</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1.3</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2.0</a:t>
                      </a:r>
                      <a:endParaRPr lang="en-US" sz="1200" b="0" i="0" u="none" strike="noStrike" dirty="0">
                        <a:effectLst/>
                        <a:latin typeface="Zurich Cn BT"/>
                      </a:endParaRPr>
                    </a:p>
                  </a:txBody>
                  <a:tcPr marL="3663" marR="3663" marT="3663" marB="0" anchor="b"/>
                </a:tc>
                <a:extLst>
                  <a:ext uri="{0D108BD9-81ED-4DB2-BD59-A6C34878D82A}">
                    <a16:rowId xmlns:a16="http://schemas.microsoft.com/office/drawing/2014/main" val="758382731"/>
                  </a:ext>
                </a:extLst>
              </a:tr>
              <a:tr h="324085">
                <a:tc gridSpan="2">
                  <a:txBody>
                    <a:bodyPr/>
                    <a:lstStyle/>
                    <a:p>
                      <a:pPr algn="l" fontAlgn="b"/>
                      <a:r>
                        <a:rPr lang="en-US" sz="1200" u="none" strike="noStrike" dirty="0">
                          <a:effectLst/>
                        </a:rPr>
                        <a:t>Iowa</a:t>
                      </a:r>
                      <a:endParaRPr lang="en-US" sz="1200" b="0" i="0" u="none" strike="noStrike" dirty="0">
                        <a:effectLst/>
                        <a:latin typeface="Zurich Cn BT"/>
                      </a:endParaRPr>
                    </a:p>
                  </a:txBody>
                  <a:tcPr marL="3663" marR="3663" marT="3663" marB="0" anchor="b"/>
                </a:tc>
                <a:tc hMerge="1">
                  <a:txBody>
                    <a:bodyPr/>
                    <a:lstStyle/>
                    <a:p>
                      <a:endParaRPr lang="en-US"/>
                    </a:p>
                  </a:txBody>
                  <a:tcPr/>
                </a:tc>
                <a:tc>
                  <a:txBody>
                    <a:bodyPr/>
                    <a:lstStyle/>
                    <a:p>
                      <a:pPr algn="r" fontAlgn="b"/>
                      <a:r>
                        <a:rPr lang="en-US" sz="1200" u="none" strike="noStrike" dirty="0">
                          <a:effectLst/>
                        </a:rPr>
                        <a:t>100.0</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6.9</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1.3</a:t>
                      </a:r>
                      <a:endParaRPr lang="en-US" sz="1200" b="0" i="0" u="none" strike="noStrike" dirty="0">
                        <a:effectLst/>
                        <a:latin typeface="Zurich Cn BT"/>
                      </a:endParaRPr>
                    </a:p>
                  </a:txBody>
                  <a:tcPr marL="3663" marR="3663" marT="3663" marB="0" anchor="b"/>
                </a:tc>
                <a:tc>
                  <a:txBody>
                    <a:bodyPr/>
                    <a:lstStyle/>
                    <a:p>
                      <a:pPr algn="r" fontAlgn="b"/>
                      <a:r>
                        <a:rPr lang="en-US" sz="1200" b="1" u="none" strike="noStrike" dirty="0">
                          <a:effectLst/>
                        </a:rPr>
                        <a:t>52.8</a:t>
                      </a:r>
                      <a:endParaRPr lang="en-US" sz="1200" b="1" i="0" u="none" strike="noStrike" dirty="0">
                        <a:effectLst/>
                        <a:latin typeface="Zurich Cn BT"/>
                      </a:endParaRPr>
                    </a:p>
                  </a:txBody>
                  <a:tcPr marL="3663" marR="3663" marT="3663" marB="0" anchor="b"/>
                </a:tc>
                <a:tc>
                  <a:txBody>
                    <a:bodyPr/>
                    <a:lstStyle/>
                    <a:p>
                      <a:pPr algn="r" fontAlgn="b"/>
                      <a:r>
                        <a:rPr lang="en-US" sz="1200" u="none" strike="noStrike" dirty="0">
                          <a:effectLst/>
                        </a:rPr>
                        <a:t>37.3</a:t>
                      </a:r>
                      <a:endParaRPr lang="en-US" sz="1200" b="0" i="0" u="none" strike="noStrike" dirty="0">
                        <a:effectLst/>
                        <a:latin typeface="Zurich Cn BT"/>
                      </a:endParaRPr>
                    </a:p>
                  </a:txBody>
                  <a:tcPr marL="3663" marR="3663" marT="3663" marB="0" anchor="b"/>
                </a:tc>
                <a:tc>
                  <a:txBody>
                    <a:bodyPr/>
                    <a:lstStyle/>
                    <a:p>
                      <a:pPr algn="r" fontAlgn="b"/>
                      <a:r>
                        <a:rPr lang="en-US" sz="1200" b="1" u="none" strike="noStrike" dirty="0">
                          <a:effectLst/>
                        </a:rPr>
                        <a:t>40.3</a:t>
                      </a:r>
                      <a:endParaRPr lang="en-US" sz="1200" b="1" i="0" u="none" strike="noStrike" dirty="0">
                        <a:effectLst/>
                        <a:latin typeface="Zurich Cn BT"/>
                      </a:endParaRPr>
                    </a:p>
                  </a:txBody>
                  <a:tcPr marL="3663" marR="3663" marT="3663" marB="0" anchor="b"/>
                </a:tc>
                <a:tc>
                  <a:txBody>
                    <a:bodyPr/>
                    <a:lstStyle/>
                    <a:p>
                      <a:pPr algn="r" fontAlgn="b"/>
                      <a:r>
                        <a:rPr lang="en-US" sz="1200" u="none" strike="noStrike" dirty="0">
                          <a:effectLst/>
                        </a:rPr>
                        <a:t>35.4</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0.1</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2.5</a:t>
                      </a:r>
                      <a:endParaRPr lang="en-US" sz="1200" b="0" i="0" u="none" strike="noStrike" dirty="0">
                        <a:effectLst/>
                        <a:latin typeface="Zurich Cn BT"/>
                      </a:endParaRPr>
                    </a:p>
                  </a:txBody>
                  <a:tcPr marL="3663" marR="3663" marT="3663" marB="0" anchor="b"/>
                </a:tc>
                <a:extLst>
                  <a:ext uri="{0D108BD9-81ED-4DB2-BD59-A6C34878D82A}">
                    <a16:rowId xmlns:a16="http://schemas.microsoft.com/office/drawing/2014/main" val="3355664376"/>
                  </a:ext>
                </a:extLst>
              </a:tr>
              <a:tr h="164441">
                <a:tc>
                  <a:txBody>
                    <a:bodyPr/>
                    <a:lstStyle/>
                    <a:p>
                      <a:pPr algn="l" fontAlgn="b"/>
                      <a:r>
                        <a:rPr lang="en-US" sz="1200" b="0" i="1" u="none" strike="noStrike" dirty="0">
                          <a:effectLst/>
                          <a:latin typeface="Zurich Cn BT"/>
                        </a:rPr>
                        <a:t>Difference (Iowa – USA)</a:t>
                      </a:r>
                    </a:p>
                  </a:txBody>
                  <a:tcPr marL="3663" marR="3663" marT="3663" marB="0" anchor="b"/>
                </a:tc>
                <a:tc>
                  <a:txBody>
                    <a:bodyPr/>
                    <a:lstStyle/>
                    <a:p>
                      <a:pPr algn="l"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 </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highlight>
                            <a:srgbClr val="00FFFF"/>
                          </a:highlight>
                        </a:rPr>
                        <a:t>-0.79</a:t>
                      </a:r>
                      <a:endParaRPr lang="en-US" sz="1200" b="0" i="0" u="none" strike="noStrike" dirty="0">
                        <a:effectLst/>
                        <a:highlight>
                          <a:srgbClr val="00FFFF"/>
                        </a:highlight>
                        <a:latin typeface="Zurich Cn BT"/>
                      </a:endParaRPr>
                    </a:p>
                  </a:txBody>
                  <a:tcPr marL="3663" marR="3663" marT="3663" marB="0" anchor="b"/>
                </a:tc>
                <a:tc>
                  <a:txBody>
                    <a:bodyPr/>
                    <a:lstStyle/>
                    <a:p>
                      <a:pPr algn="r" fontAlgn="b"/>
                      <a:r>
                        <a:rPr lang="en-US" sz="1200" u="none" strike="noStrike" dirty="0">
                          <a:effectLst/>
                        </a:rPr>
                        <a:t>-0.53</a:t>
                      </a:r>
                      <a:endParaRPr lang="en-US" sz="1200" b="0" i="0" u="none" strike="noStrike" dirty="0">
                        <a:effectLst/>
                        <a:latin typeface="Zurich Cn BT"/>
                      </a:endParaRPr>
                    </a:p>
                  </a:txBody>
                  <a:tcPr marL="3663" marR="3663" marT="3663" marB="0" anchor="b"/>
                </a:tc>
                <a:tc>
                  <a:txBody>
                    <a:bodyPr/>
                    <a:lstStyle/>
                    <a:p>
                      <a:pPr algn="r" fontAlgn="b"/>
                      <a:r>
                        <a:rPr lang="en-US" sz="1200" b="1" u="none" strike="noStrike" dirty="0">
                          <a:effectLst/>
                          <a:highlight>
                            <a:srgbClr val="FFFF00"/>
                          </a:highlight>
                        </a:rPr>
                        <a:t>6.10</a:t>
                      </a:r>
                      <a:endParaRPr lang="en-US" sz="1200" b="1" i="0" u="none" strike="noStrike" dirty="0">
                        <a:effectLst/>
                        <a:highlight>
                          <a:srgbClr val="FFFF00"/>
                        </a:highlight>
                        <a:latin typeface="Zurich Cn BT"/>
                      </a:endParaRPr>
                    </a:p>
                  </a:txBody>
                  <a:tcPr marL="3663" marR="3663" marT="3663" marB="0" anchor="b"/>
                </a:tc>
                <a:tc>
                  <a:txBody>
                    <a:bodyPr/>
                    <a:lstStyle/>
                    <a:p>
                      <a:pPr algn="r" fontAlgn="b"/>
                      <a:r>
                        <a:rPr lang="en-US" sz="1200" u="none" strike="noStrike" dirty="0">
                          <a:effectLst/>
                        </a:rPr>
                        <a:t>5.85</a:t>
                      </a:r>
                      <a:endParaRPr lang="en-US" sz="1200" b="0" i="0" u="none" strike="noStrike" dirty="0">
                        <a:effectLst/>
                        <a:latin typeface="Zurich Cn BT"/>
                      </a:endParaRPr>
                    </a:p>
                  </a:txBody>
                  <a:tcPr marL="3663" marR="3663" marT="3663" marB="0" anchor="b"/>
                </a:tc>
                <a:tc>
                  <a:txBody>
                    <a:bodyPr/>
                    <a:lstStyle/>
                    <a:p>
                      <a:pPr algn="r" fontAlgn="b"/>
                      <a:r>
                        <a:rPr lang="en-US" sz="1200" b="1" u="none" strike="noStrike" dirty="0">
                          <a:effectLst/>
                          <a:highlight>
                            <a:srgbClr val="CCFF66"/>
                          </a:highlight>
                        </a:rPr>
                        <a:t>-5.31</a:t>
                      </a:r>
                      <a:endParaRPr lang="en-US" sz="1200" b="1" i="0" u="none" strike="noStrike" dirty="0">
                        <a:effectLst/>
                        <a:highlight>
                          <a:srgbClr val="CCFF66"/>
                        </a:highlight>
                        <a:latin typeface="Zurich Cn BT"/>
                      </a:endParaRPr>
                    </a:p>
                  </a:txBody>
                  <a:tcPr marL="3663" marR="3663" marT="3663" marB="0" anchor="b"/>
                </a:tc>
                <a:tc>
                  <a:txBody>
                    <a:bodyPr/>
                    <a:lstStyle/>
                    <a:p>
                      <a:pPr algn="r" fontAlgn="b"/>
                      <a:r>
                        <a:rPr lang="en-US" sz="1200" u="none" strike="noStrike" dirty="0">
                          <a:effectLst/>
                        </a:rPr>
                        <a:t>-3.82</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-1.27</a:t>
                      </a:r>
                      <a:endParaRPr lang="en-US" sz="1200" b="0" i="0" u="none" strike="noStrike" dirty="0">
                        <a:effectLst/>
                        <a:latin typeface="Zurich Cn BT"/>
                      </a:endParaRPr>
                    </a:p>
                  </a:txBody>
                  <a:tcPr marL="3663" marR="3663" marT="3663" marB="0" anchor="b"/>
                </a:tc>
                <a:tc>
                  <a:txBody>
                    <a:bodyPr/>
                    <a:lstStyle/>
                    <a:p>
                      <a:pPr algn="r" fontAlgn="b"/>
                      <a:r>
                        <a:rPr lang="en-US" sz="1200" u="none" strike="noStrike" dirty="0">
                          <a:effectLst/>
                        </a:rPr>
                        <a:t>0.42</a:t>
                      </a:r>
                      <a:endParaRPr lang="en-US" sz="1200" b="0" i="0" u="none" strike="noStrike" dirty="0">
                        <a:effectLst/>
                        <a:latin typeface="Zurich Cn BT"/>
                      </a:endParaRPr>
                    </a:p>
                  </a:txBody>
                  <a:tcPr marL="3663" marR="3663" marT="3663" marB="0" anchor="b"/>
                </a:tc>
                <a:extLst>
                  <a:ext uri="{0D108BD9-81ED-4DB2-BD59-A6C34878D82A}">
                    <a16:rowId xmlns:a16="http://schemas.microsoft.com/office/drawing/2014/main" val="2101127322"/>
                  </a:ext>
                </a:extLst>
              </a:tr>
            </a:tbl>
          </a:graphicData>
        </a:graphic>
      </p:graphicFrame>
      <p:sp>
        <p:nvSpPr>
          <p:cNvPr id="4" name="Slide Number Placeholder 3">
            <a:extLst>
              <a:ext uri="{FF2B5EF4-FFF2-40B4-BE49-F238E27FC236}">
                <a16:creationId xmlns:a16="http://schemas.microsoft.com/office/drawing/2014/main" id="{1B0687B3-F35B-4859-925F-99AEE4870328}"/>
              </a:ext>
            </a:extLst>
          </p:cNvPr>
          <p:cNvSpPr>
            <a:spLocks noGrp="1"/>
          </p:cNvSpPr>
          <p:nvPr>
            <p:ph type="sldNum" sz="quarter" idx="12"/>
          </p:nvPr>
        </p:nvSpPr>
        <p:spPr/>
        <p:txBody>
          <a:bodyPr/>
          <a:lstStyle/>
          <a:p>
            <a:fld id="{7E3A9E86-4CC3-4959-A751-C33E618564A4}" type="slidenum">
              <a:rPr lang="en-US" smtClean="0"/>
              <a:t>24</a:t>
            </a:fld>
            <a:endParaRPr lang="en-US" dirty="0"/>
          </a:p>
        </p:txBody>
      </p:sp>
      <p:sp>
        <p:nvSpPr>
          <p:cNvPr id="6" name="TextBox 5">
            <a:extLst>
              <a:ext uri="{FF2B5EF4-FFF2-40B4-BE49-F238E27FC236}">
                <a16:creationId xmlns:a16="http://schemas.microsoft.com/office/drawing/2014/main" id="{4EABD67C-9257-44E2-8E01-3637DE99B528}"/>
              </a:ext>
            </a:extLst>
          </p:cNvPr>
          <p:cNvSpPr txBox="1"/>
          <p:nvPr/>
        </p:nvSpPr>
        <p:spPr>
          <a:xfrm>
            <a:off x="723900" y="4395078"/>
            <a:ext cx="7543800" cy="923330"/>
          </a:xfrm>
          <a:prstGeom prst="rect">
            <a:avLst/>
          </a:prstGeom>
          <a:noFill/>
        </p:spPr>
        <p:txBody>
          <a:bodyPr wrap="square" rtlCol="0">
            <a:spAutoFit/>
          </a:bodyPr>
          <a:lstStyle/>
          <a:p>
            <a:pPr marL="285750" indent="-285750">
              <a:buFont typeface="Arial" panose="020B0604020202020204" pitchFamily="34" charset="0"/>
              <a:buChar char="•"/>
            </a:pPr>
            <a:r>
              <a:rPr lang="en-US" dirty="0"/>
              <a:t>Federal funding is 0.79% below the national average</a:t>
            </a:r>
          </a:p>
          <a:p>
            <a:pPr marL="285750" indent="-285750">
              <a:buFont typeface="Arial" panose="020B0604020202020204" pitchFamily="34" charset="0"/>
              <a:buChar char="•"/>
            </a:pPr>
            <a:r>
              <a:rPr lang="en-US" dirty="0"/>
              <a:t>State percent of funding is 6.10% above the national average</a:t>
            </a:r>
          </a:p>
          <a:p>
            <a:pPr marL="285750" indent="-285750">
              <a:buFont typeface="Arial" panose="020B0604020202020204" pitchFamily="34" charset="0"/>
              <a:buChar char="•"/>
            </a:pPr>
            <a:r>
              <a:rPr lang="en-US" dirty="0"/>
              <a:t>Local percent of funding is 5.31% below the national average</a:t>
            </a:r>
          </a:p>
        </p:txBody>
      </p:sp>
      <p:sp>
        <p:nvSpPr>
          <p:cNvPr id="2" name="TextBox 1">
            <a:extLst>
              <a:ext uri="{FF2B5EF4-FFF2-40B4-BE49-F238E27FC236}">
                <a16:creationId xmlns:a16="http://schemas.microsoft.com/office/drawing/2014/main" id="{4E03CDEF-5B93-4309-8D9A-E0B172CD9F61}"/>
              </a:ext>
            </a:extLst>
          </p:cNvPr>
          <p:cNvSpPr txBox="1"/>
          <p:nvPr/>
        </p:nvSpPr>
        <p:spPr>
          <a:xfrm>
            <a:off x="609600" y="5544988"/>
            <a:ext cx="8229600" cy="646331"/>
          </a:xfrm>
          <a:prstGeom prst="rect">
            <a:avLst/>
          </a:prstGeom>
          <a:noFill/>
        </p:spPr>
        <p:txBody>
          <a:bodyPr wrap="square" rtlCol="0">
            <a:spAutoFit/>
          </a:bodyPr>
          <a:lstStyle/>
          <a:p>
            <a:r>
              <a:rPr lang="en-US" dirty="0"/>
              <a:t>More state funding in the mix means the state is more on the hook to fund inflation and costs that schools experience in addition to new programs. </a:t>
            </a:r>
          </a:p>
        </p:txBody>
      </p:sp>
    </p:spTree>
    <p:extLst>
      <p:ext uri="{BB962C8B-B14F-4D97-AF65-F5344CB8AC3E}">
        <p14:creationId xmlns:p14="http://schemas.microsoft.com/office/powerpoint/2010/main" val="2614679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3DCC2DC-E60A-48D4-9D1A-D8336D8190D8}"/>
              </a:ext>
            </a:extLst>
          </p:cNvPr>
          <p:cNvPicPr>
            <a:picLocks noChangeAspect="1"/>
          </p:cNvPicPr>
          <p:nvPr/>
        </p:nvPicPr>
        <p:blipFill>
          <a:blip r:embed="rId2"/>
          <a:stretch>
            <a:fillRect/>
          </a:stretch>
        </p:blipFill>
        <p:spPr>
          <a:xfrm>
            <a:off x="762000" y="633102"/>
            <a:ext cx="7696200" cy="5669139"/>
          </a:xfrm>
          <a:prstGeom prst="rect">
            <a:avLst/>
          </a:prstGeom>
        </p:spPr>
      </p:pic>
      <p:sp>
        <p:nvSpPr>
          <p:cNvPr id="11" name="Rectangle 2">
            <a:extLst>
              <a:ext uri="{FF2B5EF4-FFF2-40B4-BE49-F238E27FC236}">
                <a16:creationId xmlns:a16="http://schemas.microsoft.com/office/drawing/2014/main" id="{F34C13DD-A843-49F1-91A4-42565AD9FE07}"/>
              </a:ext>
            </a:extLst>
          </p:cNvPr>
          <p:cNvSpPr>
            <a:spLocks noGrp="1" noChangeArrowheads="1"/>
          </p:cNvSpPr>
          <p:nvPr>
            <p:ph type="title"/>
          </p:nvPr>
        </p:nvSpPr>
        <p:spPr bwMode="auto">
          <a:xfrm>
            <a:off x="1295400" y="171437"/>
            <a:ext cx="5797741"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LSA General Fund Balance Sheet Update (October 2021)</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Document published location: </a:t>
            </a:r>
            <a:r>
              <a:rPr kumimoji="0" lang="en-US" altLang="en-US" sz="1200" b="0" i="0" u="none" strike="noStrike" cap="none" normalizeH="0" baseline="0" dirty="0">
                <a:ln>
                  <a:noFill/>
                </a:ln>
                <a:solidFill>
                  <a:srgbClr val="1155CC"/>
                </a:solidFill>
                <a:effectLst/>
                <a:latin typeface="Arial" panose="020B0604020202020204" pitchFamily="34" charset="0"/>
                <a:cs typeface="Arial" panose="020B0604020202020204" pitchFamily="34" charset="0"/>
                <a:hlinkClick r:id="rId3"/>
              </a:rPr>
              <a:t>https://www.legis.iowa.gov/docs/publications/BL/1231137.pdf</a:t>
            </a:r>
            <a:endParaRPr kumimoji="0" lang="en-US" altLang="en-US" sz="1200" b="0" i="0" u="none" strike="noStrike" cap="none" normalizeH="0" baseline="0" dirty="0">
              <a:ln>
                <a:noFill/>
              </a:ln>
              <a:solidFill>
                <a:schemeClr val="tx1"/>
              </a:solidFill>
              <a:effectLst/>
              <a:latin typeface="Arial" panose="020B0604020202020204" pitchFamily="34" charset="0"/>
            </a:endParaRPr>
          </a:p>
        </p:txBody>
      </p:sp>
      <p:sp>
        <p:nvSpPr>
          <p:cNvPr id="12" name="Oval 11">
            <a:extLst>
              <a:ext uri="{FF2B5EF4-FFF2-40B4-BE49-F238E27FC236}">
                <a16:creationId xmlns:a16="http://schemas.microsoft.com/office/drawing/2014/main" id="{842C21D4-3F66-445A-A6F2-249A8502258E}"/>
              </a:ext>
            </a:extLst>
          </p:cNvPr>
          <p:cNvSpPr/>
          <p:nvPr/>
        </p:nvSpPr>
        <p:spPr>
          <a:xfrm>
            <a:off x="4592425" y="5167287"/>
            <a:ext cx="2590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BC2349B-F331-4B48-957C-CA6A4955218F}"/>
              </a:ext>
            </a:extLst>
          </p:cNvPr>
          <p:cNvSpPr txBox="1"/>
          <p:nvPr/>
        </p:nvSpPr>
        <p:spPr>
          <a:xfrm>
            <a:off x="733720" y="5715000"/>
            <a:ext cx="8029280" cy="646331"/>
          </a:xfrm>
          <a:prstGeom prst="rect">
            <a:avLst/>
          </a:prstGeom>
          <a:noFill/>
        </p:spPr>
        <p:txBody>
          <a:bodyPr wrap="square" rtlCol="0">
            <a:spAutoFit/>
          </a:bodyPr>
          <a:lstStyle/>
          <a:p>
            <a:r>
              <a:rPr lang="en-US" dirty="0"/>
              <a:t>FY 2021 Actual Surplus - $1.24 Billion</a:t>
            </a:r>
          </a:p>
          <a:p>
            <a:r>
              <a:rPr lang="en-US" dirty="0"/>
              <a:t>LSA revised balance sheet estimates additional surpluses for FY 2022 and FY 2023.</a:t>
            </a:r>
          </a:p>
        </p:txBody>
      </p:sp>
    </p:spTree>
    <p:extLst>
      <p:ext uri="{BB962C8B-B14F-4D97-AF65-F5344CB8AC3E}">
        <p14:creationId xmlns:p14="http://schemas.microsoft.com/office/powerpoint/2010/main" val="3988768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3804-A4F2-4A82-9C24-FAF14EACE726}"/>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D34B2567-D206-4EEF-BCFF-9DDDACEA2441}"/>
              </a:ext>
            </a:extLst>
          </p:cNvPr>
          <p:cNvPicPr>
            <a:picLocks noGrp="1" noChangeAspect="1"/>
          </p:cNvPicPr>
          <p:nvPr>
            <p:ph idx="1"/>
          </p:nvPr>
        </p:nvPicPr>
        <p:blipFill>
          <a:blip r:embed="rId2"/>
          <a:stretch>
            <a:fillRect/>
          </a:stretch>
        </p:blipFill>
        <p:spPr>
          <a:xfrm>
            <a:off x="129933" y="76200"/>
            <a:ext cx="8153400" cy="6061508"/>
          </a:xfrm>
          <a:prstGeom prst="rect">
            <a:avLst/>
          </a:prstGeom>
        </p:spPr>
      </p:pic>
      <p:sp>
        <p:nvSpPr>
          <p:cNvPr id="3" name="TextBox 2">
            <a:extLst>
              <a:ext uri="{FF2B5EF4-FFF2-40B4-BE49-F238E27FC236}">
                <a16:creationId xmlns:a16="http://schemas.microsoft.com/office/drawing/2014/main" id="{36156B77-36C1-47C1-ABCF-E1D912E481FC}"/>
              </a:ext>
            </a:extLst>
          </p:cNvPr>
          <p:cNvSpPr txBox="1"/>
          <p:nvPr/>
        </p:nvSpPr>
        <p:spPr>
          <a:xfrm>
            <a:off x="7510100" y="983295"/>
            <a:ext cx="1546466" cy="4247317"/>
          </a:xfrm>
          <a:prstGeom prst="rect">
            <a:avLst/>
          </a:prstGeom>
          <a:noFill/>
        </p:spPr>
        <p:txBody>
          <a:bodyPr wrap="square" rtlCol="0">
            <a:spAutoFit/>
          </a:bodyPr>
          <a:lstStyle/>
          <a:p>
            <a:r>
              <a:rPr lang="en-US" dirty="0"/>
              <a:t>LSA Assumptions:</a:t>
            </a:r>
          </a:p>
          <a:p>
            <a:r>
              <a:rPr lang="en-US" dirty="0"/>
              <a:t>  0 SSA</a:t>
            </a:r>
          </a:p>
          <a:p>
            <a:r>
              <a:rPr lang="en-US" dirty="0"/>
              <a:t>  $23 M enroll growth</a:t>
            </a:r>
          </a:p>
          <a:p>
            <a:r>
              <a:rPr lang="en-US" dirty="0"/>
              <a:t>  $15 M AEA funding</a:t>
            </a:r>
          </a:p>
          <a:p>
            <a:r>
              <a:rPr lang="en-US" dirty="0"/>
              <a:t>  $59 million savings C&amp;I </a:t>
            </a:r>
          </a:p>
          <a:p>
            <a:endParaRPr lang="en-US" dirty="0"/>
          </a:p>
          <a:p>
            <a:r>
              <a:rPr lang="en-US" dirty="0"/>
              <a:t>(net $23 million new funding for schools)</a:t>
            </a:r>
          </a:p>
          <a:p>
            <a:endParaRPr lang="en-US" dirty="0"/>
          </a:p>
        </p:txBody>
      </p:sp>
    </p:spTree>
    <p:extLst>
      <p:ext uri="{BB962C8B-B14F-4D97-AF65-F5344CB8AC3E}">
        <p14:creationId xmlns:p14="http://schemas.microsoft.com/office/powerpoint/2010/main" val="4352112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A6D8C-3BCE-4AD5-B1D8-0A5958407521}"/>
              </a:ext>
            </a:extLst>
          </p:cNvPr>
          <p:cNvSpPr>
            <a:spLocks noGrp="1"/>
          </p:cNvSpPr>
          <p:nvPr>
            <p:ph type="title"/>
          </p:nvPr>
        </p:nvSpPr>
        <p:spPr/>
        <p:txBody>
          <a:bodyPr>
            <a:normAutofit fontScale="90000"/>
          </a:bodyPr>
          <a:lstStyle/>
          <a:p>
            <a:r>
              <a:rPr lang="en-US" dirty="0"/>
              <a:t>State Supplementary Assistance Preliminary Cost Estimates ISFIS</a:t>
            </a:r>
          </a:p>
        </p:txBody>
      </p:sp>
      <p:graphicFrame>
        <p:nvGraphicFramePr>
          <p:cNvPr id="4" name="Content Placeholder 3">
            <a:extLst>
              <a:ext uri="{FF2B5EF4-FFF2-40B4-BE49-F238E27FC236}">
                <a16:creationId xmlns:a16="http://schemas.microsoft.com/office/drawing/2014/main" id="{FD7830BA-4022-4993-99BD-4C9CA3452F03}"/>
              </a:ext>
            </a:extLst>
          </p:cNvPr>
          <p:cNvGraphicFramePr>
            <a:graphicFrameLocks noGrp="1"/>
          </p:cNvGraphicFramePr>
          <p:nvPr>
            <p:ph idx="1"/>
            <p:extLst>
              <p:ext uri="{D42A27DB-BD31-4B8C-83A1-F6EECF244321}">
                <p14:modId xmlns:p14="http://schemas.microsoft.com/office/powerpoint/2010/main" val="3834358881"/>
              </p:ext>
            </p:extLst>
          </p:nvPr>
        </p:nvGraphicFramePr>
        <p:xfrm>
          <a:off x="304800" y="2354580"/>
          <a:ext cx="3810000" cy="2522220"/>
        </p:xfrm>
        <a:graphic>
          <a:graphicData uri="http://schemas.openxmlformats.org/drawingml/2006/table">
            <a:tbl>
              <a:tblPr firstRow="1" bandRow="1">
                <a:tableStyleId>{5C22544A-7EE6-4342-B048-85BDC9FD1C3A}</a:tableStyleId>
              </a:tblPr>
              <a:tblGrid>
                <a:gridCol w="1470458">
                  <a:extLst>
                    <a:ext uri="{9D8B030D-6E8A-4147-A177-3AD203B41FA5}">
                      <a16:colId xmlns:a16="http://schemas.microsoft.com/office/drawing/2014/main" val="3926801603"/>
                    </a:ext>
                  </a:extLst>
                </a:gridCol>
                <a:gridCol w="387983">
                  <a:extLst>
                    <a:ext uri="{9D8B030D-6E8A-4147-A177-3AD203B41FA5}">
                      <a16:colId xmlns:a16="http://schemas.microsoft.com/office/drawing/2014/main" val="4235970115"/>
                    </a:ext>
                  </a:extLst>
                </a:gridCol>
                <a:gridCol w="1951559">
                  <a:extLst>
                    <a:ext uri="{9D8B030D-6E8A-4147-A177-3AD203B41FA5}">
                      <a16:colId xmlns:a16="http://schemas.microsoft.com/office/drawing/2014/main" val="3539408807"/>
                    </a:ext>
                  </a:extLst>
                </a:gridCol>
              </a:tblGrid>
              <a:tr h="420370">
                <a:tc>
                  <a:txBody>
                    <a:bodyPr/>
                    <a:lstStyle/>
                    <a:p>
                      <a:r>
                        <a:rPr lang="en-US" sz="1800" dirty="0"/>
                        <a:t>SSA Rate</a:t>
                      </a:r>
                    </a:p>
                  </a:txBody>
                  <a:tcPr marL="68580" marR="68580" marT="34290" marB="34290"/>
                </a:tc>
                <a:tc>
                  <a:txBody>
                    <a:bodyPr/>
                    <a:lstStyle/>
                    <a:p>
                      <a:endParaRPr lang="en-US" sz="1800" dirty="0"/>
                    </a:p>
                  </a:txBody>
                  <a:tcPr marL="68580" marR="68580" marT="34290" marB="34290"/>
                </a:tc>
                <a:tc>
                  <a:txBody>
                    <a:bodyPr/>
                    <a:lstStyle/>
                    <a:p>
                      <a:r>
                        <a:rPr lang="en-US" sz="1800" dirty="0"/>
                        <a:t>State Aid Change</a:t>
                      </a:r>
                    </a:p>
                  </a:txBody>
                  <a:tcPr marL="68580" marR="68580" marT="34290" marB="34290"/>
                </a:tc>
                <a:extLst>
                  <a:ext uri="{0D108BD9-81ED-4DB2-BD59-A6C34878D82A}">
                    <a16:rowId xmlns:a16="http://schemas.microsoft.com/office/drawing/2014/main" val="3196483008"/>
                  </a:ext>
                </a:extLst>
              </a:tr>
              <a:tr h="420370">
                <a:tc>
                  <a:txBody>
                    <a:bodyPr/>
                    <a:lstStyle/>
                    <a:p>
                      <a:r>
                        <a:rPr lang="en-US" sz="1800" dirty="0"/>
                        <a:t>0.00%</a:t>
                      </a:r>
                    </a:p>
                  </a:txBody>
                  <a:tcPr marL="68580" marR="68580" marT="34290" marB="34290"/>
                </a:tc>
                <a:tc>
                  <a:txBody>
                    <a:bodyPr/>
                    <a:lstStyle/>
                    <a:p>
                      <a:endParaRPr lang="en-US" sz="1800" dirty="0"/>
                    </a:p>
                  </a:txBody>
                  <a:tcPr marL="68580" marR="68580" marT="34290" marB="34290"/>
                </a:tc>
                <a:tc>
                  <a:txBody>
                    <a:bodyPr/>
                    <a:lstStyle/>
                    <a:p>
                      <a:pPr algn="r"/>
                      <a:r>
                        <a:rPr lang="en-US" sz="1800" dirty="0"/>
                        <a:t>$18 million</a:t>
                      </a:r>
                    </a:p>
                  </a:txBody>
                  <a:tcPr marL="68580" marR="68580" marT="34290" marB="34290"/>
                </a:tc>
                <a:extLst>
                  <a:ext uri="{0D108BD9-81ED-4DB2-BD59-A6C34878D82A}">
                    <a16:rowId xmlns:a16="http://schemas.microsoft.com/office/drawing/2014/main" val="3137047184"/>
                  </a:ext>
                </a:extLst>
              </a:tr>
              <a:tr h="420370">
                <a:tc>
                  <a:txBody>
                    <a:bodyPr/>
                    <a:lstStyle/>
                    <a:p>
                      <a:r>
                        <a:rPr lang="en-US" sz="1800" dirty="0"/>
                        <a:t>1.00%</a:t>
                      </a:r>
                    </a:p>
                  </a:txBody>
                  <a:tcPr marL="68580" marR="68580" marT="34290" marB="34290"/>
                </a:tc>
                <a:tc>
                  <a:txBody>
                    <a:bodyPr/>
                    <a:lstStyle/>
                    <a:p>
                      <a:endParaRPr lang="en-US" sz="1800" dirty="0"/>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t>$65 million</a:t>
                      </a:r>
                    </a:p>
                  </a:txBody>
                  <a:tcPr marL="68580" marR="68580" marT="34290" marB="34290"/>
                </a:tc>
                <a:extLst>
                  <a:ext uri="{0D108BD9-81ED-4DB2-BD59-A6C34878D82A}">
                    <a16:rowId xmlns:a16="http://schemas.microsoft.com/office/drawing/2014/main" val="2867940313"/>
                  </a:ext>
                </a:extLst>
              </a:tr>
              <a:tr h="420370">
                <a:tc>
                  <a:txBody>
                    <a:bodyPr/>
                    <a:lstStyle/>
                    <a:p>
                      <a:r>
                        <a:rPr lang="en-US" sz="1800" dirty="0"/>
                        <a:t>2.00%</a:t>
                      </a:r>
                    </a:p>
                  </a:txBody>
                  <a:tcPr marL="68580" marR="68580" marT="34290" marB="34290"/>
                </a:tc>
                <a:tc>
                  <a:txBody>
                    <a:bodyPr/>
                    <a:lstStyle/>
                    <a:p>
                      <a:endParaRPr lang="en-US" sz="1800" dirty="0"/>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t>$115 million</a:t>
                      </a:r>
                    </a:p>
                  </a:txBody>
                  <a:tcPr marL="68580" marR="68580" marT="34290" marB="34290"/>
                </a:tc>
                <a:extLst>
                  <a:ext uri="{0D108BD9-81ED-4DB2-BD59-A6C34878D82A}">
                    <a16:rowId xmlns:a16="http://schemas.microsoft.com/office/drawing/2014/main" val="3849177172"/>
                  </a:ext>
                </a:extLst>
              </a:tr>
              <a:tr h="420370">
                <a:tc>
                  <a:txBody>
                    <a:bodyPr/>
                    <a:lstStyle/>
                    <a:p>
                      <a:r>
                        <a:rPr lang="en-US" sz="1800" dirty="0"/>
                        <a:t>3.00%</a:t>
                      </a:r>
                    </a:p>
                  </a:txBody>
                  <a:tcPr marL="68580" marR="68580" marT="34290" marB="34290"/>
                </a:tc>
                <a:tc>
                  <a:txBody>
                    <a:bodyPr/>
                    <a:lstStyle/>
                    <a:p>
                      <a:endParaRPr lang="en-US" sz="1800" dirty="0"/>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t>$163 million</a:t>
                      </a:r>
                    </a:p>
                  </a:txBody>
                  <a:tcPr marL="68580" marR="68580" marT="34290" marB="34290"/>
                </a:tc>
                <a:extLst>
                  <a:ext uri="{0D108BD9-81ED-4DB2-BD59-A6C34878D82A}">
                    <a16:rowId xmlns:a16="http://schemas.microsoft.com/office/drawing/2014/main" val="3214601201"/>
                  </a:ext>
                </a:extLst>
              </a:tr>
              <a:tr h="420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4.00%</a:t>
                      </a:r>
                    </a:p>
                  </a:txBody>
                  <a:tcPr marL="68580" marR="68580" marT="34290" marB="34290"/>
                </a:tc>
                <a:tc>
                  <a:txBody>
                    <a:bodyPr/>
                    <a:lstStyle/>
                    <a:p>
                      <a:endParaRPr lang="en-US" sz="1800" dirty="0"/>
                    </a:p>
                  </a:txBody>
                  <a:tcPr marL="68580" marR="68580" marT="34290" marB="3429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dirty="0"/>
                        <a:t>$213 million</a:t>
                      </a:r>
                    </a:p>
                  </a:txBody>
                  <a:tcPr marL="68580" marR="68580" marT="34290" marB="34290"/>
                </a:tc>
                <a:extLst>
                  <a:ext uri="{0D108BD9-81ED-4DB2-BD59-A6C34878D82A}">
                    <a16:rowId xmlns:a16="http://schemas.microsoft.com/office/drawing/2014/main" val="1104450699"/>
                  </a:ext>
                </a:extLst>
              </a:tr>
            </a:tbl>
          </a:graphicData>
        </a:graphic>
      </p:graphicFrame>
      <p:sp>
        <p:nvSpPr>
          <p:cNvPr id="5" name="TextBox 4">
            <a:extLst>
              <a:ext uri="{FF2B5EF4-FFF2-40B4-BE49-F238E27FC236}">
                <a16:creationId xmlns:a16="http://schemas.microsoft.com/office/drawing/2014/main" id="{BBBBA6CD-28EE-48A2-AAEA-FEB3DDEAA62F}"/>
              </a:ext>
            </a:extLst>
          </p:cNvPr>
          <p:cNvSpPr txBox="1"/>
          <p:nvPr/>
        </p:nvSpPr>
        <p:spPr>
          <a:xfrm>
            <a:off x="4419600" y="1922561"/>
            <a:ext cx="3778623" cy="4247317"/>
          </a:xfrm>
          <a:prstGeom prst="rect">
            <a:avLst/>
          </a:prstGeom>
          <a:noFill/>
        </p:spPr>
        <p:txBody>
          <a:bodyPr wrap="square" rtlCol="0">
            <a:spAutoFit/>
          </a:bodyPr>
          <a:lstStyle/>
          <a:p>
            <a:r>
              <a:rPr lang="en-US" dirty="0"/>
              <a:t>Assumptions:</a:t>
            </a:r>
          </a:p>
          <a:p>
            <a:endParaRPr lang="en-US" dirty="0"/>
          </a:p>
          <a:p>
            <a:r>
              <a:rPr lang="en-US" dirty="0"/>
              <a:t>State continues Additional Levy pickup</a:t>
            </a:r>
          </a:p>
          <a:p>
            <a:r>
              <a:rPr lang="en-US" dirty="0"/>
              <a:t>Property valuation growth of 3%</a:t>
            </a:r>
          </a:p>
          <a:p>
            <a:r>
              <a:rPr lang="en-US" dirty="0"/>
              <a:t>Student enrollment growth of 0.3%</a:t>
            </a:r>
          </a:p>
          <a:p>
            <a:r>
              <a:rPr lang="en-US" dirty="0"/>
              <a:t>Continuation of AEA reduction</a:t>
            </a:r>
          </a:p>
          <a:p>
            <a:endParaRPr lang="en-US" dirty="0"/>
          </a:p>
          <a:p>
            <a:r>
              <a:rPr lang="en-US" dirty="0"/>
              <a:t>Base on statewide enrollment and weighting changes.  Final enrollments and valuations will cause the estimate to change.</a:t>
            </a:r>
          </a:p>
          <a:p>
            <a:endParaRPr lang="en-US" dirty="0"/>
          </a:p>
          <a:p>
            <a:r>
              <a:rPr lang="en-US" dirty="0"/>
              <a:t>Source:</a:t>
            </a:r>
          </a:p>
          <a:p>
            <a:endParaRPr lang="en-US" dirty="0"/>
          </a:p>
          <a:p>
            <a:r>
              <a:rPr lang="en-US" dirty="0"/>
              <a:t>CFPM Statewide Projection </a:t>
            </a:r>
          </a:p>
        </p:txBody>
      </p:sp>
    </p:spTree>
    <p:extLst>
      <p:ext uri="{BB962C8B-B14F-4D97-AF65-F5344CB8AC3E}">
        <p14:creationId xmlns:p14="http://schemas.microsoft.com/office/powerpoint/2010/main" val="2701892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76C1D7-D3C5-4220-A498-FD477892B86A}"/>
              </a:ext>
            </a:extLst>
          </p:cNvPr>
          <p:cNvPicPr>
            <a:picLocks noChangeAspect="1"/>
          </p:cNvPicPr>
          <p:nvPr/>
        </p:nvPicPr>
        <p:blipFill>
          <a:blip r:embed="rId2"/>
          <a:stretch>
            <a:fillRect/>
          </a:stretch>
        </p:blipFill>
        <p:spPr>
          <a:xfrm>
            <a:off x="7162800" y="1066800"/>
            <a:ext cx="2038527" cy="4141829"/>
          </a:xfrm>
          <a:prstGeom prst="rect">
            <a:avLst/>
          </a:prstGeom>
        </p:spPr>
      </p:pic>
      <p:pic>
        <p:nvPicPr>
          <p:cNvPr id="4" name="Picture 3">
            <a:extLst>
              <a:ext uri="{FF2B5EF4-FFF2-40B4-BE49-F238E27FC236}">
                <a16:creationId xmlns:a16="http://schemas.microsoft.com/office/drawing/2014/main" id="{D40E7B7C-9CB5-445D-856C-6F12291B1FE1}"/>
              </a:ext>
            </a:extLst>
          </p:cNvPr>
          <p:cNvPicPr>
            <a:picLocks noChangeAspect="1"/>
          </p:cNvPicPr>
          <p:nvPr/>
        </p:nvPicPr>
        <p:blipFill>
          <a:blip r:embed="rId3"/>
          <a:stretch>
            <a:fillRect/>
          </a:stretch>
        </p:blipFill>
        <p:spPr>
          <a:xfrm>
            <a:off x="152400" y="152400"/>
            <a:ext cx="7285351" cy="5353514"/>
          </a:xfrm>
          <a:prstGeom prst="rect">
            <a:avLst/>
          </a:prstGeom>
        </p:spPr>
      </p:pic>
      <p:sp>
        <p:nvSpPr>
          <p:cNvPr id="6" name="TextBox 5">
            <a:extLst>
              <a:ext uri="{FF2B5EF4-FFF2-40B4-BE49-F238E27FC236}">
                <a16:creationId xmlns:a16="http://schemas.microsoft.com/office/drawing/2014/main" id="{5CBFE3B1-57F4-4014-8155-C959B01ACA8D}"/>
              </a:ext>
            </a:extLst>
          </p:cNvPr>
          <p:cNvSpPr txBox="1"/>
          <p:nvPr/>
        </p:nvSpPr>
        <p:spPr>
          <a:xfrm>
            <a:off x="2209800" y="5943600"/>
            <a:ext cx="5334000" cy="307777"/>
          </a:xfrm>
          <a:prstGeom prst="rect">
            <a:avLst/>
          </a:prstGeom>
          <a:noFill/>
        </p:spPr>
        <p:txBody>
          <a:bodyPr wrap="square" rtlCol="0">
            <a:spAutoFit/>
          </a:bodyPr>
          <a:lstStyle/>
          <a:p>
            <a:r>
              <a:rPr lang="en-US" sz="1400" dirty="0">
                <a:hlinkClick r:id="rId4"/>
              </a:rPr>
              <a:t>https://www.legis.iowa.gov/docs/publications/MOW/1230723.pdf</a:t>
            </a:r>
            <a:r>
              <a:rPr lang="en-US" sz="1400" dirty="0"/>
              <a:t> </a:t>
            </a:r>
          </a:p>
        </p:txBody>
      </p:sp>
    </p:spTree>
    <p:extLst>
      <p:ext uri="{BB962C8B-B14F-4D97-AF65-F5344CB8AC3E}">
        <p14:creationId xmlns:p14="http://schemas.microsoft.com/office/powerpoint/2010/main" val="741079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graphicFrame>
        <p:nvGraphicFramePr>
          <p:cNvPr id="6" name="Chart 5">
            <a:extLst>
              <a:ext uri="{FF2B5EF4-FFF2-40B4-BE49-F238E27FC236}">
                <a16:creationId xmlns:a16="http://schemas.microsoft.com/office/drawing/2014/main" id="{D5167727-780A-4A40-9AAB-752C412DA12D}"/>
              </a:ext>
            </a:extLst>
          </p:cNvPr>
          <p:cNvGraphicFramePr>
            <a:graphicFrameLocks/>
          </p:cNvGraphicFramePr>
          <p:nvPr>
            <p:extLst/>
          </p:nvPr>
        </p:nvGraphicFramePr>
        <p:xfrm>
          <a:off x="3566" y="152400"/>
          <a:ext cx="9140433" cy="7162800"/>
        </p:xfrm>
        <a:graphic>
          <a:graphicData uri="http://schemas.openxmlformats.org/drawingml/2006/chart">
            <c:chart xmlns:c="http://schemas.openxmlformats.org/drawingml/2006/chart" xmlns:r="http://schemas.openxmlformats.org/officeDocument/2006/relationships" r:id="rId2"/>
          </a:graphicData>
        </a:graphic>
      </p:graphicFrame>
      <p:sp>
        <p:nvSpPr>
          <p:cNvPr id="5" name="Right Brace 4">
            <a:extLst>
              <a:ext uri="{FF2B5EF4-FFF2-40B4-BE49-F238E27FC236}">
                <a16:creationId xmlns:a16="http://schemas.microsoft.com/office/drawing/2014/main" id="{74349D34-3DA6-4415-98E1-00C4D8669A37}"/>
              </a:ext>
            </a:extLst>
          </p:cNvPr>
          <p:cNvSpPr/>
          <p:nvPr/>
        </p:nvSpPr>
        <p:spPr>
          <a:xfrm rot="16200000">
            <a:off x="7581900" y="3238500"/>
            <a:ext cx="990600" cy="914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7D1F2B81-08CD-4486-BB81-DE44DA6E15DC}"/>
              </a:ext>
            </a:extLst>
          </p:cNvPr>
          <p:cNvSpPr txBox="1"/>
          <p:nvPr/>
        </p:nvSpPr>
        <p:spPr>
          <a:xfrm>
            <a:off x="7536180" y="2831068"/>
            <a:ext cx="1150620" cy="477054"/>
          </a:xfrm>
          <a:prstGeom prst="rect">
            <a:avLst/>
          </a:prstGeom>
          <a:solidFill>
            <a:schemeClr val="accent4">
              <a:lumMod val="40000"/>
              <a:lumOff val="60000"/>
            </a:schemeClr>
          </a:solidFill>
        </p:spPr>
        <p:txBody>
          <a:bodyPr wrap="square" rtlCol="0">
            <a:spAutoFit/>
          </a:bodyPr>
          <a:lstStyle/>
          <a:p>
            <a:pPr algn="ctr"/>
            <a:r>
              <a:rPr lang="en-US" sz="1400" dirty="0"/>
              <a:t>40</a:t>
            </a:r>
            <a:r>
              <a:rPr lang="en-US" sz="1400" baseline="30000" dirty="0"/>
              <a:t>th</a:t>
            </a:r>
            <a:r>
              <a:rPr lang="en-US" sz="1400" dirty="0"/>
              <a:t> PP </a:t>
            </a:r>
            <a:r>
              <a:rPr lang="en-US" sz="1100" dirty="0"/>
              <a:t>increase in USA</a:t>
            </a:r>
            <a:endParaRPr lang="en-US" sz="1400" dirty="0"/>
          </a:p>
        </p:txBody>
      </p:sp>
    </p:spTree>
    <p:extLst>
      <p:ext uri="{BB962C8B-B14F-4D97-AF65-F5344CB8AC3E}">
        <p14:creationId xmlns:p14="http://schemas.microsoft.com/office/powerpoint/2010/main" val="1156905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b="1" dirty="0"/>
              <a:t>About UEN</a:t>
            </a:r>
          </a:p>
        </p:txBody>
      </p:sp>
      <p:sp>
        <p:nvSpPr>
          <p:cNvPr id="5" name="TextBox 4"/>
          <p:cNvSpPr txBox="1"/>
          <p:nvPr/>
        </p:nvSpPr>
        <p:spPr>
          <a:xfrm>
            <a:off x="1371600" y="2743200"/>
            <a:ext cx="6400800" cy="2308324"/>
          </a:xfrm>
          <a:prstGeom prst="rect">
            <a:avLst/>
          </a:prstGeom>
          <a:noFill/>
        </p:spPr>
        <p:txBody>
          <a:bodyPr wrap="square" rtlCol="0">
            <a:spAutoFit/>
          </a:bodyPr>
          <a:lstStyle/>
          <a:p>
            <a:pPr marL="571500" indent="-571500">
              <a:buFont typeface="Arial" panose="020B0604020202020204" pitchFamily="34" charset="0"/>
              <a:buChar char="•"/>
            </a:pPr>
            <a:r>
              <a:rPr lang="en-US" sz="3600" dirty="0"/>
              <a:t>Purpose Statement</a:t>
            </a:r>
          </a:p>
          <a:p>
            <a:pPr marL="571500" indent="-571500">
              <a:buFont typeface="Arial" panose="020B0604020202020204" pitchFamily="34" charset="0"/>
              <a:buChar char="•"/>
            </a:pPr>
            <a:r>
              <a:rPr lang="en-US" sz="3600" dirty="0"/>
              <a:t>Association Management/ISFIS Role</a:t>
            </a:r>
          </a:p>
          <a:p>
            <a:pPr marL="571500" indent="-571500">
              <a:buFont typeface="Arial" panose="020B0604020202020204" pitchFamily="34" charset="0"/>
              <a:buChar char="•"/>
            </a:pPr>
            <a:r>
              <a:rPr lang="en-US" sz="3600" dirty="0"/>
              <a:t>Members</a:t>
            </a:r>
          </a:p>
        </p:txBody>
      </p:sp>
    </p:spTree>
    <p:extLst>
      <p:ext uri="{BB962C8B-B14F-4D97-AF65-F5344CB8AC3E}">
        <p14:creationId xmlns:p14="http://schemas.microsoft.com/office/powerpoint/2010/main" val="1230837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7E3A9E86-4CC3-4959-A751-C33E618564A4}" type="slidenum">
              <a:rPr lang="en-US" smtClean="0"/>
              <a:t>30</a:t>
            </a:fld>
            <a:endParaRPr lang="en-US" dirty="0"/>
          </a:p>
        </p:txBody>
      </p:sp>
      <p:pic>
        <p:nvPicPr>
          <p:cNvPr id="5" name="Picture 4"/>
          <p:cNvPicPr/>
          <p:nvPr/>
        </p:nvPicPr>
        <p:blipFill>
          <a:blip r:embed="rId2"/>
          <a:stretch>
            <a:fillRect/>
          </a:stretch>
        </p:blipFill>
        <p:spPr>
          <a:xfrm>
            <a:off x="76200" y="393462"/>
            <a:ext cx="8991600" cy="5181600"/>
          </a:xfrm>
          <a:prstGeom prst="rect">
            <a:avLst/>
          </a:prstGeom>
        </p:spPr>
      </p:pic>
      <p:sp>
        <p:nvSpPr>
          <p:cNvPr id="3" name="TextBox 2">
            <a:extLst>
              <a:ext uri="{FF2B5EF4-FFF2-40B4-BE49-F238E27FC236}">
                <a16:creationId xmlns:a16="http://schemas.microsoft.com/office/drawing/2014/main" id="{7849836D-C2F0-48B7-899E-50971405CB1A}"/>
              </a:ext>
            </a:extLst>
          </p:cNvPr>
          <p:cNvSpPr txBox="1"/>
          <p:nvPr/>
        </p:nvSpPr>
        <p:spPr>
          <a:xfrm>
            <a:off x="2667000" y="5504251"/>
            <a:ext cx="6172199" cy="246221"/>
          </a:xfrm>
          <a:prstGeom prst="rect">
            <a:avLst/>
          </a:prstGeom>
          <a:noFill/>
        </p:spPr>
        <p:txBody>
          <a:bodyPr wrap="square" rtlCol="0">
            <a:spAutoFit/>
          </a:bodyPr>
          <a:lstStyle/>
          <a:p>
            <a:r>
              <a:rPr lang="en-US" sz="1000" dirty="0"/>
              <a:t>4.0     4.0     4.0       4.0      4.0       2.0        0.0      2.0        2.0        4.0    1.25     2.25     1.11     1.0      2.06     2.3      2.4 </a:t>
            </a:r>
          </a:p>
        </p:txBody>
      </p:sp>
      <p:sp>
        <p:nvSpPr>
          <p:cNvPr id="6" name="Flowchart: Connector 5">
            <a:extLst>
              <a:ext uri="{FF2B5EF4-FFF2-40B4-BE49-F238E27FC236}">
                <a16:creationId xmlns:a16="http://schemas.microsoft.com/office/drawing/2014/main" id="{F23A19DF-185A-4166-8897-36321FD64A89}"/>
              </a:ext>
            </a:extLst>
          </p:cNvPr>
          <p:cNvSpPr/>
          <p:nvPr/>
        </p:nvSpPr>
        <p:spPr>
          <a:xfrm>
            <a:off x="6400800" y="3307081"/>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Connector 6">
            <a:extLst>
              <a:ext uri="{FF2B5EF4-FFF2-40B4-BE49-F238E27FC236}">
                <a16:creationId xmlns:a16="http://schemas.microsoft.com/office/drawing/2014/main" id="{9F195575-FCBC-4874-89B8-3A82030EE2D3}"/>
              </a:ext>
            </a:extLst>
          </p:cNvPr>
          <p:cNvSpPr/>
          <p:nvPr/>
        </p:nvSpPr>
        <p:spPr>
          <a:xfrm>
            <a:off x="6781800" y="3124200"/>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Connector 7">
            <a:extLst>
              <a:ext uri="{FF2B5EF4-FFF2-40B4-BE49-F238E27FC236}">
                <a16:creationId xmlns:a16="http://schemas.microsoft.com/office/drawing/2014/main" id="{196D8BD5-39E4-4A49-B778-657D8B7A68A1}"/>
              </a:ext>
            </a:extLst>
          </p:cNvPr>
          <p:cNvSpPr/>
          <p:nvPr/>
        </p:nvSpPr>
        <p:spPr>
          <a:xfrm>
            <a:off x="7132319" y="3298164"/>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Connector 8">
            <a:extLst>
              <a:ext uri="{FF2B5EF4-FFF2-40B4-BE49-F238E27FC236}">
                <a16:creationId xmlns:a16="http://schemas.microsoft.com/office/drawing/2014/main" id="{D957F264-9D36-46B8-9FDD-7C6CA69A9427}"/>
              </a:ext>
            </a:extLst>
          </p:cNvPr>
          <p:cNvSpPr/>
          <p:nvPr/>
        </p:nvSpPr>
        <p:spPr>
          <a:xfrm>
            <a:off x="7491430" y="3298163"/>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Connector 9">
            <a:extLst>
              <a:ext uri="{FF2B5EF4-FFF2-40B4-BE49-F238E27FC236}">
                <a16:creationId xmlns:a16="http://schemas.microsoft.com/office/drawing/2014/main" id="{1D0012D1-1656-460C-9622-99913262B818}"/>
              </a:ext>
            </a:extLst>
          </p:cNvPr>
          <p:cNvSpPr/>
          <p:nvPr/>
        </p:nvSpPr>
        <p:spPr>
          <a:xfrm>
            <a:off x="7848600" y="3144302"/>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lowchart: Connector 10">
            <a:extLst>
              <a:ext uri="{FF2B5EF4-FFF2-40B4-BE49-F238E27FC236}">
                <a16:creationId xmlns:a16="http://schemas.microsoft.com/office/drawing/2014/main" id="{DCC56FFD-A721-4E03-8BEE-B542DBFF2990}"/>
              </a:ext>
            </a:extLst>
          </p:cNvPr>
          <p:cNvSpPr/>
          <p:nvPr/>
        </p:nvSpPr>
        <p:spPr>
          <a:xfrm>
            <a:off x="8229600" y="3109282"/>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88C67E48-0AB0-48A2-93CA-B3834680AA56}"/>
              </a:ext>
            </a:extLst>
          </p:cNvPr>
          <p:cNvSpPr txBox="1"/>
          <p:nvPr/>
        </p:nvSpPr>
        <p:spPr>
          <a:xfrm>
            <a:off x="1143000" y="5792985"/>
            <a:ext cx="4572000" cy="457200"/>
          </a:xfrm>
          <a:prstGeom prst="rect">
            <a:avLst/>
          </a:prstGeom>
          <a:noFill/>
        </p:spPr>
        <p:txBody>
          <a:bodyPr wrap="square" rtlCol="0">
            <a:spAutoFit/>
          </a:bodyPr>
          <a:lstStyle/>
          <a:p>
            <a:endParaRPr lang="en-US" dirty="0"/>
          </a:p>
        </p:txBody>
      </p:sp>
      <p:sp>
        <p:nvSpPr>
          <p:cNvPr id="13" name="TextBox 12">
            <a:extLst>
              <a:ext uri="{FF2B5EF4-FFF2-40B4-BE49-F238E27FC236}">
                <a16:creationId xmlns:a16="http://schemas.microsoft.com/office/drawing/2014/main" id="{F5590A83-C62F-490B-879C-1115259F6B2A}"/>
              </a:ext>
            </a:extLst>
          </p:cNvPr>
          <p:cNvSpPr txBox="1"/>
          <p:nvPr/>
        </p:nvSpPr>
        <p:spPr>
          <a:xfrm>
            <a:off x="1298642" y="5493127"/>
            <a:ext cx="1600200" cy="369332"/>
          </a:xfrm>
          <a:prstGeom prst="rect">
            <a:avLst/>
          </a:prstGeom>
          <a:noFill/>
        </p:spPr>
        <p:txBody>
          <a:bodyPr wrap="square" rtlCol="0">
            <a:spAutoFit/>
          </a:bodyPr>
          <a:lstStyle/>
          <a:p>
            <a:r>
              <a:rPr lang="en-US" dirty="0"/>
              <a:t> SSA rates: </a:t>
            </a:r>
          </a:p>
        </p:txBody>
      </p:sp>
      <p:sp>
        <p:nvSpPr>
          <p:cNvPr id="14" name="Flowchart: Connector 13">
            <a:extLst>
              <a:ext uri="{FF2B5EF4-FFF2-40B4-BE49-F238E27FC236}">
                <a16:creationId xmlns:a16="http://schemas.microsoft.com/office/drawing/2014/main" id="{D95428DC-0F73-4BFE-BB87-86813DF4B299}"/>
              </a:ext>
            </a:extLst>
          </p:cNvPr>
          <p:cNvSpPr/>
          <p:nvPr/>
        </p:nvSpPr>
        <p:spPr>
          <a:xfrm>
            <a:off x="2438400" y="5656996"/>
            <a:ext cx="53826" cy="61555"/>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Connector 14">
            <a:extLst>
              <a:ext uri="{FF2B5EF4-FFF2-40B4-BE49-F238E27FC236}">
                <a16:creationId xmlns:a16="http://schemas.microsoft.com/office/drawing/2014/main" id="{E97C6573-09D5-4DCF-AF63-3D7440D8E214}"/>
              </a:ext>
            </a:extLst>
          </p:cNvPr>
          <p:cNvSpPr/>
          <p:nvPr/>
        </p:nvSpPr>
        <p:spPr>
          <a:xfrm>
            <a:off x="4953000" y="3406140"/>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Connector 15">
            <a:extLst>
              <a:ext uri="{FF2B5EF4-FFF2-40B4-BE49-F238E27FC236}">
                <a16:creationId xmlns:a16="http://schemas.microsoft.com/office/drawing/2014/main" id="{6EA69CB1-63BD-4830-909F-74EA7AD5E8B4}"/>
              </a:ext>
            </a:extLst>
          </p:cNvPr>
          <p:cNvSpPr/>
          <p:nvPr/>
        </p:nvSpPr>
        <p:spPr>
          <a:xfrm>
            <a:off x="5334000" y="3183953"/>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Connector 16">
            <a:extLst>
              <a:ext uri="{FF2B5EF4-FFF2-40B4-BE49-F238E27FC236}">
                <a16:creationId xmlns:a16="http://schemas.microsoft.com/office/drawing/2014/main" id="{064A6691-4F0C-4E35-B417-8D1F789BA256}"/>
              </a:ext>
            </a:extLst>
          </p:cNvPr>
          <p:cNvSpPr/>
          <p:nvPr/>
        </p:nvSpPr>
        <p:spPr>
          <a:xfrm>
            <a:off x="5669281" y="3179130"/>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Connector 17">
            <a:extLst>
              <a:ext uri="{FF2B5EF4-FFF2-40B4-BE49-F238E27FC236}">
                <a16:creationId xmlns:a16="http://schemas.microsoft.com/office/drawing/2014/main" id="{C9513345-AC53-4C4A-A634-C96EDC0B57E1}"/>
              </a:ext>
            </a:extLst>
          </p:cNvPr>
          <p:cNvSpPr/>
          <p:nvPr/>
        </p:nvSpPr>
        <p:spPr>
          <a:xfrm>
            <a:off x="6048334" y="2900149"/>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lowchart: Connector 18">
            <a:extLst>
              <a:ext uri="{FF2B5EF4-FFF2-40B4-BE49-F238E27FC236}">
                <a16:creationId xmlns:a16="http://schemas.microsoft.com/office/drawing/2014/main" id="{0005052F-AE8C-4055-B667-F3752E7C4655}"/>
              </a:ext>
            </a:extLst>
          </p:cNvPr>
          <p:cNvSpPr/>
          <p:nvPr/>
        </p:nvSpPr>
        <p:spPr>
          <a:xfrm>
            <a:off x="2801155" y="2913898"/>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Connector 19">
            <a:extLst>
              <a:ext uri="{FF2B5EF4-FFF2-40B4-BE49-F238E27FC236}">
                <a16:creationId xmlns:a16="http://schemas.microsoft.com/office/drawing/2014/main" id="{FF73E091-68F7-418C-BC16-3EF173CC2B2B}"/>
              </a:ext>
            </a:extLst>
          </p:cNvPr>
          <p:cNvSpPr/>
          <p:nvPr/>
        </p:nvSpPr>
        <p:spPr>
          <a:xfrm>
            <a:off x="3845179" y="2923008"/>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Connector 20">
            <a:extLst>
              <a:ext uri="{FF2B5EF4-FFF2-40B4-BE49-F238E27FC236}">
                <a16:creationId xmlns:a16="http://schemas.microsoft.com/office/drawing/2014/main" id="{120E756F-1BC3-495E-86AC-B034AB5DF453}"/>
              </a:ext>
            </a:extLst>
          </p:cNvPr>
          <p:cNvSpPr/>
          <p:nvPr/>
        </p:nvSpPr>
        <p:spPr>
          <a:xfrm>
            <a:off x="3522544" y="2923008"/>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Connector 21">
            <a:extLst>
              <a:ext uri="{FF2B5EF4-FFF2-40B4-BE49-F238E27FC236}">
                <a16:creationId xmlns:a16="http://schemas.microsoft.com/office/drawing/2014/main" id="{34D66BA4-935C-4A82-907D-AF86878790B2}"/>
              </a:ext>
            </a:extLst>
          </p:cNvPr>
          <p:cNvSpPr/>
          <p:nvPr/>
        </p:nvSpPr>
        <p:spPr>
          <a:xfrm>
            <a:off x="3164403" y="2913899"/>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Connector 22">
            <a:extLst>
              <a:ext uri="{FF2B5EF4-FFF2-40B4-BE49-F238E27FC236}">
                <a16:creationId xmlns:a16="http://schemas.microsoft.com/office/drawing/2014/main" id="{229E6B50-D4ED-4E13-AE40-4BD37A8D74D3}"/>
              </a:ext>
            </a:extLst>
          </p:cNvPr>
          <p:cNvSpPr/>
          <p:nvPr/>
        </p:nvSpPr>
        <p:spPr>
          <a:xfrm>
            <a:off x="4203320" y="2913900"/>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lowchart: Connector 23">
            <a:extLst>
              <a:ext uri="{FF2B5EF4-FFF2-40B4-BE49-F238E27FC236}">
                <a16:creationId xmlns:a16="http://schemas.microsoft.com/office/drawing/2014/main" id="{982F0E38-DCDD-4DDA-9256-A90C441FCEEB}"/>
              </a:ext>
            </a:extLst>
          </p:cNvPr>
          <p:cNvSpPr/>
          <p:nvPr/>
        </p:nvSpPr>
        <p:spPr>
          <a:xfrm>
            <a:off x="4573621" y="3167161"/>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96470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3BE32-C774-498F-9EF6-3012CE97BF99}"/>
              </a:ext>
            </a:extLst>
          </p:cNvPr>
          <p:cNvSpPr>
            <a:spLocks noGrp="1"/>
          </p:cNvSpPr>
          <p:nvPr>
            <p:ph type="title"/>
          </p:nvPr>
        </p:nvSpPr>
        <p:spPr/>
        <p:txBody>
          <a:bodyPr/>
          <a:lstStyle/>
          <a:p>
            <a:r>
              <a:rPr lang="en-US" dirty="0"/>
              <a:t>SSA Compared to State Revenue </a:t>
            </a:r>
          </a:p>
        </p:txBody>
      </p:sp>
      <p:sp>
        <p:nvSpPr>
          <p:cNvPr id="3" name="Content Placeholder 2">
            <a:extLst>
              <a:ext uri="{FF2B5EF4-FFF2-40B4-BE49-F238E27FC236}">
                <a16:creationId xmlns:a16="http://schemas.microsoft.com/office/drawing/2014/main" id="{DAF4EA41-89E2-47E4-9FED-B81219BA7CA6}"/>
              </a:ext>
            </a:extLst>
          </p:cNvPr>
          <p:cNvSpPr>
            <a:spLocks noGrp="1"/>
          </p:cNvSpPr>
          <p:nvPr>
            <p:ph idx="1"/>
          </p:nvPr>
        </p:nvSpPr>
        <p:spPr/>
        <p:txBody>
          <a:bodyPr/>
          <a:lstStyle/>
          <a:p>
            <a:pPr>
              <a:buFont typeface="Wingdings" panose="05000000000000000000" pitchFamily="2" charset="2"/>
              <a:buChar char="Ø"/>
            </a:pPr>
            <a:r>
              <a:rPr lang="en-US" dirty="0"/>
              <a:t>Since FY 2016, state general fund revenue has grown by about $1,990 million ($1.99 Billion). </a:t>
            </a:r>
          </a:p>
          <a:p>
            <a:pPr>
              <a:buFont typeface="Wingdings" panose="05000000000000000000" pitchFamily="2" charset="2"/>
              <a:buChar char="Ø"/>
            </a:pPr>
            <a:r>
              <a:rPr lang="en-US" dirty="0"/>
              <a:t>Since FY 2016, SSA state appropriations have grown by $449.9 million, or 23% of total revenue growth (well below the metric of Education funding at 40% of the state general fund budget.) </a:t>
            </a:r>
          </a:p>
          <a:p>
            <a:pPr>
              <a:buFont typeface="Wingdings" panose="05000000000000000000" pitchFamily="2" charset="2"/>
              <a:buChar char="Ø"/>
            </a:pPr>
            <a:r>
              <a:rPr lang="en-US" dirty="0"/>
              <a:t>By FY 2023, the state pick up of the formula that would otherwise increase property taxes has grown to $86.6 million.  (State dollar instead of property tax dollar for education). So of that $449.9 million, about one fifth of it is property tax relief, not additional dollars for students. </a:t>
            </a:r>
          </a:p>
          <a:p>
            <a:pPr>
              <a:buFont typeface="Wingdings" panose="05000000000000000000" pitchFamily="2" charset="2"/>
              <a:buChar char="Ø"/>
            </a:pPr>
            <a:r>
              <a:rPr lang="en-US" dirty="0"/>
              <a:t>Gov. Reynolds and Republican leaders have publicly stated that the surplus positions Iowa for significant income tax cuts, despite the Oct. 18 REC estimate of 1.5% revenue growth in FY 2022 and FY 2023.</a:t>
            </a:r>
          </a:p>
        </p:txBody>
      </p:sp>
    </p:spTree>
    <p:extLst>
      <p:ext uri="{BB962C8B-B14F-4D97-AF65-F5344CB8AC3E}">
        <p14:creationId xmlns:p14="http://schemas.microsoft.com/office/powerpoint/2010/main" val="26008497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7EA26-90A2-40DF-A79A-01B9591633EE}"/>
              </a:ext>
            </a:extLst>
          </p:cNvPr>
          <p:cNvSpPr>
            <a:spLocks noGrp="1"/>
          </p:cNvSpPr>
          <p:nvPr>
            <p:ph type="title"/>
          </p:nvPr>
        </p:nvSpPr>
        <p:spPr/>
        <p:txBody>
          <a:bodyPr/>
          <a:lstStyle/>
          <a:p>
            <a:r>
              <a:rPr lang="en-US" dirty="0"/>
              <a:t>What about all of that federal money? </a:t>
            </a:r>
          </a:p>
        </p:txBody>
      </p:sp>
      <p:sp>
        <p:nvSpPr>
          <p:cNvPr id="3" name="Content Placeholder 2">
            <a:extLst>
              <a:ext uri="{FF2B5EF4-FFF2-40B4-BE49-F238E27FC236}">
                <a16:creationId xmlns:a16="http://schemas.microsoft.com/office/drawing/2014/main" id="{415B084A-8801-4D0F-A459-E21B835776AE}"/>
              </a:ext>
            </a:extLst>
          </p:cNvPr>
          <p:cNvSpPr>
            <a:spLocks noGrp="1"/>
          </p:cNvSpPr>
          <p:nvPr>
            <p:ph idx="1"/>
          </p:nvPr>
        </p:nvSpPr>
        <p:spPr/>
        <p:txBody>
          <a:bodyPr/>
          <a:lstStyle/>
          <a:p>
            <a:r>
              <a:rPr lang="en-US" dirty="0"/>
              <a:t>Help policy makers (and the public) understand the federal ESSER funds: </a:t>
            </a:r>
          </a:p>
          <a:p>
            <a:pPr lvl="1"/>
            <a:r>
              <a:rPr lang="en-US" dirty="0"/>
              <a:t>It’s reimbursement for expenditures – they didn’t send you a truckload of money</a:t>
            </a:r>
          </a:p>
          <a:p>
            <a:pPr lvl="1"/>
            <a:r>
              <a:rPr lang="en-US" dirty="0"/>
              <a:t>It’s got strings (e.g., Davis Bacon wage requirements for construction, at least 20% must be spent on COVID learning recovery.)</a:t>
            </a:r>
          </a:p>
          <a:p>
            <a:pPr lvl="1"/>
            <a:r>
              <a:rPr lang="en-US" dirty="0"/>
              <a:t>Pandemic increases expenditures (technology, staffing, health and safety, mental health supports, supply chain delays &amp; inflation)</a:t>
            </a:r>
          </a:p>
          <a:p>
            <a:pPr lvl="1"/>
            <a:r>
              <a:rPr lang="en-US" dirty="0"/>
              <a:t>It’s already gone in districts that received low per pupil amounts (Title I distribution formula based on census tract poverty, yet all districts had COVID-19 costs for safely holding in person school)</a:t>
            </a:r>
          </a:p>
          <a:p>
            <a:pPr lvl="1"/>
            <a:r>
              <a:rPr lang="en-US" dirty="0"/>
              <a:t>Short term – used through Sept. 2024, so even if districts with large per pupil amounts, you can’t count on it to hire staff that you need to keep around for the long term. </a:t>
            </a:r>
          </a:p>
        </p:txBody>
      </p:sp>
    </p:spTree>
    <p:extLst>
      <p:ext uri="{BB962C8B-B14F-4D97-AF65-F5344CB8AC3E}">
        <p14:creationId xmlns:p14="http://schemas.microsoft.com/office/powerpoint/2010/main" val="410801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1084996"/>
          </a:xfrm>
        </p:spPr>
        <p:txBody>
          <a:bodyPr/>
          <a:lstStyle/>
          <a:p>
            <a:r>
              <a:rPr lang="en-US" dirty="0"/>
              <a:t>Resource Needs:</a:t>
            </a:r>
          </a:p>
        </p:txBody>
      </p:sp>
      <p:sp>
        <p:nvSpPr>
          <p:cNvPr id="3" name="Content Placeholder 2"/>
          <p:cNvSpPr>
            <a:spLocks noGrp="1"/>
          </p:cNvSpPr>
          <p:nvPr>
            <p:ph sz="half" idx="1"/>
          </p:nvPr>
        </p:nvSpPr>
        <p:spPr>
          <a:xfrm>
            <a:off x="822960" y="1845734"/>
            <a:ext cx="7482840" cy="4478866"/>
          </a:xfrm>
        </p:spPr>
        <p:txBody>
          <a:bodyPr>
            <a:normAutofit fontScale="85000" lnSpcReduction="10000"/>
          </a:bodyPr>
          <a:lstStyle/>
          <a:p>
            <a:r>
              <a:rPr lang="en-US" dirty="0"/>
              <a:t>Adequate increase in SSA to fund: </a:t>
            </a:r>
          </a:p>
          <a:p>
            <a:pPr lvl="1"/>
            <a:r>
              <a:rPr lang="en-US" dirty="0"/>
              <a:t>Inflation (costs go up).  Arbitration ceiling will be 3%, but CPI-U calculation on </a:t>
            </a:r>
            <a:r>
              <a:rPr lang="en-US" dirty="0">
                <a:hlinkClick r:id="rId2"/>
              </a:rPr>
              <a:t>PERB Website </a:t>
            </a:r>
            <a:r>
              <a:rPr lang="en-US" dirty="0"/>
              <a:t>for arbitrations in April 2022 shows inflation at 6.6%.  </a:t>
            </a:r>
          </a:p>
          <a:p>
            <a:pPr lvl="1"/>
            <a:r>
              <a:rPr lang="en-US" dirty="0"/>
              <a:t>Continued programs and new expectations:  computer science, dyslexia training, school safety and emergency plans, internships and college-level coursework</a:t>
            </a:r>
          </a:p>
          <a:p>
            <a:pPr lvl="1"/>
            <a:r>
              <a:rPr lang="en-US" dirty="0"/>
              <a:t>Educators to teach and lead our schools; adequate salaries, benefits, training and ongoing support</a:t>
            </a:r>
          </a:p>
          <a:p>
            <a:pPr lvl="1"/>
            <a:r>
              <a:rPr lang="en-US" dirty="0"/>
              <a:t>Bus drivers and support staff (paras, food service, custodians, secretaries) </a:t>
            </a:r>
          </a:p>
          <a:p>
            <a:pPr lvl="1"/>
            <a:r>
              <a:rPr lang="en-US" dirty="0"/>
              <a:t>Course supports: science lab materials, career and technical education costs, fees to community colleges or other school districts for shared courses and content, music/art/drama opportunities for students</a:t>
            </a:r>
          </a:p>
          <a:p>
            <a:pPr lvl="1"/>
            <a:r>
              <a:rPr lang="en-US" dirty="0"/>
              <a:t>Student needs: offset fees waived, provide instructional materials (online and at school), social workers and mental health supports, translators and ELL instructional materials and supports, behavior supports all the way up to therapeutic classrooms and mental health placements, talented and gifted content, library materials and technology</a:t>
            </a:r>
          </a:p>
          <a:p>
            <a:pPr lvl="1"/>
            <a:r>
              <a:rPr lang="en-US" dirty="0"/>
              <a:t>Extra- and co-curriculars: not just the heart of the community, but in many cases where students find their passion, learn to set goals and work collaboratively with others. Connect to peers and caring adults. </a:t>
            </a:r>
          </a:p>
          <a:p>
            <a:pPr lvl="1"/>
            <a:r>
              <a:rPr lang="en-US" dirty="0"/>
              <a:t>______________________________________________________________</a:t>
            </a:r>
          </a:p>
          <a:p>
            <a:pPr lvl="1"/>
            <a:r>
              <a:rPr lang="en-US" dirty="0"/>
              <a:t>______________________________________________________________</a:t>
            </a:r>
          </a:p>
        </p:txBody>
      </p:sp>
    </p:spTree>
    <p:extLst>
      <p:ext uri="{BB962C8B-B14F-4D97-AF65-F5344CB8AC3E}">
        <p14:creationId xmlns:p14="http://schemas.microsoft.com/office/powerpoint/2010/main" val="36712547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609600"/>
          </a:xfrm>
        </p:spPr>
        <p:txBody>
          <a:bodyPr>
            <a:normAutofit fontScale="90000"/>
          </a:bodyPr>
          <a:lstStyle/>
          <a:p>
            <a:r>
              <a:rPr lang="en-US" dirty="0"/>
              <a:t>Student Inequities and At-risk Needs</a:t>
            </a:r>
          </a:p>
        </p:txBody>
      </p:sp>
      <p:sp>
        <p:nvSpPr>
          <p:cNvPr id="3" name="Content Placeholder 2"/>
          <p:cNvSpPr>
            <a:spLocks noGrp="1"/>
          </p:cNvSpPr>
          <p:nvPr>
            <p:ph idx="1"/>
          </p:nvPr>
        </p:nvSpPr>
        <p:spPr>
          <a:xfrm>
            <a:off x="762000" y="2438400"/>
            <a:ext cx="7787641" cy="4023360"/>
          </a:xfrm>
        </p:spPr>
        <p:txBody>
          <a:bodyPr>
            <a:normAutofit fontScale="85000" lnSpcReduction="20000"/>
          </a:bodyPr>
          <a:lstStyle/>
          <a:p>
            <a:r>
              <a:rPr lang="en-US" dirty="0"/>
              <a:t>In FY 2021, 200,207 Iowa public school students were enrolled in free and reduced price lunch programs, which is 42.8% of all Iowa public school students. This number may understate actual need since many schools provided free lunch to all students during the pandemic.</a:t>
            </a:r>
          </a:p>
          <a:p>
            <a:r>
              <a:rPr lang="en-US" dirty="0"/>
              <a:t>December 2019 School Finance Interim Committee recommended and 2020 House Education Committee approved a bill, </a:t>
            </a:r>
            <a:r>
              <a:rPr lang="en-US" b="1" u="sng" dirty="0">
                <a:hlinkClick r:id="rId2"/>
              </a:rPr>
              <a:t>HF 2490</a:t>
            </a:r>
            <a:r>
              <a:rPr lang="en-US" dirty="0"/>
              <a:t>, to study of the impact of poverty on education and funding formula options to meet the needs of students. It has not progressed further. </a:t>
            </a:r>
          </a:p>
          <a:p>
            <a:r>
              <a:rPr lang="en-US" dirty="0"/>
              <a:t>A 2021 bill approved in the House Education Committee, </a:t>
            </a:r>
            <a:r>
              <a:rPr lang="en-US" b="1" u="sng" dirty="0">
                <a:hlinkClick r:id="rId3"/>
              </a:rPr>
              <a:t>HF 2497</a:t>
            </a:r>
            <a:r>
              <a:rPr lang="en-US" dirty="0"/>
              <a:t>, would have allowed SBRC to grant spending authority up to 5% for Dropout Prevention (DoP), but died in the House Appropriations Committee. </a:t>
            </a:r>
          </a:p>
          <a:p>
            <a:r>
              <a:rPr lang="en-US" dirty="0"/>
              <a:t>COVID challenge: Federal funds tied to Title I distribution formula have provided significant resources to some schools districts.  Opportunity for us to demonstrate that investments can make a difference and close the gap for low-income students.</a:t>
            </a:r>
          </a:p>
          <a:p>
            <a:r>
              <a:rPr lang="en-US" dirty="0"/>
              <a:t>FYI: Children from families with incomes at or below 130% of the poverty level are eligible for free lunch those 130-185% are eligible for reduced lunch. No change in the eligibility threshold but there’s been a big change in Iowa’s participation. </a:t>
            </a:r>
          </a:p>
        </p:txBody>
      </p:sp>
      <p:pic>
        <p:nvPicPr>
          <p:cNvPr id="4" name="Picture 3">
            <a:extLst>
              <a:ext uri="{FF2B5EF4-FFF2-40B4-BE49-F238E27FC236}">
                <a16:creationId xmlns:a16="http://schemas.microsoft.com/office/drawing/2014/main" id="{2D3E0AAF-1CDF-41A9-947B-DFBE4CCACA01}"/>
              </a:ext>
            </a:extLst>
          </p:cNvPr>
          <p:cNvPicPr>
            <a:picLocks noChangeAspect="1"/>
          </p:cNvPicPr>
          <p:nvPr/>
        </p:nvPicPr>
        <p:blipFill>
          <a:blip r:embed="rId4"/>
          <a:stretch>
            <a:fillRect/>
          </a:stretch>
        </p:blipFill>
        <p:spPr>
          <a:xfrm>
            <a:off x="0" y="758109"/>
            <a:ext cx="9144000" cy="1621311"/>
          </a:xfrm>
          <a:prstGeom prst="rect">
            <a:avLst/>
          </a:prstGeom>
        </p:spPr>
      </p:pic>
    </p:spTree>
    <p:extLst>
      <p:ext uri="{BB962C8B-B14F-4D97-AF65-F5344CB8AC3E}">
        <p14:creationId xmlns:p14="http://schemas.microsoft.com/office/powerpoint/2010/main" val="1421438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TextBox 4"/>
          <p:cNvSpPr txBox="1"/>
          <p:nvPr/>
        </p:nvSpPr>
        <p:spPr>
          <a:xfrm>
            <a:off x="914400" y="4800600"/>
            <a:ext cx="6477000" cy="1200329"/>
          </a:xfrm>
          <a:prstGeom prst="rect">
            <a:avLst/>
          </a:prstGeom>
          <a:noFill/>
        </p:spPr>
        <p:txBody>
          <a:bodyPr wrap="square" rtlCol="0">
            <a:spAutoFit/>
          </a:bodyPr>
          <a:lstStyle/>
          <a:p>
            <a:r>
              <a:rPr lang="en-US" dirty="0"/>
              <a:t>In 2001, only 6 districts had more than 50% of students eligible for FRPL: Waterloo, Keokuk, East Monona, Fox Valley, Wayne and Diagonal. Diagonal was the state high at 60.2% and the only district above 60%.</a:t>
            </a:r>
          </a:p>
        </p:txBody>
      </p:sp>
      <p:pic>
        <p:nvPicPr>
          <p:cNvPr id="6" name="Content Placeholder 5"/>
          <p:cNvPicPr>
            <a:picLocks noGrp="1" noChangeAspect="1"/>
          </p:cNvPicPr>
          <p:nvPr>
            <p:ph idx="1"/>
          </p:nvPr>
        </p:nvPicPr>
        <p:blipFill>
          <a:blip r:embed="rId2"/>
          <a:stretch>
            <a:fillRect/>
          </a:stretch>
        </p:blipFill>
        <p:spPr>
          <a:xfrm>
            <a:off x="37614" y="76200"/>
            <a:ext cx="9068612" cy="4724400"/>
          </a:xfrm>
          <a:prstGeom prst="rect">
            <a:avLst/>
          </a:prstGeom>
        </p:spPr>
      </p:pic>
    </p:spTree>
    <p:extLst>
      <p:ext uri="{BB962C8B-B14F-4D97-AF65-F5344CB8AC3E}">
        <p14:creationId xmlns:p14="http://schemas.microsoft.com/office/powerpoint/2010/main" val="5225620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 y="5029200"/>
            <a:ext cx="8534400" cy="1200329"/>
          </a:xfrm>
          <a:prstGeom prst="rect">
            <a:avLst/>
          </a:prstGeom>
          <a:solidFill>
            <a:schemeClr val="bg1"/>
          </a:solidFill>
        </p:spPr>
        <p:txBody>
          <a:bodyPr wrap="square" rtlCol="0">
            <a:spAutoFit/>
          </a:bodyPr>
          <a:lstStyle/>
          <a:p>
            <a:r>
              <a:rPr lang="en-US" dirty="0"/>
              <a:t>In FY 2021, 78 districts have more than half of their student on FRPL, and 31 districts have more than 60% of students eligible for FRPL. Those above 70% include Council Bluffs, Sioux City, South Page, Hamburg, Storm Lake, Clay Central-Everly, Denison, Marshalltown, Waterloo, Des Moines, LuVerne, Rock Valley, Postville and Stratford.   </a:t>
            </a:r>
          </a:p>
        </p:txBody>
      </p:sp>
      <p:pic>
        <p:nvPicPr>
          <p:cNvPr id="3" name="Picture 2">
            <a:extLst>
              <a:ext uri="{FF2B5EF4-FFF2-40B4-BE49-F238E27FC236}">
                <a16:creationId xmlns:a16="http://schemas.microsoft.com/office/drawing/2014/main" id="{B7B7905A-80F3-4A22-A252-3EBCD3396A80}"/>
              </a:ext>
            </a:extLst>
          </p:cNvPr>
          <p:cNvPicPr>
            <a:picLocks noChangeAspect="1"/>
          </p:cNvPicPr>
          <p:nvPr/>
        </p:nvPicPr>
        <p:blipFill>
          <a:blip r:embed="rId2"/>
          <a:stretch>
            <a:fillRect/>
          </a:stretch>
        </p:blipFill>
        <p:spPr>
          <a:xfrm>
            <a:off x="20428" y="76200"/>
            <a:ext cx="9087204" cy="4876800"/>
          </a:xfrm>
          <a:prstGeom prst="rect">
            <a:avLst/>
          </a:prstGeom>
        </p:spPr>
      </p:pic>
    </p:spTree>
    <p:extLst>
      <p:ext uri="{BB962C8B-B14F-4D97-AF65-F5344CB8AC3E}">
        <p14:creationId xmlns:p14="http://schemas.microsoft.com/office/powerpoint/2010/main" val="700000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85800" y="5562600"/>
            <a:ext cx="7735078" cy="646331"/>
          </a:xfrm>
          <a:prstGeom prst="rect">
            <a:avLst/>
          </a:prstGeom>
        </p:spPr>
        <p:txBody>
          <a:bodyPr wrap="square">
            <a:spAutoFit/>
          </a:bodyPr>
          <a:lstStyle/>
          <a:p>
            <a:r>
              <a:rPr lang="en-US" dirty="0"/>
              <a:t>Districts in the largest and smallest enrollment categories had the highest percentage of students eligible for free or reduced price lunch (Table 1-7). </a:t>
            </a:r>
          </a:p>
        </p:txBody>
      </p:sp>
      <p:pic>
        <p:nvPicPr>
          <p:cNvPr id="4" name="Picture 3">
            <a:extLst>
              <a:ext uri="{FF2B5EF4-FFF2-40B4-BE49-F238E27FC236}">
                <a16:creationId xmlns:a16="http://schemas.microsoft.com/office/drawing/2014/main" id="{C342A05E-B90D-4CED-8E72-50CB2EE88F21}"/>
              </a:ext>
            </a:extLst>
          </p:cNvPr>
          <p:cNvPicPr>
            <a:picLocks noChangeAspect="1"/>
          </p:cNvPicPr>
          <p:nvPr/>
        </p:nvPicPr>
        <p:blipFill>
          <a:blip r:embed="rId2"/>
          <a:stretch>
            <a:fillRect/>
          </a:stretch>
        </p:blipFill>
        <p:spPr>
          <a:xfrm>
            <a:off x="152400" y="152400"/>
            <a:ext cx="8690162" cy="5029200"/>
          </a:xfrm>
          <a:prstGeom prst="rect">
            <a:avLst/>
          </a:prstGeom>
        </p:spPr>
      </p:pic>
      <p:sp>
        <p:nvSpPr>
          <p:cNvPr id="5" name="5-Point Star 4"/>
          <p:cNvSpPr/>
          <p:nvPr/>
        </p:nvSpPr>
        <p:spPr>
          <a:xfrm>
            <a:off x="8534400" y="3810000"/>
            <a:ext cx="381000" cy="3048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5-Point Star 2"/>
          <p:cNvSpPr/>
          <p:nvPr/>
        </p:nvSpPr>
        <p:spPr>
          <a:xfrm>
            <a:off x="8499176" y="2133600"/>
            <a:ext cx="381000" cy="3048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154458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F646C-3B39-4DF2-9A54-B32E33204C5D}"/>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6650710E-C28A-4EFD-A33E-97A2694ED60C}"/>
              </a:ext>
            </a:extLst>
          </p:cNvPr>
          <p:cNvPicPr>
            <a:picLocks noGrp="1" noChangeAspect="1"/>
          </p:cNvPicPr>
          <p:nvPr>
            <p:ph idx="1"/>
          </p:nvPr>
        </p:nvPicPr>
        <p:blipFill>
          <a:blip r:embed="rId2"/>
          <a:stretch>
            <a:fillRect/>
          </a:stretch>
        </p:blipFill>
        <p:spPr>
          <a:xfrm>
            <a:off x="76200" y="76200"/>
            <a:ext cx="8001000" cy="6291341"/>
          </a:xfrm>
          <a:prstGeom prst="rect">
            <a:avLst/>
          </a:prstGeom>
        </p:spPr>
      </p:pic>
      <p:sp>
        <p:nvSpPr>
          <p:cNvPr id="5" name="TextBox 4">
            <a:extLst>
              <a:ext uri="{FF2B5EF4-FFF2-40B4-BE49-F238E27FC236}">
                <a16:creationId xmlns:a16="http://schemas.microsoft.com/office/drawing/2014/main" id="{9352596A-D62A-4825-9C43-DCECCC9B8EBD}"/>
              </a:ext>
            </a:extLst>
          </p:cNvPr>
          <p:cNvSpPr txBox="1"/>
          <p:nvPr/>
        </p:nvSpPr>
        <p:spPr>
          <a:xfrm>
            <a:off x="4953000" y="152400"/>
            <a:ext cx="2819400" cy="369332"/>
          </a:xfrm>
          <a:prstGeom prst="rect">
            <a:avLst/>
          </a:prstGeom>
          <a:noFill/>
        </p:spPr>
        <p:txBody>
          <a:bodyPr wrap="square" rtlCol="0">
            <a:spAutoFit/>
          </a:bodyPr>
          <a:lstStyle/>
          <a:p>
            <a:r>
              <a:rPr lang="en-US" dirty="0"/>
              <a:t>Original Urban Eight</a:t>
            </a:r>
          </a:p>
        </p:txBody>
      </p:sp>
    </p:spTree>
    <p:extLst>
      <p:ext uri="{BB962C8B-B14F-4D97-AF65-F5344CB8AC3E}">
        <p14:creationId xmlns:p14="http://schemas.microsoft.com/office/powerpoint/2010/main" val="8827063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27855-2E6F-4ACD-947C-E574163CB10C}"/>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EF69C1AD-34A5-4FAD-BC15-49892A98899F}"/>
              </a:ext>
            </a:extLst>
          </p:cNvPr>
          <p:cNvPicPr>
            <a:picLocks noGrp="1" noChangeAspect="1"/>
          </p:cNvPicPr>
          <p:nvPr>
            <p:ph idx="1"/>
          </p:nvPr>
        </p:nvPicPr>
        <p:blipFill>
          <a:blip r:embed="rId2"/>
          <a:stretch>
            <a:fillRect/>
          </a:stretch>
        </p:blipFill>
        <p:spPr>
          <a:xfrm>
            <a:off x="76199" y="37614"/>
            <a:ext cx="8450723" cy="6591786"/>
          </a:xfrm>
          <a:prstGeom prst="rect">
            <a:avLst/>
          </a:prstGeom>
        </p:spPr>
      </p:pic>
      <p:sp>
        <p:nvSpPr>
          <p:cNvPr id="5" name="TextBox 4">
            <a:extLst>
              <a:ext uri="{FF2B5EF4-FFF2-40B4-BE49-F238E27FC236}">
                <a16:creationId xmlns:a16="http://schemas.microsoft.com/office/drawing/2014/main" id="{2998152F-A9F1-4743-9342-D7968DDF4745}"/>
              </a:ext>
            </a:extLst>
          </p:cNvPr>
          <p:cNvSpPr txBox="1"/>
          <p:nvPr/>
        </p:nvSpPr>
        <p:spPr>
          <a:xfrm>
            <a:off x="4724400" y="152400"/>
            <a:ext cx="3429000" cy="369332"/>
          </a:xfrm>
          <a:prstGeom prst="rect">
            <a:avLst/>
          </a:prstGeom>
          <a:noFill/>
        </p:spPr>
        <p:txBody>
          <a:bodyPr wrap="square" rtlCol="0">
            <a:spAutoFit/>
          </a:bodyPr>
          <a:lstStyle/>
          <a:p>
            <a:r>
              <a:rPr lang="en-US" dirty="0"/>
              <a:t>UEN Associate Member Districts</a:t>
            </a:r>
          </a:p>
        </p:txBody>
      </p:sp>
    </p:spTree>
    <p:extLst>
      <p:ext uri="{BB962C8B-B14F-4D97-AF65-F5344CB8AC3E}">
        <p14:creationId xmlns:p14="http://schemas.microsoft.com/office/powerpoint/2010/main" val="876243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652074"/>
            <a:ext cx="8686800" cy="4191000"/>
          </a:xfrm>
          <a:solidFill>
            <a:schemeClr val="bg1"/>
          </a:solidFill>
        </p:spPr>
        <p:txBody>
          <a:bodyPr>
            <a:noAutofit/>
          </a:bodyPr>
          <a:lstStyle/>
          <a:p>
            <a:pPr>
              <a:lnSpc>
                <a:spcPct val="100000"/>
              </a:lnSpc>
              <a:spcAft>
                <a:spcPts val="600"/>
              </a:spcAft>
            </a:pPr>
            <a:r>
              <a:rPr lang="en-US" sz="3200" b="1" dirty="0">
                <a:latin typeface="Times New Roman" panose="02020603050405020304" pitchFamily="18" charset="0"/>
                <a:cs typeface="Times New Roman" panose="02020603050405020304" pitchFamily="18" charset="0"/>
              </a:rPr>
              <a:t>The UEN. . .</a:t>
            </a:r>
            <a:r>
              <a:rPr lang="en-US" sz="2800" dirty="0"/>
              <a:t>keeps the state’s lawmakers, media, and public informed about the progress and problems in our state’s largest and most diverse schools, through advocacy, legislation, communications and research.  </a:t>
            </a:r>
            <a:br>
              <a:rPr lang="en-US" sz="2800" dirty="0"/>
            </a:br>
            <a:r>
              <a:rPr lang="en-US" sz="2800" dirty="0"/>
              <a:t> </a:t>
            </a:r>
            <a:br>
              <a:rPr lang="en-US" sz="2800" dirty="0"/>
            </a:br>
            <a:r>
              <a:rPr lang="en-US" sz="2800" dirty="0"/>
              <a:t>. . .helps to build capacity in urban education by facilitating connections between member districts to improve student academic performance, narrow achievement gaps, improve professional development; and strengthen leadership, governance, and management.</a:t>
            </a:r>
            <a:br>
              <a:rPr lang="en-US" sz="2800" dirty="0"/>
            </a:br>
            <a:r>
              <a:rPr lang="en-US" sz="2800" dirty="0"/>
              <a:t> </a:t>
            </a:r>
            <a:br>
              <a:rPr lang="en-US" sz="2800" dirty="0"/>
            </a:br>
            <a:r>
              <a:rPr lang="en-US" sz="2800" dirty="0"/>
              <a:t>Joint efforts with other state organizations and policymakers extend the UEN’s influence and effectiveness to the broader community that will ultimately benefit from the contributions of today’s urban students.</a:t>
            </a:r>
            <a:br>
              <a:rPr lang="en-US" sz="2800" dirty="0"/>
            </a:br>
            <a:r>
              <a:rPr lang="en-US" sz="1800" dirty="0"/>
              <a:t> </a:t>
            </a:r>
          </a:p>
        </p:txBody>
      </p:sp>
    </p:spTree>
    <p:extLst>
      <p:ext uri="{BB962C8B-B14F-4D97-AF65-F5344CB8AC3E}">
        <p14:creationId xmlns:p14="http://schemas.microsoft.com/office/powerpoint/2010/main" val="8380694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8D1CCB-7400-4A23-8DB5-00B4E2CBC754}"/>
              </a:ext>
            </a:extLst>
          </p:cNvPr>
          <p:cNvPicPr>
            <a:picLocks noChangeAspect="1"/>
          </p:cNvPicPr>
          <p:nvPr/>
        </p:nvPicPr>
        <p:blipFill>
          <a:blip r:embed="rId2"/>
          <a:stretch>
            <a:fillRect/>
          </a:stretch>
        </p:blipFill>
        <p:spPr>
          <a:xfrm>
            <a:off x="152400" y="0"/>
            <a:ext cx="6763336" cy="1638442"/>
          </a:xfrm>
          <a:prstGeom prst="rect">
            <a:avLst/>
          </a:prstGeom>
        </p:spPr>
      </p:pic>
      <p:sp>
        <p:nvSpPr>
          <p:cNvPr id="3" name="Content Placeholder 2">
            <a:extLst>
              <a:ext uri="{FF2B5EF4-FFF2-40B4-BE49-F238E27FC236}">
                <a16:creationId xmlns:a16="http://schemas.microsoft.com/office/drawing/2014/main" id="{51643898-4C02-4793-9FF4-1C9A792C2C59}"/>
              </a:ext>
            </a:extLst>
          </p:cNvPr>
          <p:cNvSpPr>
            <a:spLocks noGrp="1"/>
          </p:cNvSpPr>
          <p:nvPr>
            <p:ph idx="1"/>
          </p:nvPr>
        </p:nvSpPr>
        <p:spPr>
          <a:xfrm>
            <a:off x="266700" y="1752600"/>
            <a:ext cx="8610600" cy="4724400"/>
          </a:xfrm>
        </p:spPr>
        <p:txBody>
          <a:bodyPr>
            <a:normAutofit fontScale="70000" lnSpcReduction="20000"/>
          </a:bodyPr>
          <a:lstStyle/>
          <a:p>
            <a:pPr lvl="0">
              <a:buFont typeface="Arial" panose="020B0604020202020204" pitchFamily="34" charset="0"/>
              <a:buChar char="•"/>
            </a:pPr>
            <a:r>
              <a:rPr lang="en-US" sz="2100" dirty="0"/>
              <a:t>Iowa’s funding for at-risk and dropout prevention translates into less than 10% funding commitment for students in poverty, well short of the national average 29% beyond the base for low-income students. (AIR, </a:t>
            </a:r>
            <a:r>
              <a:rPr lang="en-US" sz="2100" u="sng" dirty="0">
                <a:hlinkClick r:id="rId3"/>
              </a:rPr>
              <a:t>Study of a new Method of Funding for Public Schools in Nevada</a:t>
            </a:r>
            <a:r>
              <a:rPr lang="en-US" sz="2100" dirty="0"/>
              <a:t>, Sept. 2012)</a:t>
            </a:r>
          </a:p>
          <a:p>
            <a:pPr lvl="0">
              <a:buFont typeface="Arial" panose="020B0604020202020204" pitchFamily="34" charset="0"/>
              <a:buChar char="•"/>
            </a:pPr>
            <a:r>
              <a:rPr lang="en-US" sz="2100" dirty="0"/>
              <a:t>Students from low-income families are more likely to begin school academically behind, exhibit nonproficient literacy skills, especially in early elementary, and fall further behind over summer breaks, unless schools have the resources, staff and programs to meet their needs. </a:t>
            </a:r>
          </a:p>
          <a:p>
            <a:pPr lvl="0">
              <a:buFont typeface="Arial" panose="020B0604020202020204" pitchFamily="34" charset="0"/>
              <a:buChar char="•"/>
            </a:pPr>
            <a:r>
              <a:rPr lang="en-US" sz="2100" dirty="0"/>
              <a:t>Districts must waive student fees for FRPL-eligible families, meaning those districts with concentrated poverty have fewer resources for textbooks and drivers’ education.</a:t>
            </a:r>
          </a:p>
          <a:p>
            <a:pPr lvl="0">
              <a:buFont typeface="Arial" panose="020B0604020202020204" pitchFamily="34" charset="0"/>
              <a:buChar char="•"/>
            </a:pPr>
            <a:r>
              <a:rPr lang="en-US" sz="2100" dirty="0"/>
              <a:t>High-poverty School Investments boost achievement.  Education Week, </a:t>
            </a:r>
            <a:r>
              <a:rPr lang="en-US" sz="2100" u="sng" dirty="0">
                <a:hlinkClick r:id="rId4"/>
              </a:rPr>
              <a:t>Student Outcomes: Does More Money Really Matter?</a:t>
            </a:r>
            <a:r>
              <a:rPr lang="en-US" sz="2100" dirty="0"/>
              <a:t> </a:t>
            </a:r>
            <a:r>
              <a:rPr lang="en-US" sz="2100" i="1" dirty="0"/>
              <a:t>Fresh research bolsters the case for K-12 cash—and a rough road without it</a:t>
            </a:r>
            <a:r>
              <a:rPr lang="en-US" sz="2100" dirty="0"/>
              <a:t>, Daarel Burnette II, June 4, 2019 reports: "More money does, in fact, make a difference, they (researchers) say—provided that you spend enough, and in the right manner. They point to research in the past five years that provides examples of instances where politicians and taxpayers invested more money in teacher salaries, school construction, and schools with high populations of low-income students and saw students’ test scores jump.”</a:t>
            </a:r>
          </a:p>
          <a:p>
            <a:pPr lvl="0">
              <a:buFont typeface="Arial" panose="020B0604020202020204" pitchFamily="34" charset="0"/>
              <a:buChar char="•"/>
            </a:pPr>
            <a:r>
              <a:rPr lang="en-US" sz="2100" dirty="0"/>
              <a:t>The McCourt School of Public Policy, Georgetown, FutureEd, </a:t>
            </a:r>
            <a:r>
              <a:rPr lang="en-US" sz="2100" u="sng" dirty="0">
                <a:hlinkClick r:id="rId5"/>
              </a:rPr>
              <a:t>State Education Funding; The Poverty Equation</a:t>
            </a:r>
            <a:r>
              <a:rPr lang="en-US" sz="2100" dirty="0"/>
              <a:t>, March 2020, states, “What’s more, when poverty is concentrated in a school—that is, when a significant portion of students in a school come from low-income households—the impact on performance is compounded. </a:t>
            </a:r>
            <a:r>
              <a:rPr lang="en-US" sz="2100" u="sng" dirty="0">
                <a:hlinkClick r:id="rId6"/>
              </a:rPr>
              <a:t>A body of research</a:t>
            </a:r>
            <a:r>
              <a:rPr lang="en-US" sz="2100" dirty="0"/>
              <a:t> suggests that there is a ‘tipping point,’ somewhere between 50 to 60 percent of a school’s students living in poverty, where performance for all students there drastically declines.”</a:t>
            </a:r>
          </a:p>
          <a:p>
            <a:pPr lvl="0">
              <a:buFont typeface="Arial" panose="020B0604020202020204" pitchFamily="34" charset="0"/>
              <a:buChar char="•"/>
            </a:pPr>
            <a:r>
              <a:rPr lang="en-US" sz="2100" dirty="0"/>
              <a:t>Low-income students are an important piece of Iowa’s workforce puzzle, will stay in Iowa, and will either be the backbone of our urban communities’ potential or a drain on future resources.</a:t>
            </a:r>
          </a:p>
          <a:p>
            <a:endParaRPr lang="en-US" dirty="0"/>
          </a:p>
        </p:txBody>
      </p:sp>
    </p:spTree>
    <p:extLst>
      <p:ext uri="{BB962C8B-B14F-4D97-AF65-F5344CB8AC3E}">
        <p14:creationId xmlns:p14="http://schemas.microsoft.com/office/powerpoint/2010/main" val="33703643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362201"/>
            <a:ext cx="7543800" cy="990600"/>
          </a:xfrm>
        </p:spPr>
        <p:txBody>
          <a:bodyPr/>
          <a:lstStyle/>
          <a:p>
            <a:pPr algn="ctr"/>
            <a:r>
              <a:rPr lang="en-US" b="1" dirty="0"/>
              <a:t>Quality Preschool</a:t>
            </a:r>
          </a:p>
        </p:txBody>
      </p:sp>
      <p:pic>
        <p:nvPicPr>
          <p:cNvPr id="3" name="Picture 2" descr="tendermusings: Bring me bac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4038600"/>
            <a:ext cx="5845479" cy="1066800"/>
          </a:xfrm>
          <a:prstGeom prst="rect">
            <a:avLst/>
          </a:prstGeom>
        </p:spPr>
      </p:pic>
    </p:spTree>
    <p:extLst>
      <p:ext uri="{BB962C8B-B14F-4D97-AF65-F5344CB8AC3E}">
        <p14:creationId xmlns:p14="http://schemas.microsoft.com/office/powerpoint/2010/main" val="27221049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86605"/>
            <a:ext cx="7010400" cy="475396"/>
          </a:xfrm>
        </p:spPr>
        <p:txBody>
          <a:bodyPr>
            <a:normAutofit fontScale="90000"/>
          </a:bodyPr>
          <a:lstStyle/>
          <a:p>
            <a:pPr algn="ctr"/>
            <a:r>
              <a:rPr lang="en-US" b="1" dirty="0"/>
              <a:t>Quality Preschool</a:t>
            </a:r>
          </a:p>
        </p:txBody>
      </p:sp>
      <p:sp>
        <p:nvSpPr>
          <p:cNvPr id="4" name="Content Placeholder 3"/>
          <p:cNvSpPr>
            <a:spLocks noGrp="1"/>
          </p:cNvSpPr>
          <p:nvPr>
            <p:ph sz="half" idx="2"/>
          </p:nvPr>
        </p:nvSpPr>
        <p:spPr>
          <a:xfrm>
            <a:off x="762000" y="2057400"/>
            <a:ext cx="7604760" cy="4343400"/>
          </a:xfrm>
        </p:spPr>
        <p:txBody>
          <a:bodyPr>
            <a:normAutofit fontScale="77500" lnSpcReduction="20000"/>
          </a:bodyPr>
          <a:lstStyle/>
          <a:p>
            <a:pPr>
              <a:lnSpc>
                <a:spcPct val="120000"/>
              </a:lnSpc>
              <a:buFont typeface="Wingdings" panose="05000000000000000000" pitchFamily="2" charset="2"/>
              <a:buChar char="Ø"/>
            </a:pPr>
            <a:r>
              <a:rPr lang="en-US" u="sng" dirty="0">
                <a:hlinkClick r:id="rId2"/>
              </a:rPr>
              <a:t>HF 318 </a:t>
            </a:r>
            <a:r>
              <a:rPr lang="en-US" dirty="0"/>
              <a:t>would have allowed districts to serve and count young 5-year-olds in PK, was approved by the House, but did not get approval in the Senate. Without resources to add new sections, this bill would not serve more PK students in districts that already have waiting lists or unmet demand.</a:t>
            </a:r>
          </a:p>
          <a:p>
            <a:pPr>
              <a:lnSpc>
                <a:spcPct val="120000"/>
              </a:lnSpc>
              <a:buFont typeface="Wingdings" panose="05000000000000000000" pitchFamily="2" charset="2"/>
              <a:buChar char="Ø"/>
            </a:pPr>
            <a:r>
              <a:rPr lang="en-US" dirty="0"/>
              <a:t>COVID-19 Impact:  PK enrollments lower in Fall 2020. PK does not have an on-time funding component or budget guarantee, so your 2022 PK budget was based on the Oct. 1, 2020 enrollment count. Also, DE guidance prohibits school districts from using general fund for PK expansion. </a:t>
            </a:r>
          </a:p>
          <a:p>
            <a:pPr>
              <a:lnSpc>
                <a:spcPct val="120000"/>
              </a:lnSpc>
              <a:buFont typeface="Wingdings" panose="05000000000000000000" pitchFamily="2" charset="2"/>
              <a:buChar char="Ø"/>
            </a:pPr>
            <a:r>
              <a:rPr lang="en-US" dirty="0"/>
              <a:t>UEN supported </a:t>
            </a:r>
            <a:r>
              <a:rPr lang="en-US" b="1" dirty="0"/>
              <a:t>HF 868 Education Appropriations</a:t>
            </a:r>
            <a:r>
              <a:rPr lang="en-US" dirty="0"/>
              <a:t> which allows districts with increased PK enrollment on Oct. 1, 2021 to apply to the SBRC for spending authority at the 0.5 PK weighting. SBRC will automatically grant the spending authority if the PK ending balance for the prior year is less than 25% and may grant authority if the balance is over 25%. The intent is that the Governor’s Education Emergency Recovery (GEERs) federal funding will cover the costs of the spending authority.  We are waiting on the Governor’s office to confirm. </a:t>
            </a:r>
          </a:p>
          <a:p>
            <a:pPr>
              <a:buFont typeface="Wingdings" panose="05000000000000000000" pitchFamily="2" charset="2"/>
              <a:buChar char="Ø"/>
            </a:pPr>
            <a:endParaRPr lang="en-US" dirty="0"/>
          </a:p>
        </p:txBody>
      </p:sp>
      <p:pic>
        <p:nvPicPr>
          <p:cNvPr id="6" name="Picture 5"/>
          <p:cNvPicPr>
            <a:picLocks noChangeAspect="1"/>
          </p:cNvPicPr>
          <p:nvPr/>
        </p:nvPicPr>
        <p:blipFill>
          <a:blip r:embed="rId3"/>
          <a:stretch>
            <a:fillRect/>
          </a:stretch>
        </p:blipFill>
        <p:spPr>
          <a:xfrm>
            <a:off x="8077200" y="1143000"/>
            <a:ext cx="687670" cy="718102"/>
          </a:xfrm>
          <a:prstGeom prst="rect">
            <a:avLst/>
          </a:prstGeom>
        </p:spPr>
      </p:pic>
      <p:pic>
        <p:nvPicPr>
          <p:cNvPr id="7" name="Picture 6" descr="tendermusings: Bring me back..."/>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838200"/>
            <a:ext cx="5105400" cy="931736"/>
          </a:xfrm>
          <a:prstGeom prst="rect">
            <a:avLst/>
          </a:prstGeom>
        </p:spPr>
      </p:pic>
    </p:spTree>
    <p:extLst>
      <p:ext uri="{BB962C8B-B14F-4D97-AF65-F5344CB8AC3E}">
        <p14:creationId xmlns:p14="http://schemas.microsoft.com/office/powerpoint/2010/main" val="1208718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641839-B43F-4123-9D6C-E9DD1591ED8A}"/>
              </a:ext>
            </a:extLst>
          </p:cNvPr>
          <p:cNvSpPr>
            <a:spLocks noGrp="1"/>
          </p:cNvSpPr>
          <p:nvPr>
            <p:ph sz="half" idx="2"/>
          </p:nvPr>
        </p:nvSpPr>
        <p:spPr>
          <a:xfrm>
            <a:off x="7246620" y="2362200"/>
            <a:ext cx="1508760" cy="4023360"/>
          </a:xfrm>
        </p:spPr>
        <p:txBody>
          <a:bodyPr>
            <a:normAutofit/>
          </a:bodyPr>
          <a:lstStyle/>
          <a:p>
            <a:r>
              <a:rPr lang="en-US" dirty="0"/>
              <a:t>PK dropped from 31,468 to 27,392 (down 4,076 Oct. 2020 compared to Oct. 2019).  </a:t>
            </a:r>
          </a:p>
          <a:p>
            <a:r>
              <a:rPr lang="en-US" dirty="0"/>
              <a:t>Similarly, Kindergarten also fell from 39,839 to 37,746.</a:t>
            </a:r>
          </a:p>
          <a:p>
            <a:r>
              <a:rPr lang="en-US" dirty="0"/>
              <a:t> </a:t>
            </a:r>
          </a:p>
        </p:txBody>
      </p:sp>
      <p:sp>
        <p:nvSpPr>
          <p:cNvPr id="9" name="Content Placeholder 8">
            <a:extLst>
              <a:ext uri="{FF2B5EF4-FFF2-40B4-BE49-F238E27FC236}">
                <a16:creationId xmlns:a16="http://schemas.microsoft.com/office/drawing/2014/main" id="{16063799-CD3A-4095-99F2-45060806582E}"/>
              </a:ext>
            </a:extLst>
          </p:cNvPr>
          <p:cNvSpPr>
            <a:spLocks noGrp="1"/>
          </p:cNvSpPr>
          <p:nvPr>
            <p:ph sz="half" idx="1"/>
          </p:nvPr>
        </p:nvSpPr>
        <p:spPr/>
        <p:txBody>
          <a:bodyPr>
            <a:normAutofit/>
          </a:bodyPr>
          <a:lstStyle/>
          <a:p>
            <a:endParaRPr lang="en-US" dirty="0"/>
          </a:p>
        </p:txBody>
      </p:sp>
      <p:pic>
        <p:nvPicPr>
          <p:cNvPr id="10" name="Picture 9">
            <a:extLst>
              <a:ext uri="{FF2B5EF4-FFF2-40B4-BE49-F238E27FC236}">
                <a16:creationId xmlns:a16="http://schemas.microsoft.com/office/drawing/2014/main" id="{02349B13-10F2-4487-93D0-FE81B8F4FD9C}"/>
              </a:ext>
            </a:extLst>
          </p:cNvPr>
          <p:cNvPicPr>
            <a:picLocks noChangeAspect="1"/>
          </p:cNvPicPr>
          <p:nvPr/>
        </p:nvPicPr>
        <p:blipFill>
          <a:blip r:embed="rId2"/>
          <a:stretch>
            <a:fillRect/>
          </a:stretch>
        </p:blipFill>
        <p:spPr>
          <a:xfrm>
            <a:off x="0" y="152400"/>
            <a:ext cx="7127074" cy="5554876"/>
          </a:xfrm>
          <a:prstGeom prst="rect">
            <a:avLst/>
          </a:prstGeom>
        </p:spPr>
      </p:pic>
      <p:sp>
        <p:nvSpPr>
          <p:cNvPr id="2" name="Title 1">
            <a:extLst>
              <a:ext uri="{FF2B5EF4-FFF2-40B4-BE49-F238E27FC236}">
                <a16:creationId xmlns:a16="http://schemas.microsoft.com/office/drawing/2014/main" id="{DCD53C2D-8C57-437E-A83F-0D23DB98CD21}"/>
              </a:ext>
            </a:extLst>
          </p:cNvPr>
          <p:cNvSpPr>
            <a:spLocks noGrp="1"/>
          </p:cNvSpPr>
          <p:nvPr>
            <p:ph type="title"/>
          </p:nvPr>
        </p:nvSpPr>
        <p:spPr>
          <a:xfrm>
            <a:off x="6934200" y="286604"/>
            <a:ext cx="2133600" cy="1450757"/>
          </a:xfrm>
          <a:solidFill>
            <a:schemeClr val="accent5">
              <a:lumMod val="20000"/>
              <a:lumOff val="80000"/>
            </a:schemeClr>
          </a:solidFill>
        </p:spPr>
        <p:txBody>
          <a:bodyPr>
            <a:normAutofit/>
          </a:bodyPr>
          <a:lstStyle/>
          <a:p>
            <a:r>
              <a:rPr lang="en-US" dirty="0"/>
              <a:t>UEN PK History</a:t>
            </a:r>
          </a:p>
        </p:txBody>
      </p:sp>
      <p:sp>
        <p:nvSpPr>
          <p:cNvPr id="11" name="TextBox 10">
            <a:extLst>
              <a:ext uri="{FF2B5EF4-FFF2-40B4-BE49-F238E27FC236}">
                <a16:creationId xmlns:a16="http://schemas.microsoft.com/office/drawing/2014/main" id="{49C6401D-3382-489A-AB77-77867C37832B}"/>
              </a:ext>
            </a:extLst>
          </p:cNvPr>
          <p:cNvSpPr txBox="1"/>
          <p:nvPr/>
        </p:nvSpPr>
        <p:spPr>
          <a:xfrm>
            <a:off x="1295400" y="4191000"/>
            <a:ext cx="4053840" cy="369332"/>
          </a:xfrm>
          <a:prstGeom prst="rect">
            <a:avLst/>
          </a:prstGeom>
          <a:noFill/>
        </p:spPr>
        <p:txBody>
          <a:bodyPr wrap="square" rtlCol="0">
            <a:spAutoFit/>
          </a:bodyPr>
          <a:lstStyle/>
          <a:p>
            <a:r>
              <a:rPr lang="en-US" dirty="0"/>
              <a:t>Des Moines down over 500 PK students.</a:t>
            </a:r>
          </a:p>
        </p:txBody>
      </p:sp>
    </p:spTree>
    <p:extLst>
      <p:ext uri="{BB962C8B-B14F-4D97-AF65-F5344CB8AC3E}">
        <p14:creationId xmlns:p14="http://schemas.microsoft.com/office/powerpoint/2010/main" val="4793174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53C2D-8C57-437E-A83F-0D23DB98CD21}"/>
              </a:ext>
            </a:extLst>
          </p:cNvPr>
          <p:cNvSpPr>
            <a:spLocks noGrp="1"/>
          </p:cNvSpPr>
          <p:nvPr>
            <p:ph type="title"/>
          </p:nvPr>
        </p:nvSpPr>
        <p:spPr>
          <a:xfrm>
            <a:off x="6934200" y="286604"/>
            <a:ext cx="2133600" cy="1450757"/>
          </a:xfrm>
          <a:solidFill>
            <a:schemeClr val="accent5">
              <a:lumMod val="20000"/>
              <a:lumOff val="80000"/>
            </a:schemeClr>
          </a:solidFill>
        </p:spPr>
        <p:txBody>
          <a:bodyPr>
            <a:normAutofit/>
          </a:bodyPr>
          <a:lstStyle/>
          <a:p>
            <a:r>
              <a:rPr lang="en-US" dirty="0"/>
              <a:t>UEN PK History</a:t>
            </a:r>
          </a:p>
        </p:txBody>
      </p:sp>
      <p:sp>
        <p:nvSpPr>
          <p:cNvPr id="4" name="Content Placeholder 3">
            <a:extLst>
              <a:ext uri="{FF2B5EF4-FFF2-40B4-BE49-F238E27FC236}">
                <a16:creationId xmlns:a16="http://schemas.microsoft.com/office/drawing/2014/main" id="{85641839-B43F-4123-9D6C-E9DD1591ED8A}"/>
              </a:ext>
            </a:extLst>
          </p:cNvPr>
          <p:cNvSpPr>
            <a:spLocks noGrp="1"/>
          </p:cNvSpPr>
          <p:nvPr>
            <p:ph sz="half" idx="2"/>
          </p:nvPr>
        </p:nvSpPr>
        <p:spPr>
          <a:xfrm>
            <a:off x="7246620" y="2362200"/>
            <a:ext cx="1508760" cy="4023360"/>
          </a:xfrm>
        </p:spPr>
        <p:txBody>
          <a:bodyPr>
            <a:normAutofit/>
          </a:bodyPr>
          <a:lstStyle/>
          <a:p>
            <a:r>
              <a:rPr lang="en-US" dirty="0"/>
              <a:t>PK dropped from 31,468 to 27,392 (Down 4,076 Oct. 2020 compared to Oct. 2019).  </a:t>
            </a:r>
          </a:p>
          <a:p>
            <a:r>
              <a:rPr lang="en-US" dirty="0"/>
              <a:t>Similarly, Kindergarten also fell from 39,839 to 37,746.</a:t>
            </a:r>
          </a:p>
          <a:p>
            <a:r>
              <a:rPr lang="en-US" dirty="0"/>
              <a:t> </a:t>
            </a:r>
          </a:p>
        </p:txBody>
      </p:sp>
      <p:pic>
        <p:nvPicPr>
          <p:cNvPr id="7" name="Content Placeholder 6">
            <a:extLst>
              <a:ext uri="{FF2B5EF4-FFF2-40B4-BE49-F238E27FC236}">
                <a16:creationId xmlns:a16="http://schemas.microsoft.com/office/drawing/2014/main" id="{F90AC5CE-B26D-4F6A-A3E3-B233B2024A92}"/>
              </a:ext>
            </a:extLst>
          </p:cNvPr>
          <p:cNvPicPr>
            <a:picLocks noGrp="1" noChangeAspect="1"/>
          </p:cNvPicPr>
          <p:nvPr>
            <p:ph sz="half" idx="1"/>
          </p:nvPr>
        </p:nvPicPr>
        <p:blipFill>
          <a:blip r:embed="rId2"/>
          <a:stretch>
            <a:fillRect/>
          </a:stretch>
        </p:blipFill>
        <p:spPr>
          <a:xfrm>
            <a:off x="112840" y="152400"/>
            <a:ext cx="6681621" cy="5181600"/>
          </a:xfrm>
          <a:prstGeom prst="rect">
            <a:avLst/>
          </a:prstGeom>
        </p:spPr>
      </p:pic>
      <p:sp>
        <p:nvSpPr>
          <p:cNvPr id="3" name="TextBox 2">
            <a:extLst>
              <a:ext uri="{FF2B5EF4-FFF2-40B4-BE49-F238E27FC236}">
                <a16:creationId xmlns:a16="http://schemas.microsoft.com/office/drawing/2014/main" id="{3468D6E3-9D0C-4C35-B330-4566B238F980}"/>
              </a:ext>
            </a:extLst>
          </p:cNvPr>
          <p:cNvSpPr txBox="1"/>
          <p:nvPr/>
        </p:nvSpPr>
        <p:spPr>
          <a:xfrm>
            <a:off x="5715000" y="550317"/>
            <a:ext cx="990600" cy="461665"/>
          </a:xfrm>
          <a:prstGeom prst="rect">
            <a:avLst/>
          </a:prstGeom>
          <a:noFill/>
        </p:spPr>
        <p:txBody>
          <a:bodyPr wrap="square" rtlCol="0">
            <a:spAutoFit/>
          </a:bodyPr>
          <a:lstStyle/>
          <a:p>
            <a:r>
              <a:rPr lang="en-US" sz="1200" dirty="0"/>
              <a:t>Oct. 1 2020 drop here</a:t>
            </a:r>
          </a:p>
        </p:txBody>
      </p:sp>
      <p:cxnSp>
        <p:nvCxnSpPr>
          <p:cNvPr id="6" name="Straight Arrow Connector 5">
            <a:extLst>
              <a:ext uri="{FF2B5EF4-FFF2-40B4-BE49-F238E27FC236}">
                <a16:creationId xmlns:a16="http://schemas.microsoft.com/office/drawing/2014/main" id="{4949E392-09BA-4CA5-AE8E-9981CBF4520C}"/>
              </a:ext>
            </a:extLst>
          </p:cNvPr>
          <p:cNvCxnSpPr/>
          <p:nvPr/>
        </p:nvCxnSpPr>
        <p:spPr>
          <a:xfrm>
            <a:off x="6248400" y="1143000"/>
            <a:ext cx="0" cy="3810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98420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D33DA7-FDEC-49EB-92CA-CF967FD3AC52}"/>
              </a:ext>
            </a:extLst>
          </p:cNvPr>
          <p:cNvPicPr>
            <a:picLocks noChangeAspect="1"/>
          </p:cNvPicPr>
          <p:nvPr/>
        </p:nvPicPr>
        <p:blipFill>
          <a:blip r:embed="rId2"/>
          <a:stretch>
            <a:fillRect/>
          </a:stretch>
        </p:blipFill>
        <p:spPr>
          <a:xfrm>
            <a:off x="533400" y="18854"/>
            <a:ext cx="7924800" cy="6597271"/>
          </a:xfrm>
          <a:prstGeom prst="rect">
            <a:avLst/>
          </a:prstGeom>
        </p:spPr>
      </p:pic>
    </p:spTree>
    <p:extLst>
      <p:ext uri="{BB962C8B-B14F-4D97-AF65-F5344CB8AC3E}">
        <p14:creationId xmlns:p14="http://schemas.microsoft.com/office/powerpoint/2010/main" val="7672616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F1033-1DC5-465F-AA9B-81D244EA43E2}"/>
              </a:ext>
            </a:extLst>
          </p:cNvPr>
          <p:cNvSpPr>
            <a:spLocks noGrp="1"/>
          </p:cNvSpPr>
          <p:nvPr>
            <p:ph type="title"/>
          </p:nvPr>
        </p:nvSpPr>
        <p:spPr>
          <a:xfrm>
            <a:off x="533400" y="304800"/>
            <a:ext cx="7848600" cy="932596"/>
          </a:xfrm>
        </p:spPr>
        <p:txBody>
          <a:bodyPr>
            <a:normAutofit fontScale="90000"/>
          </a:bodyPr>
          <a:lstStyle/>
          <a:p>
            <a:pPr algn="ctr"/>
            <a:r>
              <a:rPr lang="en-US" b="1" dirty="0"/>
              <a:t>PK = Positive Cost Benefit Outcome</a:t>
            </a:r>
          </a:p>
        </p:txBody>
      </p:sp>
      <p:sp>
        <p:nvSpPr>
          <p:cNvPr id="3" name="Content Placeholder 2">
            <a:extLst>
              <a:ext uri="{FF2B5EF4-FFF2-40B4-BE49-F238E27FC236}">
                <a16:creationId xmlns:a16="http://schemas.microsoft.com/office/drawing/2014/main" id="{B21A112B-FACC-4EC7-8D49-D95B4BC633BC}"/>
              </a:ext>
            </a:extLst>
          </p:cNvPr>
          <p:cNvSpPr>
            <a:spLocks noGrp="1"/>
          </p:cNvSpPr>
          <p:nvPr>
            <p:ph sz="half" idx="1"/>
          </p:nvPr>
        </p:nvSpPr>
        <p:spPr>
          <a:xfrm>
            <a:off x="822960" y="1845734"/>
            <a:ext cx="7330440" cy="4023360"/>
          </a:xfrm>
        </p:spPr>
        <p:txBody>
          <a:bodyPr>
            <a:normAutofit fontScale="77500" lnSpcReduction="20000"/>
          </a:bodyPr>
          <a:lstStyle/>
          <a:p>
            <a:r>
              <a:rPr lang="en-US" sz="2600" dirty="0"/>
              <a:t>Education Commission of the States, </a:t>
            </a:r>
            <a:r>
              <a:rPr lang="en-US" sz="2600" u="sng" dirty="0">
                <a:hlinkClick r:id="rId2"/>
              </a:rPr>
              <a:t>http://www.ecs.org/docs/early-learning-primer.pdf</a:t>
            </a:r>
            <a:r>
              <a:rPr lang="en-US" sz="2600" dirty="0"/>
              <a:t> Oct. 2014: </a:t>
            </a:r>
            <a:r>
              <a:rPr lang="en-US" sz="2600" i="1" dirty="0"/>
              <a:t>Six rigorous long term evaluation studies have found that children who participated in high-quality preschool programs were:</a:t>
            </a:r>
            <a:endParaRPr lang="en-US" dirty="0"/>
          </a:p>
          <a:p>
            <a:pPr lvl="2">
              <a:buFont typeface="Wingdings" panose="05000000000000000000" pitchFamily="2" charset="2"/>
              <a:buChar char="§"/>
            </a:pPr>
            <a:r>
              <a:rPr lang="en-US" sz="2100" i="1" dirty="0"/>
              <a:t> 25% less likely to drop out of school.</a:t>
            </a:r>
          </a:p>
          <a:p>
            <a:pPr lvl="2">
              <a:buFont typeface="Wingdings" panose="05000000000000000000" pitchFamily="2" charset="2"/>
              <a:buChar char="§"/>
            </a:pPr>
            <a:r>
              <a:rPr lang="en-US" sz="2100" i="1" dirty="0"/>
              <a:t>40% less likely to become a teen parent.</a:t>
            </a:r>
            <a:endParaRPr lang="en-US" sz="2100" dirty="0"/>
          </a:p>
          <a:p>
            <a:pPr lvl="2">
              <a:buFont typeface="Wingdings" panose="05000000000000000000" pitchFamily="2" charset="2"/>
              <a:buChar char="§"/>
            </a:pPr>
            <a:r>
              <a:rPr lang="en-US" sz="2100" i="1" dirty="0"/>
              <a:t>50% less likely to be placed in special education.</a:t>
            </a:r>
            <a:endParaRPr lang="en-US" sz="2100" dirty="0"/>
          </a:p>
          <a:p>
            <a:pPr lvl="2">
              <a:buFont typeface="Wingdings" panose="05000000000000000000" pitchFamily="2" charset="2"/>
              <a:buChar char="§"/>
            </a:pPr>
            <a:r>
              <a:rPr lang="en-US" sz="2100" i="1" dirty="0"/>
              <a:t>60% less likely to never attend college.</a:t>
            </a:r>
            <a:endParaRPr lang="en-US" sz="2100" dirty="0"/>
          </a:p>
          <a:p>
            <a:pPr lvl="2">
              <a:buFont typeface="Wingdings" panose="05000000000000000000" pitchFamily="2" charset="2"/>
              <a:buChar char="§"/>
            </a:pPr>
            <a:r>
              <a:rPr lang="en-US" sz="2100" i="1" dirty="0"/>
              <a:t>70% less likely to be arrested for a violent crime.</a:t>
            </a:r>
            <a:endParaRPr lang="en-US" sz="2100" dirty="0"/>
          </a:p>
          <a:p>
            <a:r>
              <a:rPr lang="en-US" dirty="0"/>
              <a:t> Sarah Daily, </a:t>
            </a:r>
            <a:r>
              <a:rPr lang="en-US" i="1" dirty="0"/>
              <a:t>Initiatives from Preschool to Third Grade: A Policymaker’s Guide</a:t>
            </a:r>
            <a:r>
              <a:rPr lang="en-US" dirty="0"/>
              <a:t>, shows reductions in costly outcomes that quality preschool prevents. (Denver, CO: Education Commission of the States, October 2014) </a:t>
            </a:r>
            <a:r>
              <a:rPr lang="en-US" u="sng" dirty="0">
                <a:hlinkClick r:id="rId3"/>
              </a:rPr>
              <a:t>http://www.ecs.org/docs/early-learning-primer.pdf</a:t>
            </a:r>
            <a:r>
              <a:rPr lang="en-US" dirty="0"/>
              <a:t>. The National Conference of State Legislatures quotes studies on long term return on investment. </a:t>
            </a:r>
            <a:r>
              <a:rPr lang="en-US" u="sng" dirty="0">
                <a:hlinkClick r:id="rId4"/>
              </a:rPr>
              <a:t>http://www.ncsl.org/research/human-services/new-research-early-education-as-economic-investme.aspx</a:t>
            </a:r>
            <a:r>
              <a:rPr lang="en-US" dirty="0"/>
              <a:t> </a:t>
            </a:r>
          </a:p>
          <a:p>
            <a:pPr algn="ctr"/>
            <a:r>
              <a:rPr lang="en-US" sz="2600" b="1" dirty="0"/>
              <a:t>What does your own data show?  </a:t>
            </a:r>
          </a:p>
        </p:txBody>
      </p:sp>
    </p:spTree>
    <p:extLst>
      <p:ext uri="{BB962C8B-B14F-4D97-AF65-F5344CB8AC3E}">
        <p14:creationId xmlns:p14="http://schemas.microsoft.com/office/powerpoint/2010/main" val="17235775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223760" cy="1280161"/>
          </a:xfrm>
        </p:spPr>
        <p:txBody>
          <a:bodyPr>
            <a:normAutofit/>
          </a:bodyPr>
          <a:lstStyle/>
          <a:p>
            <a:r>
              <a:rPr lang="en-US" sz="4400" b="1" dirty="0"/>
              <a:t>Educator Shortage and Quality Instruction Recent Actions</a:t>
            </a:r>
          </a:p>
        </p:txBody>
      </p:sp>
      <p:sp>
        <p:nvSpPr>
          <p:cNvPr id="3" name="Content Placeholder 2"/>
          <p:cNvSpPr>
            <a:spLocks noGrp="1"/>
          </p:cNvSpPr>
          <p:nvPr>
            <p:ph idx="1"/>
          </p:nvPr>
        </p:nvSpPr>
        <p:spPr>
          <a:xfrm>
            <a:off x="457200" y="1729579"/>
            <a:ext cx="8534400" cy="4402666"/>
          </a:xfrm>
        </p:spPr>
        <p:txBody>
          <a:bodyPr>
            <a:noAutofit/>
          </a:bodyPr>
          <a:lstStyle/>
          <a:p>
            <a:pPr lvl="0"/>
            <a:r>
              <a:rPr lang="en-US" sz="1800" b="1" u="sng" dirty="0">
                <a:hlinkClick r:id="rId2"/>
              </a:rPr>
              <a:t>HF 2627</a:t>
            </a:r>
            <a:r>
              <a:rPr lang="en-US" sz="1800" b="1" dirty="0"/>
              <a:t> Licensure Reciprocity </a:t>
            </a:r>
            <a:r>
              <a:rPr lang="en-US" sz="1800" dirty="0"/>
              <a:t>(2020 Session). Reciprocity w/states for teachers, admin, and other licensed staff with 1 year experience. </a:t>
            </a:r>
          </a:p>
          <a:p>
            <a:pPr lvl="0"/>
            <a:r>
              <a:rPr lang="en-US" sz="1800" b="1" u="sng" dirty="0">
                <a:hlinkClick r:id="rId3"/>
              </a:rPr>
              <a:t>SF 532 </a:t>
            </a:r>
            <a:r>
              <a:rPr lang="en-US" sz="1800" b="1" dirty="0"/>
              <a:t>Licensed Behavior Therapists and Mental Health Professionals: </a:t>
            </a:r>
            <a:r>
              <a:rPr lang="en-US" sz="1800" dirty="0"/>
              <a:t>this bill requires the BOEE to create a</a:t>
            </a:r>
            <a:r>
              <a:rPr lang="en-US" sz="1800" b="1" dirty="0"/>
              <a:t> </a:t>
            </a:r>
            <a:r>
              <a:rPr lang="en-US" sz="1800" dirty="0"/>
              <a:t>Statement of Professional Recognition for these positions. </a:t>
            </a:r>
          </a:p>
          <a:p>
            <a:pPr lvl="0"/>
            <a:r>
              <a:rPr lang="en-US" sz="1800" b="1" u="sng" dirty="0">
                <a:hlinkClick r:id="rId4"/>
              </a:rPr>
              <a:t>HF 675 </a:t>
            </a:r>
            <a:r>
              <a:rPr lang="en-US" sz="1800" b="1" dirty="0"/>
              <a:t>Substitute Authorization:</a:t>
            </a:r>
            <a:r>
              <a:rPr lang="en-US" sz="1800" dirty="0"/>
              <a:t> this bill carries forward pandemic flexibility from the public health emergency declarations, allowing AA degree for subs or 60 hours of post-secondary credit. Has a process to extend the 10-day assignment to one classroom under certain circumstances. </a:t>
            </a:r>
          </a:p>
          <a:p>
            <a:pPr lvl="0"/>
            <a:r>
              <a:rPr lang="en-US" sz="1800" b="1" u="sng" dirty="0">
                <a:hlinkClick r:id="rId5"/>
              </a:rPr>
              <a:t>HF 770 </a:t>
            </a:r>
            <a:r>
              <a:rPr lang="en-US" sz="1800" b="1" dirty="0"/>
              <a:t>Professional Development CEU’s:</a:t>
            </a:r>
            <a:r>
              <a:rPr lang="en-US" sz="1800" dirty="0"/>
              <a:t> this bill allows specified PD to count for ½ of required continuing education units (CEUs,) required for licensure renewal. The BOEE is required to allow either work on individual PD plan or courses offered by BOEE approved provider (AEAs, MISIC, etc.) to count for this credit. </a:t>
            </a:r>
          </a:p>
        </p:txBody>
      </p:sp>
      <p:sp>
        <p:nvSpPr>
          <p:cNvPr id="8" name="TextBox 7">
            <a:extLst>
              <a:ext uri="{FF2B5EF4-FFF2-40B4-BE49-F238E27FC236}">
                <a16:creationId xmlns:a16="http://schemas.microsoft.com/office/drawing/2014/main" id="{4645D0D3-A741-4E76-97FC-90552AB000BB}"/>
              </a:ext>
            </a:extLst>
          </p:cNvPr>
          <p:cNvSpPr txBox="1"/>
          <p:nvPr/>
        </p:nvSpPr>
        <p:spPr>
          <a:xfrm>
            <a:off x="5638800" y="5562600"/>
            <a:ext cx="3276600" cy="369332"/>
          </a:xfrm>
          <a:prstGeom prst="rect">
            <a:avLst/>
          </a:prstGeom>
          <a:solidFill>
            <a:schemeClr val="accent5">
              <a:lumMod val="40000"/>
              <a:lumOff val="60000"/>
            </a:schemeClr>
          </a:solidFill>
        </p:spPr>
        <p:txBody>
          <a:bodyPr wrap="square" rtlCol="0">
            <a:spAutoFit/>
          </a:bodyPr>
          <a:lstStyle/>
          <a:p>
            <a:r>
              <a:rPr lang="en-US" dirty="0"/>
              <a:t>UEN supported all of these bills.</a:t>
            </a:r>
          </a:p>
        </p:txBody>
      </p:sp>
    </p:spTree>
    <p:extLst>
      <p:ext uri="{BB962C8B-B14F-4D97-AF65-F5344CB8AC3E}">
        <p14:creationId xmlns:p14="http://schemas.microsoft.com/office/powerpoint/2010/main" val="37226807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B1FB8D-1D99-4C0C-A99B-6199BAF5A23F}"/>
              </a:ext>
            </a:extLst>
          </p:cNvPr>
          <p:cNvPicPr>
            <a:picLocks noChangeAspect="1"/>
          </p:cNvPicPr>
          <p:nvPr/>
        </p:nvPicPr>
        <p:blipFill>
          <a:blip r:embed="rId2"/>
          <a:stretch>
            <a:fillRect/>
          </a:stretch>
        </p:blipFill>
        <p:spPr>
          <a:xfrm>
            <a:off x="304800" y="609600"/>
            <a:ext cx="8365966" cy="4857007"/>
          </a:xfrm>
          <a:prstGeom prst="rect">
            <a:avLst/>
          </a:prstGeom>
        </p:spPr>
      </p:pic>
      <p:sp>
        <p:nvSpPr>
          <p:cNvPr id="5" name="TextBox 4">
            <a:extLst>
              <a:ext uri="{FF2B5EF4-FFF2-40B4-BE49-F238E27FC236}">
                <a16:creationId xmlns:a16="http://schemas.microsoft.com/office/drawing/2014/main" id="{DAF107A9-2BC9-4012-8581-93D82ED2EFD3}"/>
              </a:ext>
            </a:extLst>
          </p:cNvPr>
          <p:cNvSpPr txBox="1"/>
          <p:nvPr/>
        </p:nvSpPr>
        <p:spPr>
          <a:xfrm>
            <a:off x="2286000" y="533400"/>
            <a:ext cx="4724400" cy="369332"/>
          </a:xfrm>
          <a:prstGeom prst="rect">
            <a:avLst/>
          </a:prstGeom>
          <a:noFill/>
        </p:spPr>
        <p:txBody>
          <a:bodyPr wrap="square" rtlCol="0">
            <a:spAutoFit/>
          </a:bodyPr>
          <a:lstStyle/>
          <a:p>
            <a:r>
              <a:rPr lang="en-US" dirty="0"/>
              <a:t>DE Annual Condition of Education 2020</a:t>
            </a:r>
          </a:p>
        </p:txBody>
      </p:sp>
      <p:sp>
        <p:nvSpPr>
          <p:cNvPr id="8" name="TextBox 7">
            <a:extLst>
              <a:ext uri="{FF2B5EF4-FFF2-40B4-BE49-F238E27FC236}">
                <a16:creationId xmlns:a16="http://schemas.microsoft.com/office/drawing/2014/main" id="{7FE42653-60E0-4F94-84DE-78293F5CF974}"/>
              </a:ext>
            </a:extLst>
          </p:cNvPr>
          <p:cNvSpPr txBox="1"/>
          <p:nvPr/>
        </p:nvSpPr>
        <p:spPr>
          <a:xfrm>
            <a:off x="914400" y="5334000"/>
            <a:ext cx="7315200" cy="923330"/>
          </a:xfrm>
          <a:prstGeom prst="rect">
            <a:avLst/>
          </a:prstGeom>
          <a:solidFill>
            <a:schemeClr val="accent5">
              <a:lumMod val="20000"/>
              <a:lumOff val="80000"/>
            </a:schemeClr>
          </a:solidFill>
        </p:spPr>
        <p:txBody>
          <a:bodyPr wrap="square" rtlCol="0">
            <a:spAutoFit/>
          </a:bodyPr>
          <a:lstStyle/>
          <a:p>
            <a:r>
              <a:rPr lang="en-US" dirty="0"/>
              <a:t>Gap between Iowa Average Teacher Salary and the National Average in 2019 is $4,815 (in 1988, the gap was $3,182).  With significant teacher shortages across the nation, beginning teacher pay is also a critical comparison.  </a:t>
            </a:r>
          </a:p>
        </p:txBody>
      </p:sp>
    </p:spTree>
    <p:extLst>
      <p:ext uri="{BB962C8B-B14F-4D97-AF65-F5344CB8AC3E}">
        <p14:creationId xmlns:p14="http://schemas.microsoft.com/office/powerpoint/2010/main" val="7804432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FCCF3-5E53-4132-AF54-320181944E01}"/>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5C354DC1-17D9-4139-9C1B-325A6E1CE27C}"/>
              </a:ext>
            </a:extLst>
          </p:cNvPr>
          <p:cNvPicPr>
            <a:picLocks noGrp="1" noChangeAspect="1"/>
          </p:cNvPicPr>
          <p:nvPr>
            <p:ph idx="1"/>
          </p:nvPr>
        </p:nvPicPr>
        <p:blipFill>
          <a:blip r:embed="rId2"/>
          <a:stretch>
            <a:fillRect/>
          </a:stretch>
        </p:blipFill>
        <p:spPr>
          <a:xfrm>
            <a:off x="381000" y="559752"/>
            <a:ext cx="7696200" cy="5877502"/>
          </a:xfrm>
          <a:prstGeom prst="rect">
            <a:avLst/>
          </a:prstGeom>
        </p:spPr>
      </p:pic>
      <p:sp>
        <p:nvSpPr>
          <p:cNvPr id="5" name="TextBox 4">
            <a:extLst>
              <a:ext uri="{FF2B5EF4-FFF2-40B4-BE49-F238E27FC236}">
                <a16:creationId xmlns:a16="http://schemas.microsoft.com/office/drawing/2014/main" id="{DAF107A9-2BC9-4012-8581-93D82ED2EFD3}"/>
              </a:ext>
            </a:extLst>
          </p:cNvPr>
          <p:cNvSpPr txBox="1"/>
          <p:nvPr/>
        </p:nvSpPr>
        <p:spPr>
          <a:xfrm>
            <a:off x="2286000" y="435590"/>
            <a:ext cx="4724400" cy="369332"/>
          </a:xfrm>
          <a:prstGeom prst="rect">
            <a:avLst/>
          </a:prstGeom>
          <a:noFill/>
        </p:spPr>
        <p:txBody>
          <a:bodyPr wrap="square" rtlCol="0">
            <a:spAutoFit/>
          </a:bodyPr>
          <a:lstStyle/>
          <a:p>
            <a:r>
              <a:rPr lang="en-US" dirty="0"/>
              <a:t>DE Annual Condition of Education 2020</a:t>
            </a:r>
          </a:p>
        </p:txBody>
      </p:sp>
    </p:spTree>
    <p:extLst>
      <p:ext uri="{BB962C8B-B14F-4D97-AF65-F5344CB8AC3E}">
        <p14:creationId xmlns:p14="http://schemas.microsoft.com/office/powerpoint/2010/main" val="1690835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604"/>
            <a:ext cx="5486400" cy="1450757"/>
          </a:xfrm>
        </p:spPr>
        <p:txBody>
          <a:bodyPr>
            <a:normAutofit fontScale="90000"/>
          </a:bodyPr>
          <a:lstStyle/>
          <a:p>
            <a:pPr algn="ctr"/>
            <a:r>
              <a:rPr lang="en-US" b="1" dirty="0"/>
              <a:t>UEN Association </a:t>
            </a:r>
            <a:br>
              <a:rPr lang="en-US" b="1" dirty="0"/>
            </a:br>
            <a:r>
              <a:rPr lang="en-US" b="1" dirty="0"/>
              <a:t>Management from ISFIS</a:t>
            </a:r>
          </a:p>
        </p:txBody>
      </p:sp>
      <p:sp>
        <p:nvSpPr>
          <p:cNvPr id="3" name="Content Placeholder 2"/>
          <p:cNvSpPr>
            <a:spLocks noGrp="1"/>
          </p:cNvSpPr>
          <p:nvPr>
            <p:ph sz="half" idx="1"/>
          </p:nvPr>
        </p:nvSpPr>
        <p:spPr>
          <a:xfrm>
            <a:off x="822960" y="1764843"/>
            <a:ext cx="3703320" cy="4402666"/>
          </a:xfrm>
        </p:spPr>
        <p:txBody>
          <a:bodyPr>
            <a:normAutofit fontScale="92500" lnSpcReduction="20000"/>
          </a:bodyPr>
          <a:lstStyle/>
          <a:p>
            <a:r>
              <a:rPr lang="en-US" dirty="0"/>
              <a:t>Support and staff, accounting, association management, website development and maintenance, billing, meeting organization and tech support. New procedures and policies for UEN operations. </a:t>
            </a:r>
          </a:p>
          <a:p>
            <a:r>
              <a:rPr lang="en-US" dirty="0"/>
              <a:t>Policy development, strategic planning, legislative and fiscal analysis.</a:t>
            </a:r>
          </a:p>
          <a:p>
            <a:r>
              <a:rPr lang="en-US" dirty="0"/>
              <a:t>Job-alike meetings for 18 different director-level leaders to share best practice, learn together, receive updates and connect with state-level experts. </a:t>
            </a:r>
          </a:p>
          <a:p>
            <a:r>
              <a:rPr lang="en-US" dirty="0"/>
              <a:t>Lobbying services, legislative advocacy, communications, media, sharing best practice, survey tools.</a:t>
            </a:r>
          </a:p>
          <a:p>
            <a:endParaRPr lang="en-US" dirty="0"/>
          </a:p>
        </p:txBody>
      </p:sp>
      <p:sp>
        <p:nvSpPr>
          <p:cNvPr id="4" name="Content Placeholder 3"/>
          <p:cNvSpPr>
            <a:spLocks noGrp="1"/>
          </p:cNvSpPr>
          <p:nvPr>
            <p:ph sz="half" idx="2"/>
          </p:nvPr>
        </p:nvSpPr>
        <p:spPr/>
        <p:txBody>
          <a:bodyPr>
            <a:normAutofit fontScale="92500" lnSpcReduction="20000"/>
          </a:bodyPr>
          <a:lstStyle/>
          <a:p>
            <a:r>
              <a:rPr lang="en-US" dirty="0"/>
              <a:t>Jen Albers  </a:t>
            </a:r>
            <a:r>
              <a:rPr lang="en-US" dirty="0">
                <a:hlinkClick r:id="rId2"/>
              </a:rPr>
              <a:t>jen@iowaschoolfinance.com</a:t>
            </a:r>
            <a:endParaRPr lang="en-US" dirty="0"/>
          </a:p>
          <a:p>
            <a:endParaRPr lang="en-US" dirty="0"/>
          </a:p>
          <a:p>
            <a:r>
              <a:rPr lang="en-US" dirty="0"/>
              <a:t>James Passick </a:t>
            </a:r>
            <a:r>
              <a:rPr lang="en-US" dirty="0">
                <a:hlinkClick r:id="rId3"/>
              </a:rPr>
              <a:t>james@iowaschoolfinance.com</a:t>
            </a:r>
            <a:r>
              <a:rPr lang="en-US" dirty="0"/>
              <a:t> </a:t>
            </a:r>
          </a:p>
          <a:p>
            <a:endParaRPr lang="en-US" dirty="0"/>
          </a:p>
          <a:p>
            <a:r>
              <a:rPr lang="en-US" dirty="0"/>
              <a:t>Larry Sigel </a:t>
            </a:r>
            <a:r>
              <a:rPr lang="en-US" dirty="0">
                <a:hlinkClick r:id="rId4"/>
              </a:rPr>
              <a:t>larry@iowaschoolfinance.com</a:t>
            </a:r>
            <a:endParaRPr lang="en-US" dirty="0"/>
          </a:p>
          <a:p>
            <a:endParaRPr lang="en-US" dirty="0"/>
          </a:p>
          <a:p>
            <a:r>
              <a:rPr lang="en-US" dirty="0"/>
              <a:t>Margaret Buckton </a:t>
            </a:r>
            <a:r>
              <a:rPr lang="en-US" dirty="0">
                <a:hlinkClick r:id="rId5"/>
              </a:rPr>
              <a:t>margaret@iowaschoolfinance.com</a:t>
            </a:r>
            <a:r>
              <a:rPr lang="en-US" dirty="0"/>
              <a:t> </a:t>
            </a:r>
          </a:p>
          <a:p>
            <a:endParaRPr lang="en-US" dirty="0"/>
          </a:p>
          <a:p>
            <a:endParaRPr lang="en-US" dirty="0"/>
          </a:p>
        </p:txBody>
      </p:sp>
      <p:pic>
        <p:nvPicPr>
          <p:cNvPr id="5" name="Picture 4">
            <a:extLst>
              <a:ext uri="{FF2B5EF4-FFF2-40B4-BE49-F238E27FC236}">
                <a16:creationId xmlns:a16="http://schemas.microsoft.com/office/drawing/2014/main" id="{00000000-0008-0000-0000-000004000000}"/>
              </a:ext>
            </a:extLst>
          </p:cNvPr>
          <p:cNvPicPr>
            <a:picLocks noChangeAspect="1"/>
          </p:cNvPicPr>
          <p:nvPr/>
        </p:nvPicPr>
        <p:blipFill>
          <a:blip r:embed="rId6"/>
          <a:stretch>
            <a:fillRect/>
          </a:stretch>
        </p:blipFill>
        <p:spPr>
          <a:xfrm>
            <a:off x="6096000" y="299096"/>
            <a:ext cx="2558576" cy="1072504"/>
          </a:xfrm>
          <a:prstGeom prst="rect">
            <a:avLst/>
          </a:prstGeom>
        </p:spPr>
      </p:pic>
    </p:spTree>
    <p:extLst>
      <p:ext uri="{BB962C8B-B14F-4D97-AF65-F5344CB8AC3E}">
        <p14:creationId xmlns:p14="http://schemas.microsoft.com/office/powerpoint/2010/main" val="34410787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Educator Shortages </a:t>
            </a:r>
          </a:p>
        </p:txBody>
      </p:sp>
      <p:sp>
        <p:nvSpPr>
          <p:cNvPr id="3" name="Content Placeholder 2"/>
          <p:cNvSpPr>
            <a:spLocks noGrp="1"/>
          </p:cNvSpPr>
          <p:nvPr>
            <p:ph sz="half" idx="1"/>
          </p:nvPr>
        </p:nvSpPr>
        <p:spPr>
          <a:xfrm>
            <a:off x="541020" y="1737360"/>
            <a:ext cx="8221980" cy="5349239"/>
          </a:xfrm>
        </p:spPr>
        <p:txBody>
          <a:bodyPr>
            <a:normAutofit fontScale="70000" lnSpcReduction="20000"/>
          </a:bodyPr>
          <a:lstStyle/>
          <a:p>
            <a:pPr>
              <a:lnSpc>
                <a:spcPct val="110000"/>
              </a:lnSpc>
              <a:buFont typeface="Wingdings" panose="05000000000000000000" pitchFamily="2" charset="2"/>
              <a:buChar char="Ø"/>
            </a:pPr>
            <a:r>
              <a:rPr lang="en-US" sz="3000" dirty="0"/>
              <a:t>Money isn’t everything, but salaries are measurable and comparable</a:t>
            </a:r>
          </a:p>
          <a:p>
            <a:pPr>
              <a:lnSpc>
                <a:spcPct val="110000"/>
              </a:lnSpc>
              <a:buFont typeface="Wingdings" panose="05000000000000000000" pitchFamily="2" charset="2"/>
              <a:buChar char="Ø"/>
            </a:pPr>
            <a:r>
              <a:rPr lang="en-US" sz="3000" dirty="0"/>
              <a:t>Culture and climate of the school district, adequate support and good leadership also matter to teacher retention. Current level of teacher absences may indicate retention challenges ahead. </a:t>
            </a:r>
          </a:p>
          <a:p>
            <a:pPr>
              <a:lnSpc>
                <a:spcPct val="110000"/>
              </a:lnSpc>
              <a:buFont typeface="Wingdings" panose="05000000000000000000" pitchFamily="2" charset="2"/>
              <a:buChar char="Ø"/>
            </a:pPr>
            <a:r>
              <a:rPr lang="en-US" sz="3000" dirty="0"/>
              <a:t>Iowa’s Teacher Leadership and Compensation Initiative was improving retention of teachers in Iowa schools* (see your own goals for retention in your TLC plan.) For young teachers, student loan debt requires a sufficient salary to make payments. </a:t>
            </a:r>
          </a:p>
          <a:p>
            <a:pPr>
              <a:lnSpc>
                <a:spcPct val="110000"/>
              </a:lnSpc>
              <a:buFont typeface="Wingdings" panose="05000000000000000000" pitchFamily="2" charset="2"/>
              <a:buChar char="Ø"/>
            </a:pPr>
            <a:r>
              <a:rPr lang="en-US" sz="3000" dirty="0"/>
              <a:t>There’s a shortage if your school experiences 1) not enough applicants 2) no qualified applicants 3) more teachers working under conditional licensure 4) full time subs in the classroom for longer periods 5) not enough substitutes to cover teacher absences     </a:t>
            </a:r>
          </a:p>
          <a:p>
            <a:pPr marL="0" indent="0" algn="ctr">
              <a:lnSpc>
                <a:spcPct val="110000"/>
              </a:lnSpc>
              <a:buNone/>
            </a:pPr>
            <a:r>
              <a:rPr lang="en-US" sz="3000" dirty="0"/>
              <a:t> </a:t>
            </a:r>
          </a:p>
          <a:p>
            <a:pPr marL="0" indent="0" algn="ctr">
              <a:lnSpc>
                <a:spcPct val="110000"/>
              </a:lnSpc>
              <a:buNone/>
            </a:pPr>
            <a:r>
              <a:rPr lang="en-US" sz="2600" dirty="0">
                <a:solidFill>
                  <a:schemeClr val="bg1"/>
                </a:solidFill>
              </a:rPr>
              <a:t>*Reported prior to COVID-19 p</a:t>
            </a:r>
            <a:endParaRPr lang="en-US" sz="2400" dirty="0"/>
          </a:p>
        </p:txBody>
      </p:sp>
    </p:spTree>
    <p:extLst>
      <p:ext uri="{BB962C8B-B14F-4D97-AF65-F5344CB8AC3E}">
        <p14:creationId xmlns:p14="http://schemas.microsoft.com/office/powerpoint/2010/main" val="42455995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1766"/>
            <a:ext cx="5657850" cy="1088068"/>
          </a:xfrm>
        </p:spPr>
        <p:txBody>
          <a:bodyPr>
            <a:noAutofit/>
          </a:bodyPr>
          <a:lstStyle/>
          <a:p>
            <a:r>
              <a:rPr lang="en-US" sz="1800" b="1" dirty="0"/>
              <a:t>Understanding Teacher Shortages: 2018 Update</a:t>
            </a:r>
            <a:br>
              <a:rPr lang="en-US" sz="1800" b="1" dirty="0"/>
            </a:br>
            <a:r>
              <a:rPr lang="en-US" sz="1800" i="1" dirty="0"/>
              <a:t>A State-by-State Analysis of the Factors Influencing Teacher Supply, Demand, and Equity</a:t>
            </a:r>
            <a:br>
              <a:rPr lang="en-US" sz="1800" i="1" dirty="0"/>
            </a:br>
            <a:r>
              <a:rPr lang="en-US" sz="1050" i="1" dirty="0"/>
              <a:t>https://learningpolicyinstitute.org/product/understanding-teacher-shortages-interactive</a:t>
            </a:r>
          </a:p>
        </p:txBody>
      </p:sp>
      <p:pic>
        <p:nvPicPr>
          <p:cNvPr id="4" name="Content Placeholder 3"/>
          <p:cNvPicPr>
            <a:picLocks noGrp="1" noChangeAspect="1"/>
          </p:cNvPicPr>
          <p:nvPr>
            <p:ph idx="1"/>
          </p:nvPr>
        </p:nvPicPr>
        <p:blipFill>
          <a:blip r:embed="rId2"/>
          <a:stretch>
            <a:fillRect/>
          </a:stretch>
        </p:blipFill>
        <p:spPr>
          <a:xfrm>
            <a:off x="304800" y="1168030"/>
            <a:ext cx="7838248" cy="4318370"/>
          </a:xfrm>
          <a:prstGeom prst="rect">
            <a:avLst/>
          </a:prstGeom>
        </p:spPr>
      </p:pic>
      <p:sp>
        <p:nvSpPr>
          <p:cNvPr id="3" name="TextBox 2"/>
          <p:cNvSpPr txBox="1"/>
          <p:nvPr/>
        </p:nvSpPr>
        <p:spPr>
          <a:xfrm>
            <a:off x="2233284" y="5486400"/>
            <a:ext cx="3371850" cy="507831"/>
          </a:xfrm>
          <a:prstGeom prst="rect">
            <a:avLst/>
          </a:prstGeom>
          <a:noFill/>
        </p:spPr>
        <p:txBody>
          <a:bodyPr wrap="square" rtlCol="0">
            <a:spAutoFit/>
          </a:bodyPr>
          <a:lstStyle/>
          <a:p>
            <a:r>
              <a:rPr lang="en-US" sz="1350" dirty="0">
                <a:solidFill>
                  <a:prstClr val="black"/>
                </a:solidFill>
                <a:latin typeface="Calibri" panose="020F0502020204030204"/>
              </a:rPr>
              <a:t>IA is in the second to lowest quintile, ranking 30</a:t>
            </a:r>
            <a:r>
              <a:rPr lang="en-US" sz="1350" baseline="30000" dirty="0">
                <a:solidFill>
                  <a:prstClr val="black"/>
                </a:solidFill>
                <a:latin typeface="Calibri" panose="020F0502020204030204"/>
              </a:rPr>
              <a:t>th</a:t>
            </a:r>
            <a:r>
              <a:rPr lang="en-US" sz="1350" dirty="0">
                <a:solidFill>
                  <a:prstClr val="black"/>
                </a:solidFill>
                <a:latin typeface="Calibri" panose="020F0502020204030204"/>
              </a:rPr>
              <a:t> in starting teacher pay. </a:t>
            </a:r>
          </a:p>
        </p:txBody>
      </p:sp>
      <p:sp>
        <p:nvSpPr>
          <p:cNvPr id="6" name="TextBox 5">
            <a:extLst>
              <a:ext uri="{FF2B5EF4-FFF2-40B4-BE49-F238E27FC236}">
                <a16:creationId xmlns:a16="http://schemas.microsoft.com/office/drawing/2014/main" id="{78D53AC0-454E-4FFC-AF9F-0F0CC968B235}"/>
              </a:ext>
            </a:extLst>
          </p:cNvPr>
          <p:cNvSpPr txBox="1"/>
          <p:nvPr/>
        </p:nvSpPr>
        <p:spPr>
          <a:xfrm>
            <a:off x="6937118" y="3472428"/>
            <a:ext cx="1828800" cy="276999"/>
          </a:xfrm>
          <a:prstGeom prst="rect">
            <a:avLst/>
          </a:prstGeom>
          <a:noFill/>
        </p:spPr>
        <p:txBody>
          <a:bodyPr wrap="square" rtlCol="0">
            <a:spAutoFit/>
          </a:bodyPr>
          <a:lstStyle/>
          <a:p>
            <a:r>
              <a:rPr lang="en-US" sz="1200" dirty="0"/>
              <a:t>IA 6 out of 8 in Midwest.</a:t>
            </a:r>
          </a:p>
        </p:txBody>
      </p:sp>
      <p:graphicFrame>
        <p:nvGraphicFramePr>
          <p:cNvPr id="7" name="Table 6">
            <a:extLst>
              <a:ext uri="{FF2B5EF4-FFF2-40B4-BE49-F238E27FC236}">
                <a16:creationId xmlns:a16="http://schemas.microsoft.com/office/drawing/2014/main" id="{D5AF6829-AF19-49AD-B616-2E5664A79CCB}"/>
              </a:ext>
            </a:extLst>
          </p:cNvPr>
          <p:cNvGraphicFramePr>
            <a:graphicFrameLocks noGrp="1"/>
          </p:cNvGraphicFramePr>
          <p:nvPr>
            <p:extLst/>
          </p:nvPr>
        </p:nvGraphicFramePr>
        <p:xfrm>
          <a:off x="7162800" y="1735455"/>
          <a:ext cx="1524000" cy="1586864"/>
        </p:xfrm>
        <a:graphic>
          <a:graphicData uri="http://schemas.openxmlformats.org/drawingml/2006/table">
            <a:tbl>
              <a:tblPr>
                <a:tableStyleId>{5C22544A-7EE6-4342-B048-85BDC9FD1C3A}</a:tableStyleId>
              </a:tblPr>
              <a:tblGrid>
                <a:gridCol w="762000">
                  <a:extLst>
                    <a:ext uri="{9D8B030D-6E8A-4147-A177-3AD203B41FA5}">
                      <a16:colId xmlns:a16="http://schemas.microsoft.com/office/drawing/2014/main" val="878286465"/>
                    </a:ext>
                  </a:extLst>
                </a:gridCol>
                <a:gridCol w="762000">
                  <a:extLst>
                    <a:ext uri="{9D8B030D-6E8A-4147-A177-3AD203B41FA5}">
                      <a16:colId xmlns:a16="http://schemas.microsoft.com/office/drawing/2014/main" val="3975697053"/>
                    </a:ext>
                  </a:extLst>
                </a:gridCol>
              </a:tblGrid>
              <a:tr h="198358">
                <a:tc>
                  <a:txBody>
                    <a:bodyPr/>
                    <a:lstStyle/>
                    <a:p>
                      <a:pPr algn="l" fontAlgn="b"/>
                      <a:r>
                        <a:rPr lang="en-US" sz="1200" u="none" strike="noStrike" dirty="0">
                          <a:effectLst/>
                        </a:rPr>
                        <a:t>       IL </a:t>
                      </a:r>
                      <a:endParaRPr lang="en-US" sz="1200" b="0" i="0" u="none" strike="noStrike" dirty="0">
                        <a:solidFill>
                          <a:srgbClr val="000000"/>
                        </a:solidFill>
                        <a:effectLst/>
                        <a:latin typeface="Calibri" panose="020F0502020204030204" pitchFamily="34" charset="0"/>
                      </a:endParaRPr>
                    </a:p>
                  </a:txBody>
                  <a:tcPr marL="3810" marR="3810" marT="3810" marB="0" anchor="b">
                    <a:solidFill>
                      <a:srgbClr val="FFC000"/>
                    </a:solidFill>
                  </a:tcPr>
                </a:tc>
                <a:tc>
                  <a:txBody>
                    <a:bodyPr/>
                    <a:lstStyle/>
                    <a:p>
                      <a:pPr algn="l" rtl="0" fontAlgn="ctr"/>
                      <a:r>
                        <a:rPr lang="en-US" sz="1200" u="none" strike="noStrike" dirty="0">
                          <a:effectLst/>
                        </a:rPr>
                        <a:t>$38,820 </a:t>
                      </a:r>
                      <a:endParaRPr lang="en-US" sz="1200" b="0" i="0" u="none" strike="noStrike" dirty="0">
                        <a:solidFill>
                          <a:srgbClr val="000000"/>
                        </a:solidFill>
                        <a:effectLst/>
                        <a:latin typeface="Calibri" panose="020F0502020204030204" pitchFamily="34" charset="0"/>
                      </a:endParaRPr>
                    </a:p>
                  </a:txBody>
                  <a:tcPr marL="3810" marR="3810" marT="3810" marB="0" anchor="ctr">
                    <a:solidFill>
                      <a:srgbClr val="FFC000"/>
                    </a:solidFill>
                  </a:tcPr>
                </a:tc>
                <a:extLst>
                  <a:ext uri="{0D108BD9-81ED-4DB2-BD59-A6C34878D82A}">
                    <a16:rowId xmlns:a16="http://schemas.microsoft.com/office/drawing/2014/main" val="3978937075"/>
                  </a:ext>
                </a:extLst>
              </a:tr>
              <a:tr h="198358">
                <a:tc>
                  <a:txBody>
                    <a:bodyPr/>
                    <a:lstStyle/>
                    <a:p>
                      <a:pPr algn="l" fontAlgn="b"/>
                      <a:r>
                        <a:rPr lang="en-US" sz="1200" u="none" strike="noStrike" dirty="0">
                          <a:effectLst/>
                        </a:rPr>
                        <a:t>       ND </a:t>
                      </a:r>
                      <a:endParaRPr lang="en-US" sz="1200" b="0" i="0" u="none" strike="noStrike" dirty="0">
                        <a:solidFill>
                          <a:srgbClr val="000000"/>
                        </a:solidFill>
                        <a:effectLst/>
                        <a:latin typeface="Calibri" panose="020F0502020204030204" pitchFamily="34" charset="0"/>
                      </a:endParaRPr>
                    </a:p>
                  </a:txBody>
                  <a:tcPr marL="3810" marR="3810" marT="3810" marB="0" anchor="b">
                    <a:solidFill>
                      <a:srgbClr val="FFC000"/>
                    </a:solidFill>
                  </a:tcPr>
                </a:tc>
                <a:tc>
                  <a:txBody>
                    <a:bodyPr/>
                    <a:lstStyle/>
                    <a:p>
                      <a:pPr algn="l" rtl="0" fontAlgn="ctr"/>
                      <a:r>
                        <a:rPr lang="en-US" sz="1200" u="none" strike="noStrike" dirty="0">
                          <a:effectLst/>
                        </a:rPr>
                        <a:t>$38,032 </a:t>
                      </a:r>
                      <a:endParaRPr lang="en-US" sz="1200" b="0" i="0" u="none" strike="noStrike" dirty="0">
                        <a:solidFill>
                          <a:srgbClr val="000000"/>
                        </a:solidFill>
                        <a:effectLst/>
                        <a:latin typeface="Calibri" panose="020F0502020204030204" pitchFamily="34" charset="0"/>
                      </a:endParaRPr>
                    </a:p>
                  </a:txBody>
                  <a:tcPr marL="3810" marR="3810" marT="3810" marB="0" anchor="ctr">
                    <a:solidFill>
                      <a:srgbClr val="FFC000"/>
                    </a:solidFill>
                  </a:tcPr>
                </a:tc>
                <a:extLst>
                  <a:ext uri="{0D108BD9-81ED-4DB2-BD59-A6C34878D82A}">
                    <a16:rowId xmlns:a16="http://schemas.microsoft.com/office/drawing/2014/main" val="3104456956"/>
                  </a:ext>
                </a:extLst>
              </a:tr>
              <a:tr h="198358">
                <a:tc>
                  <a:txBody>
                    <a:bodyPr/>
                    <a:lstStyle/>
                    <a:p>
                      <a:pPr algn="l" fontAlgn="b"/>
                      <a:r>
                        <a:rPr lang="en-US" sz="1200" u="none" strike="noStrike" dirty="0">
                          <a:effectLst/>
                        </a:rPr>
                        <a:t>       MN </a:t>
                      </a:r>
                      <a:endParaRPr lang="en-US" sz="1200" b="0" i="0" u="none" strike="noStrike" dirty="0">
                        <a:solidFill>
                          <a:srgbClr val="000000"/>
                        </a:solidFill>
                        <a:effectLst/>
                        <a:latin typeface="Calibri" panose="020F0502020204030204" pitchFamily="34" charset="0"/>
                      </a:endParaRPr>
                    </a:p>
                  </a:txBody>
                  <a:tcPr marL="3810" marR="3810" marT="3810" marB="0" anchor="b">
                    <a:solidFill>
                      <a:srgbClr val="FFC000"/>
                    </a:solidFill>
                  </a:tcPr>
                </a:tc>
                <a:tc>
                  <a:txBody>
                    <a:bodyPr/>
                    <a:lstStyle/>
                    <a:p>
                      <a:pPr algn="l" rtl="0" fontAlgn="ctr"/>
                      <a:r>
                        <a:rPr lang="en-US" sz="1200" u="none" strike="noStrike" dirty="0">
                          <a:effectLst/>
                        </a:rPr>
                        <a:t>$37,644 </a:t>
                      </a:r>
                      <a:endParaRPr lang="en-US" sz="1200" b="0" i="0" u="none" strike="noStrike" dirty="0">
                        <a:solidFill>
                          <a:srgbClr val="000000"/>
                        </a:solidFill>
                        <a:effectLst/>
                        <a:latin typeface="Calibri" panose="020F0502020204030204" pitchFamily="34" charset="0"/>
                      </a:endParaRPr>
                    </a:p>
                  </a:txBody>
                  <a:tcPr marL="3810" marR="3810" marT="3810" marB="0" anchor="ctr">
                    <a:solidFill>
                      <a:srgbClr val="FFC000"/>
                    </a:solidFill>
                  </a:tcPr>
                </a:tc>
                <a:extLst>
                  <a:ext uri="{0D108BD9-81ED-4DB2-BD59-A6C34878D82A}">
                    <a16:rowId xmlns:a16="http://schemas.microsoft.com/office/drawing/2014/main" val="313982088"/>
                  </a:ext>
                </a:extLst>
              </a:tr>
              <a:tr h="198358">
                <a:tc>
                  <a:txBody>
                    <a:bodyPr/>
                    <a:lstStyle/>
                    <a:p>
                      <a:pPr algn="l" fontAlgn="b"/>
                      <a:r>
                        <a:rPr lang="en-US" sz="1200" u="none" strike="noStrike" dirty="0">
                          <a:effectLst/>
                        </a:rPr>
                        <a:t>       SD</a:t>
                      </a:r>
                      <a:endParaRPr lang="en-US" sz="1200" b="0" i="0" u="none" strike="noStrike" dirty="0">
                        <a:solidFill>
                          <a:srgbClr val="000000"/>
                        </a:solidFill>
                        <a:effectLst/>
                        <a:latin typeface="Calibri" panose="020F0502020204030204" pitchFamily="34" charset="0"/>
                      </a:endParaRPr>
                    </a:p>
                  </a:txBody>
                  <a:tcPr marL="3810" marR="3810" marT="3810" marB="0" anchor="b">
                    <a:solidFill>
                      <a:srgbClr val="FFC000"/>
                    </a:solidFill>
                  </a:tcPr>
                </a:tc>
                <a:tc>
                  <a:txBody>
                    <a:bodyPr/>
                    <a:lstStyle/>
                    <a:p>
                      <a:pPr algn="l" rtl="0" fontAlgn="ctr"/>
                      <a:r>
                        <a:rPr lang="en-US" sz="1200" u="none" strike="noStrike" dirty="0">
                          <a:effectLst/>
                        </a:rPr>
                        <a:t>$37,419 </a:t>
                      </a:r>
                      <a:endParaRPr lang="en-US" sz="1200" b="0" i="0" u="none" strike="noStrike" dirty="0">
                        <a:solidFill>
                          <a:srgbClr val="000000"/>
                        </a:solidFill>
                        <a:effectLst/>
                        <a:latin typeface="Calibri" panose="020F0502020204030204" pitchFamily="34" charset="0"/>
                      </a:endParaRPr>
                    </a:p>
                  </a:txBody>
                  <a:tcPr marL="3810" marR="3810" marT="3810" marB="0" anchor="ctr">
                    <a:solidFill>
                      <a:srgbClr val="FFC000"/>
                    </a:solidFill>
                  </a:tcPr>
                </a:tc>
                <a:extLst>
                  <a:ext uri="{0D108BD9-81ED-4DB2-BD59-A6C34878D82A}">
                    <a16:rowId xmlns:a16="http://schemas.microsoft.com/office/drawing/2014/main" val="3283178637"/>
                  </a:ext>
                </a:extLst>
              </a:tr>
              <a:tr h="198358">
                <a:tc>
                  <a:txBody>
                    <a:bodyPr/>
                    <a:lstStyle/>
                    <a:p>
                      <a:pPr algn="l" fontAlgn="b"/>
                      <a:r>
                        <a:rPr lang="en-US" sz="1200" u="none" strike="noStrike" dirty="0">
                          <a:effectLst/>
                        </a:rPr>
                        <a:t>       WI </a:t>
                      </a:r>
                      <a:endParaRPr lang="en-US" sz="1200" b="0" i="0" u="none" strike="noStrike" dirty="0">
                        <a:solidFill>
                          <a:srgbClr val="000000"/>
                        </a:solidFill>
                        <a:effectLst/>
                        <a:latin typeface="Calibri" panose="020F0502020204030204" pitchFamily="34" charset="0"/>
                      </a:endParaRPr>
                    </a:p>
                  </a:txBody>
                  <a:tcPr marL="3810" marR="3810" marT="3810" marB="0" anchor="b">
                    <a:solidFill>
                      <a:srgbClr val="FFC000"/>
                    </a:solidFill>
                  </a:tcPr>
                </a:tc>
                <a:tc>
                  <a:txBody>
                    <a:bodyPr/>
                    <a:lstStyle/>
                    <a:p>
                      <a:pPr algn="l" rtl="0" fontAlgn="ctr"/>
                      <a:r>
                        <a:rPr lang="en-US" sz="1200" u="none" strike="noStrike" dirty="0">
                          <a:effectLst/>
                        </a:rPr>
                        <a:t>$36,983 </a:t>
                      </a:r>
                      <a:endParaRPr lang="en-US" sz="1200" b="0" i="0" u="none" strike="noStrike" dirty="0">
                        <a:solidFill>
                          <a:srgbClr val="000000"/>
                        </a:solidFill>
                        <a:effectLst/>
                        <a:latin typeface="Calibri" panose="020F0502020204030204" pitchFamily="34" charset="0"/>
                      </a:endParaRPr>
                    </a:p>
                  </a:txBody>
                  <a:tcPr marL="3810" marR="3810" marT="3810" marB="0" anchor="ctr">
                    <a:solidFill>
                      <a:srgbClr val="FFC000"/>
                    </a:solidFill>
                  </a:tcPr>
                </a:tc>
                <a:extLst>
                  <a:ext uri="{0D108BD9-81ED-4DB2-BD59-A6C34878D82A}">
                    <a16:rowId xmlns:a16="http://schemas.microsoft.com/office/drawing/2014/main" val="1778124338"/>
                  </a:ext>
                </a:extLst>
              </a:tr>
              <a:tr h="198358">
                <a:tc>
                  <a:txBody>
                    <a:bodyPr/>
                    <a:lstStyle/>
                    <a:p>
                      <a:pPr algn="l" fontAlgn="b"/>
                      <a:r>
                        <a:rPr lang="en-US" sz="1200" b="1" u="none" strike="noStrike" dirty="0">
                          <a:effectLst/>
                        </a:rPr>
                        <a:t>       IA  </a:t>
                      </a:r>
                      <a:endParaRPr lang="en-US" sz="1200" b="1" i="0" u="none" strike="noStrike" dirty="0">
                        <a:solidFill>
                          <a:srgbClr val="000000"/>
                        </a:solidFill>
                        <a:effectLst/>
                        <a:latin typeface="Calibri" panose="020F0502020204030204" pitchFamily="34" charset="0"/>
                      </a:endParaRPr>
                    </a:p>
                  </a:txBody>
                  <a:tcPr marL="3810" marR="3810" marT="3810" marB="0" anchor="b">
                    <a:solidFill>
                      <a:srgbClr val="FFC000"/>
                    </a:solidFill>
                  </a:tcPr>
                </a:tc>
                <a:tc>
                  <a:txBody>
                    <a:bodyPr/>
                    <a:lstStyle/>
                    <a:p>
                      <a:pPr algn="l" rtl="0" fontAlgn="ctr"/>
                      <a:r>
                        <a:rPr lang="en-US" sz="1200" b="1" u="none" strike="noStrike" dirty="0">
                          <a:effectLst/>
                        </a:rPr>
                        <a:t>$35,766 </a:t>
                      </a:r>
                      <a:endParaRPr lang="en-US" sz="1200" b="1" i="0" u="none" strike="noStrike" dirty="0">
                        <a:solidFill>
                          <a:srgbClr val="000000"/>
                        </a:solidFill>
                        <a:effectLst/>
                        <a:latin typeface="Calibri" panose="020F0502020204030204" pitchFamily="34" charset="0"/>
                      </a:endParaRPr>
                    </a:p>
                  </a:txBody>
                  <a:tcPr marL="3810" marR="3810" marT="3810" marB="0" anchor="ctr">
                    <a:solidFill>
                      <a:srgbClr val="FFC000"/>
                    </a:solidFill>
                  </a:tcPr>
                </a:tc>
                <a:extLst>
                  <a:ext uri="{0D108BD9-81ED-4DB2-BD59-A6C34878D82A}">
                    <a16:rowId xmlns:a16="http://schemas.microsoft.com/office/drawing/2014/main" val="1956074048"/>
                  </a:ext>
                </a:extLst>
              </a:tr>
              <a:tr h="198358">
                <a:tc>
                  <a:txBody>
                    <a:bodyPr/>
                    <a:lstStyle/>
                    <a:p>
                      <a:pPr algn="l" fontAlgn="b"/>
                      <a:r>
                        <a:rPr lang="en-US" sz="1200" u="none" strike="noStrike" dirty="0">
                          <a:effectLst/>
                        </a:rPr>
                        <a:t>       KS</a:t>
                      </a:r>
                      <a:endParaRPr lang="en-US" sz="1200" b="0" i="0" u="none" strike="noStrike" dirty="0">
                        <a:solidFill>
                          <a:srgbClr val="000000"/>
                        </a:solidFill>
                        <a:effectLst/>
                        <a:latin typeface="Calibri" panose="020F0502020204030204" pitchFamily="34" charset="0"/>
                      </a:endParaRPr>
                    </a:p>
                  </a:txBody>
                  <a:tcPr marL="3810" marR="3810" marT="3810" marB="0" anchor="b">
                    <a:solidFill>
                      <a:srgbClr val="FFC000"/>
                    </a:solidFill>
                  </a:tcPr>
                </a:tc>
                <a:tc>
                  <a:txBody>
                    <a:bodyPr/>
                    <a:lstStyle/>
                    <a:p>
                      <a:pPr algn="l" rtl="0" fontAlgn="ctr"/>
                      <a:r>
                        <a:rPr lang="en-US" sz="1200" u="none" strike="noStrike" dirty="0">
                          <a:effectLst/>
                        </a:rPr>
                        <a:t>$34,883 </a:t>
                      </a:r>
                      <a:endParaRPr lang="en-US" sz="1200" b="0" i="0" u="none" strike="noStrike" dirty="0">
                        <a:solidFill>
                          <a:srgbClr val="000000"/>
                        </a:solidFill>
                        <a:effectLst/>
                        <a:latin typeface="Calibri" panose="020F0502020204030204" pitchFamily="34" charset="0"/>
                      </a:endParaRPr>
                    </a:p>
                  </a:txBody>
                  <a:tcPr marL="3810" marR="3810" marT="3810" marB="0" anchor="ctr">
                    <a:solidFill>
                      <a:srgbClr val="FFC000"/>
                    </a:solidFill>
                  </a:tcPr>
                </a:tc>
                <a:extLst>
                  <a:ext uri="{0D108BD9-81ED-4DB2-BD59-A6C34878D82A}">
                    <a16:rowId xmlns:a16="http://schemas.microsoft.com/office/drawing/2014/main" val="4208419331"/>
                  </a:ext>
                </a:extLst>
              </a:tr>
              <a:tr h="198358">
                <a:tc>
                  <a:txBody>
                    <a:bodyPr/>
                    <a:lstStyle/>
                    <a:p>
                      <a:pPr algn="l" fontAlgn="b"/>
                      <a:r>
                        <a:rPr lang="en-US" sz="1200" u="none" strike="noStrike" dirty="0">
                          <a:effectLst/>
                        </a:rPr>
                        <a:t>      MO</a:t>
                      </a:r>
                      <a:endParaRPr lang="en-US" sz="1200" b="0" i="0" u="none" strike="noStrike" dirty="0">
                        <a:solidFill>
                          <a:srgbClr val="000000"/>
                        </a:solidFill>
                        <a:effectLst/>
                        <a:latin typeface="Calibri" panose="020F0502020204030204" pitchFamily="34" charset="0"/>
                      </a:endParaRPr>
                    </a:p>
                  </a:txBody>
                  <a:tcPr marL="3810" marR="3810" marT="3810" marB="0" anchor="b">
                    <a:solidFill>
                      <a:srgbClr val="FFC000"/>
                    </a:solidFill>
                  </a:tcPr>
                </a:tc>
                <a:tc>
                  <a:txBody>
                    <a:bodyPr/>
                    <a:lstStyle/>
                    <a:p>
                      <a:pPr algn="l" rtl="0" fontAlgn="ctr"/>
                      <a:r>
                        <a:rPr lang="en-US" sz="1200" u="none" strike="noStrike" dirty="0">
                          <a:effectLst/>
                        </a:rPr>
                        <a:t>$31,842 </a:t>
                      </a:r>
                      <a:endParaRPr lang="en-US" sz="1200" b="0" i="0" u="none" strike="noStrike" dirty="0">
                        <a:solidFill>
                          <a:srgbClr val="000000"/>
                        </a:solidFill>
                        <a:effectLst/>
                        <a:latin typeface="Calibri" panose="020F0502020204030204" pitchFamily="34" charset="0"/>
                      </a:endParaRPr>
                    </a:p>
                  </a:txBody>
                  <a:tcPr marL="3810" marR="3810" marT="3810" marB="0" anchor="ctr">
                    <a:solidFill>
                      <a:srgbClr val="FFC000"/>
                    </a:solidFill>
                  </a:tcPr>
                </a:tc>
                <a:extLst>
                  <a:ext uri="{0D108BD9-81ED-4DB2-BD59-A6C34878D82A}">
                    <a16:rowId xmlns:a16="http://schemas.microsoft.com/office/drawing/2014/main" val="3583216809"/>
                  </a:ext>
                </a:extLst>
              </a:tr>
            </a:tbl>
          </a:graphicData>
        </a:graphic>
      </p:graphicFrame>
    </p:spTree>
    <p:extLst>
      <p:ext uri="{BB962C8B-B14F-4D97-AF65-F5344CB8AC3E}">
        <p14:creationId xmlns:p14="http://schemas.microsoft.com/office/powerpoint/2010/main" val="18924429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229600" cy="1143000"/>
          </a:xfrm>
        </p:spPr>
        <p:txBody>
          <a:bodyPr/>
          <a:lstStyle/>
          <a:p>
            <a:endParaRPr lang="en-US" dirty="0"/>
          </a:p>
        </p:txBody>
      </p:sp>
      <p:sp>
        <p:nvSpPr>
          <p:cNvPr id="3" name="Content Placeholder 2"/>
          <p:cNvSpPr>
            <a:spLocks noGrp="1"/>
          </p:cNvSpPr>
          <p:nvPr>
            <p:ph idx="1"/>
          </p:nvPr>
        </p:nvSpPr>
        <p:spPr>
          <a:xfrm>
            <a:off x="571500" y="3094792"/>
            <a:ext cx="8229600" cy="3306008"/>
          </a:xfrm>
        </p:spPr>
        <p:txBody>
          <a:bodyPr>
            <a:normAutofit fontScale="92500" lnSpcReduction="20000"/>
          </a:bodyPr>
          <a:lstStyle/>
          <a:p>
            <a:pPr marL="0" indent="0" algn="ctr">
              <a:buNone/>
            </a:pPr>
            <a:r>
              <a:rPr lang="en-US" sz="4400" b="1" dirty="0">
                <a:solidFill>
                  <a:srgbClr val="25408F"/>
                </a:solidFill>
              </a:rPr>
              <a:t>Teacher Retention and Recruitment:</a:t>
            </a:r>
          </a:p>
          <a:p>
            <a:pPr algn="ctr"/>
            <a:r>
              <a:rPr lang="en-US" sz="4400" dirty="0">
                <a:solidFill>
                  <a:srgbClr val="25408F"/>
                </a:solidFill>
              </a:rPr>
              <a:t>Shortages in Iowa/Nation</a:t>
            </a:r>
          </a:p>
          <a:p>
            <a:pPr algn="ctr"/>
            <a:r>
              <a:rPr lang="en-US" sz="4400" dirty="0">
                <a:solidFill>
                  <a:srgbClr val="25408F"/>
                </a:solidFill>
              </a:rPr>
              <a:t>50-state Comparison of Strategies</a:t>
            </a:r>
          </a:p>
          <a:p>
            <a:pPr algn="ctr"/>
            <a:r>
              <a:rPr lang="en-US" sz="4400" dirty="0">
                <a:solidFill>
                  <a:srgbClr val="25408F"/>
                </a:solidFill>
              </a:rPr>
              <a:t>Policies Iowa Legislature Could Consider</a:t>
            </a:r>
          </a:p>
          <a:p>
            <a:pPr marL="0" indent="0" algn="ctr">
              <a:buNone/>
            </a:pPr>
            <a:r>
              <a:rPr lang="en-US" u="sng" dirty="0">
                <a:hlinkClick r:id="rId2"/>
              </a:rPr>
              <a:t>Education Commission of the States</a:t>
            </a:r>
            <a:endParaRPr lang="en-US" sz="4400" dirty="0">
              <a:solidFill>
                <a:srgbClr val="25408F"/>
              </a:solidFill>
            </a:endParaRPr>
          </a:p>
        </p:txBody>
      </p:sp>
      <p:sp>
        <p:nvSpPr>
          <p:cNvPr id="4" name="Slide Number Placeholder 3"/>
          <p:cNvSpPr>
            <a:spLocks noGrp="1"/>
          </p:cNvSpPr>
          <p:nvPr>
            <p:ph type="sldNum" sz="quarter" idx="12"/>
          </p:nvPr>
        </p:nvSpPr>
        <p:spPr/>
        <p:txBody>
          <a:bodyPr/>
          <a:lstStyle/>
          <a:p>
            <a:fld id="{7E3A9E86-4CC3-4959-A751-C33E618564A4}" type="slidenum">
              <a:rPr lang="en-US" smtClean="0"/>
              <a:t>52</a:t>
            </a:fld>
            <a:endParaRPr lang="en-US" dirty="0"/>
          </a:p>
        </p:txBody>
      </p:sp>
      <p:pic>
        <p:nvPicPr>
          <p:cNvPr id="5" name="Picture 4"/>
          <p:cNvPicPr>
            <a:picLocks noChangeAspect="1"/>
          </p:cNvPicPr>
          <p:nvPr/>
        </p:nvPicPr>
        <p:blipFill>
          <a:blip r:embed="rId3"/>
          <a:stretch>
            <a:fillRect/>
          </a:stretch>
        </p:blipFill>
        <p:spPr>
          <a:xfrm>
            <a:off x="-17929" y="29276"/>
            <a:ext cx="9144000" cy="2855763"/>
          </a:xfrm>
          <a:prstGeom prst="rect">
            <a:avLst/>
          </a:prstGeom>
        </p:spPr>
      </p:pic>
      <p:sp>
        <p:nvSpPr>
          <p:cNvPr id="6" name="Subtitle 2"/>
          <p:cNvSpPr txBox="1">
            <a:spLocks/>
          </p:cNvSpPr>
          <p:nvPr/>
        </p:nvSpPr>
        <p:spPr>
          <a:xfrm>
            <a:off x="990600" y="3810000"/>
            <a:ext cx="7391400" cy="1752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en-US" sz="2000" dirty="0"/>
          </a:p>
        </p:txBody>
      </p:sp>
    </p:spTree>
    <p:extLst>
      <p:ext uri="{BB962C8B-B14F-4D97-AF65-F5344CB8AC3E}">
        <p14:creationId xmlns:p14="http://schemas.microsoft.com/office/powerpoint/2010/main" val="35843896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2"/>
          <a:stretch>
            <a:fillRect/>
          </a:stretch>
        </p:blipFill>
        <p:spPr>
          <a:xfrm>
            <a:off x="152400" y="152400"/>
            <a:ext cx="8652314" cy="6324600"/>
          </a:xfrm>
          <a:prstGeom prst="rect">
            <a:avLst/>
          </a:prstGeom>
        </p:spPr>
      </p:pic>
      <p:sp>
        <p:nvSpPr>
          <p:cNvPr id="4" name="Slide Number Placeholder 3"/>
          <p:cNvSpPr>
            <a:spLocks noGrp="1"/>
          </p:cNvSpPr>
          <p:nvPr>
            <p:ph type="sldNum" sz="quarter" idx="12"/>
          </p:nvPr>
        </p:nvSpPr>
        <p:spPr/>
        <p:txBody>
          <a:bodyPr/>
          <a:lstStyle/>
          <a:p>
            <a:fld id="{7E3A9E86-4CC3-4959-A751-C33E618564A4}" type="slidenum">
              <a:rPr lang="en-US" smtClean="0"/>
              <a:t>53</a:t>
            </a:fld>
            <a:endParaRPr lang="en-US" dirty="0"/>
          </a:p>
        </p:txBody>
      </p:sp>
    </p:spTree>
    <p:extLst>
      <p:ext uri="{BB962C8B-B14F-4D97-AF65-F5344CB8AC3E}">
        <p14:creationId xmlns:p14="http://schemas.microsoft.com/office/powerpoint/2010/main" val="32561568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Completers Iowa and the Nation</a:t>
            </a:r>
          </a:p>
        </p:txBody>
      </p:sp>
      <p:pic>
        <p:nvPicPr>
          <p:cNvPr id="5" name="Content Placeholder 4"/>
          <p:cNvPicPr>
            <a:picLocks noGrp="1" noChangeAspect="1"/>
          </p:cNvPicPr>
          <p:nvPr>
            <p:ph idx="1"/>
          </p:nvPr>
        </p:nvPicPr>
        <p:blipFill>
          <a:blip r:embed="rId2"/>
          <a:stretch>
            <a:fillRect/>
          </a:stretch>
        </p:blipFill>
        <p:spPr>
          <a:xfrm>
            <a:off x="342900" y="1217259"/>
            <a:ext cx="8458200" cy="5317905"/>
          </a:xfrm>
          <a:prstGeom prst="rect">
            <a:avLst/>
          </a:prstGeom>
        </p:spPr>
      </p:pic>
      <p:sp>
        <p:nvSpPr>
          <p:cNvPr id="4" name="Slide Number Placeholder 3"/>
          <p:cNvSpPr>
            <a:spLocks noGrp="1"/>
          </p:cNvSpPr>
          <p:nvPr>
            <p:ph type="sldNum" sz="quarter" idx="12"/>
          </p:nvPr>
        </p:nvSpPr>
        <p:spPr/>
        <p:txBody>
          <a:bodyPr/>
          <a:lstStyle/>
          <a:p>
            <a:fld id="{7E3A9E86-4CC3-4959-A751-C33E618564A4}" type="slidenum">
              <a:rPr lang="en-US" smtClean="0"/>
              <a:t>54</a:t>
            </a:fld>
            <a:endParaRPr lang="en-US" dirty="0"/>
          </a:p>
        </p:txBody>
      </p:sp>
    </p:spTree>
    <p:extLst>
      <p:ext uri="{BB962C8B-B14F-4D97-AF65-F5344CB8AC3E}">
        <p14:creationId xmlns:p14="http://schemas.microsoft.com/office/powerpoint/2010/main" val="42290581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does this mean?</a:t>
            </a:r>
          </a:p>
        </p:txBody>
      </p:sp>
      <p:sp>
        <p:nvSpPr>
          <p:cNvPr id="3" name="Content Placeholder 2"/>
          <p:cNvSpPr>
            <a:spLocks noGrp="1"/>
          </p:cNvSpPr>
          <p:nvPr>
            <p:ph idx="1"/>
          </p:nvPr>
        </p:nvSpPr>
        <p:spPr>
          <a:xfrm>
            <a:off x="381000" y="1905000"/>
            <a:ext cx="8229600" cy="4800600"/>
          </a:xfrm>
        </p:spPr>
        <p:txBody>
          <a:bodyPr>
            <a:normAutofit fontScale="40000" lnSpcReduction="20000"/>
          </a:bodyPr>
          <a:lstStyle/>
          <a:p>
            <a:pPr marL="0" indent="0">
              <a:lnSpc>
                <a:spcPct val="120000"/>
              </a:lnSpc>
              <a:buNone/>
            </a:pPr>
            <a:r>
              <a:rPr lang="en-US" sz="4000" dirty="0"/>
              <a:t>Teacher </a:t>
            </a:r>
            <a:r>
              <a:rPr lang="en-US" sz="4000" dirty="0">
                <a:hlinkClick r:id="rId2"/>
              </a:rPr>
              <a:t>production</a:t>
            </a:r>
            <a:r>
              <a:rPr lang="en-US" sz="4000" dirty="0"/>
              <a:t> and </a:t>
            </a:r>
            <a:r>
              <a:rPr lang="en-US" sz="4000" dirty="0">
                <a:hlinkClick r:id="rId3"/>
              </a:rPr>
              <a:t>overall teacher supply</a:t>
            </a:r>
            <a:r>
              <a:rPr lang="en-US" sz="4000" dirty="0"/>
              <a:t> in the United States has grown steadily since the mid-1980s. </a:t>
            </a:r>
            <a:r>
              <a:rPr lang="en-US" sz="4000" b="1" i="1" u="sng" dirty="0"/>
              <a:t>However, national data trends show an </a:t>
            </a:r>
            <a:r>
              <a:rPr lang="en-US" sz="4000" b="1" i="1" u="sng" dirty="0">
                <a:hlinkClick r:id="rId4"/>
              </a:rPr>
              <a:t>overall decrease</a:t>
            </a:r>
            <a:r>
              <a:rPr lang="en-US" sz="4000" b="1" i="1" u="sng" dirty="0"/>
              <a:t> in educator preparation program enrollment and completion in recent years.</a:t>
            </a:r>
            <a:r>
              <a:rPr lang="en-US" sz="4000" dirty="0"/>
              <a:t> Although new teacher supply data provide an incomplete* picture of a state’s teacher labor market, a decrease in new teacher supply may contribute to new shortages and exacerbate already present shortages within a state. This chart details trends in educator preparation program completion in Iowa, compared with the United States average. </a:t>
            </a:r>
            <a:br>
              <a:rPr lang="en-US" sz="4000" dirty="0"/>
            </a:br>
            <a:r>
              <a:rPr lang="en-US" sz="4000" dirty="0"/>
              <a:t/>
            </a:r>
            <a:br>
              <a:rPr lang="en-US" sz="4000" dirty="0"/>
            </a:br>
            <a:r>
              <a:rPr lang="en-US" sz="4000" i="1" dirty="0"/>
              <a:t>*New teacher supply data do not capture whether graduates are prepared to teach in high-demand subject areas or willing to teach in underserved schools. They do not capture whether graduates meet the requirements for licensure and go on to teach within the state or at all. They also do not capture teachers who are prepared out-of-state or teachers who temporarily leave the profession and then re-enter. Finally, they do not capture the quality of the individuals seeking employment. Supply and demand considerations vary considerably within states. State leaders can consider multiple factors — including, for example, district and school staffing, vacancy data and educator equity gaps — when evaluating their teacher labor market and considering policy solutions.</a:t>
            </a:r>
            <a:r>
              <a:rPr lang="en-US" sz="3800" dirty="0"/>
              <a:t/>
            </a:r>
            <a:br>
              <a:rPr lang="en-US" sz="3800" dirty="0"/>
            </a:br>
            <a:r>
              <a:rPr lang="en-US" dirty="0"/>
              <a:t/>
            </a:r>
            <a:br>
              <a:rPr lang="en-US" dirty="0"/>
            </a:br>
            <a:r>
              <a:rPr lang="en-US" dirty="0"/>
              <a:t>Last updated: August 2019. To view 50-State Comparisons, click </a:t>
            </a:r>
            <a:r>
              <a:rPr lang="en-US" dirty="0">
                <a:hlinkClick r:id="rId5"/>
              </a:rPr>
              <a:t>here</a:t>
            </a:r>
            <a:r>
              <a:rPr lang="en-US" dirty="0"/>
              <a:t>.</a:t>
            </a:r>
          </a:p>
        </p:txBody>
      </p:sp>
      <p:sp>
        <p:nvSpPr>
          <p:cNvPr id="4" name="Slide Number Placeholder 3"/>
          <p:cNvSpPr>
            <a:spLocks noGrp="1"/>
          </p:cNvSpPr>
          <p:nvPr>
            <p:ph type="sldNum" sz="quarter" idx="12"/>
          </p:nvPr>
        </p:nvSpPr>
        <p:spPr/>
        <p:txBody>
          <a:bodyPr/>
          <a:lstStyle/>
          <a:p>
            <a:fld id="{7E3A9E86-4CC3-4959-A751-C33E618564A4}" type="slidenum">
              <a:rPr lang="en-US" smtClean="0"/>
              <a:t>55</a:t>
            </a:fld>
            <a:endParaRPr lang="en-US" dirty="0"/>
          </a:p>
        </p:txBody>
      </p:sp>
    </p:spTree>
    <p:extLst>
      <p:ext uri="{BB962C8B-B14F-4D97-AF65-F5344CB8AC3E}">
        <p14:creationId xmlns:p14="http://schemas.microsoft.com/office/powerpoint/2010/main" val="24249275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E3A9E86-4CC3-4959-A751-C33E618564A4}" type="slidenum">
              <a:rPr lang="en-US" smtClean="0"/>
              <a:t>56</a:t>
            </a:fld>
            <a:endParaRPr lang="en-US" dirty="0"/>
          </a:p>
        </p:txBody>
      </p:sp>
      <p:graphicFrame>
        <p:nvGraphicFramePr>
          <p:cNvPr id="5" name="Content Placeholder 4"/>
          <p:cNvGraphicFramePr>
            <a:graphicFrameLocks noGrp="1"/>
          </p:cNvGraphicFramePr>
          <p:nvPr>
            <p:ph idx="1"/>
            <p:extLst/>
          </p:nvPr>
        </p:nvGraphicFramePr>
        <p:xfrm>
          <a:off x="228600" y="381000"/>
          <a:ext cx="8686800" cy="490696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1371600" y="5562600"/>
            <a:ext cx="6553200" cy="646331"/>
          </a:xfrm>
          <a:prstGeom prst="rect">
            <a:avLst/>
          </a:prstGeom>
          <a:noFill/>
        </p:spPr>
        <p:txBody>
          <a:bodyPr wrap="square" rtlCol="0">
            <a:spAutoFit/>
          </a:bodyPr>
          <a:lstStyle/>
          <a:p>
            <a:r>
              <a:rPr lang="en-US" dirty="0"/>
              <a:t>Midwest total reduction in teacher prep completions was 8,183 over this 10-year period, for an average loss of 17%.</a:t>
            </a:r>
          </a:p>
        </p:txBody>
      </p:sp>
    </p:spTree>
    <p:extLst>
      <p:ext uri="{BB962C8B-B14F-4D97-AF65-F5344CB8AC3E}">
        <p14:creationId xmlns:p14="http://schemas.microsoft.com/office/powerpoint/2010/main" val="1794643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E3A9E86-4CC3-4959-A751-C33E618564A4}" type="slidenum">
              <a:rPr lang="en-US" smtClean="0"/>
              <a:t>57</a:t>
            </a:fld>
            <a:endParaRPr lang="en-US" dirty="0"/>
          </a:p>
        </p:txBody>
      </p:sp>
      <p:sp>
        <p:nvSpPr>
          <p:cNvPr id="6" name="Content Placeholder 5"/>
          <p:cNvSpPr>
            <a:spLocks noGrp="1"/>
          </p:cNvSpPr>
          <p:nvPr>
            <p:ph idx="1"/>
          </p:nvPr>
        </p:nvSpPr>
        <p:spPr/>
        <p:txBody>
          <a:bodyPr/>
          <a:lstStyle/>
          <a:p>
            <a:endParaRPr lang="en-US" dirty="0"/>
          </a:p>
        </p:txBody>
      </p:sp>
      <p:graphicFrame>
        <p:nvGraphicFramePr>
          <p:cNvPr id="7" name="Chart 6"/>
          <p:cNvGraphicFramePr>
            <a:graphicFrameLocks/>
          </p:cNvGraphicFramePr>
          <p:nvPr>
            <p:extLst>
              <p:ext uri="{D42A27DB-BD31-4B8C-83A1-F6EECF244321}">
                <p14:modId xmlns:p14="http://schemas.microsoft.com/office/powerpoint/2010/main" val="1238299721"/>
              </p:ext>
            </p:extLst>
          </p:nvPr>
        </p:nvGraphicFramePr>
        <p:xfrm>
          <a:off x="152400" y="381000"/>
          <a:ext cx="8168640" cy="3886200"/>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Straight Connector 9"/>
          <p:cNvCxnSpPr/>
          <p:nvPr/>
        </p:nvCxnSpPr>
        <p:spPr>
          <a:xfrm>
            <a:off x="5257800" y="2743200"/>
            <a:ext cx="0" cy="12192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05840" y="4572000"/>
            <a:ext cx="7315200" cy="1477328"/>
          </a:xfrm>
          <a:prstGeom prst="rect">
            <a:avLst/>
          </a:prstGeom>
          <a:noFill/>
        </p:spPr>
        <p:txBody>
          <a:bodyPr wrap="square" rtlCol="0">
            <a:spAutoFit/>
          </a:bodyPr>
          <a:lstStyle/>
          <a:p>
            <a:r>
              <a:rPr lang="en-US" b="1" dirty="0"/>
              <a:t>Direct impact:  </a:t>
            </a:r>
            <a:r>
              <a:rPr lang="en-US" dirty="0"/>
              <a:t>states with growing enrollment are producing less teachers, so as Iowa is producing less teachers, other-state recruiting strategies are competing for our completers</a:t>
            </a:r>
          </a:p>
          <a:p>
            <a:r>
              <a:rPr lang="en-US" b="1" dirty="0"/>
              <a:t>Indirect impact:  </a:t>
            </a:r>
            <a:r>
              <a:rPr lang="en-US" dirty="0"/>
              <a:t>low unemployment generally means private sector business also competes for teachers to fill their labor-pool needs</a:t>
            </a:r>
          </a:p>
        </p:txBody>
      </p:sp>
    </p:spTree>
    <p:extLst>
      <p:ext uri="{BB962C8B-B14F-4D97-AF65-F5344CB8AC3E}">
        <p14:creationId xmlns:p14="http://schemas.microsoft.com/office/powerpoint/2010/main" val="20242978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DE484-2127-4A92-B952-2884B46B6493}"/>
              </a:ext>
            </a:extLst>
          </p:cNvPr>
          <p:cNvSpPr>
            <a:spLocks noGrp="1"/>
          </p:cNvSpPr>
          <p:nvPr>
            <p:ph type="title"/>
          </p:nvPr>
        </p:nvSpPr>
        <p:spPr>
          <a:xfrm>
            <a:off x="822960" y="286605"/>
            <a:ext cx="7543800" cy="856396"/>
          </a:xfrm>
        </p:spPr>
        <p:txBody>
          <a:bodyPr/>
          <a:lstStyle/>
          <a:p>
            <a:r>
              <a:rPr lang="en-US" dirty="0"/>
              <a:t>Teacher Shortage Data</a:t>
            </a:r>
          </a:p>
        </p:txBody>
      </p:sp>
      <p:sp>
        <p:nvSpPr>
          <p:cNvPr id="3" name="Content Placeholder 2">
            <a:extLst>
              <a:ext uri="{FF2B5EF4-FFF2-40B4-BE49-F238E27FC236}">
                <a16:creationId xmlns:a16="http://schemas.microsoft.com/office/drawing/2014/main" id="{EF5466C9-0C73-4241-9139-7DF60A3B030F}"/>
              </a:ext>
            </a:extLst>
          </p:cNvPr>
          <p:cNvSpPr>
            <a:spLocks noGrp="1"/>
          </p:cNvSpPr>
          <p:nvPr>
            <p:ph idx="1"/>
          </p:nvPr>
        </p:nvSpPr>
        <p:spPr>
          <a:xfrm>
            <a:off x="381000" y="1981200"/>
            <a:ext cx="8229600" cy="3840163"/>
          </a:xfrm>
        </p:spPr>
        <p:txBody>
          <a:bodyPr>
            <a:normAutofit/>
          </a:bodyPr>
          <a:lstStyle/>
          <a:p>
            <a:r>
              <a:rPr lang="en-US" dirty="0"/>
              <a:t>ECS asked:  </a:t>
            </a:r>
            <a:r>
              <a:rPr lang="en-US" b="1" dirty="0">
                <a:hlinkClick r:id="rId2"/>
              </a:rPr>
              <a:t>Has the state published state-specific teacher shortage data within the past five years?</a:t>
            </a:r>
          </a:p>
          <a:p>
            <a:r>
              <a:rPr lang="en-US" dirty="0"/>
              <a:t>ECS Reports that Iowa is one of 8 states that has not published teacher shortage data.  </a:t>
            </a:r>
          </a:p>
          <a:p>
            <a:r>
              <a:rPr lang="en-US" dirty="0"/>
              <a:t>Last report was the </a:t>
            </a:r>
            <a:r>
              <a:rPr lang="en-US" dirty="0">
                <a:hlinkClick r:id="rId3"/>
              </a:rPr>
              <a:t>EARLY CAREER TEACHER RETENTION IN IOWA </a:t>
            </a:r>
            <a:r>
              <a:rPr lang="en-US" dirty="0"/>
              <a:t>by DE evaluated 2006-07 BEDS data.  That report stated, at that time, Iowa was better at retaining teachers beyond the initial 5 years (30% leakage) compared to the rest of the nation (around 40-50% leakage)</a:t>
            </a:r>
          </a:p>
          <a:p>
            <a:r>
              <a:rPr lang="en-US" dirty="0"/>
              <a:t>Studying the problem in Iowa would be a good first step. </a:t>
            </a:r>
          </a:p>
          <a:p>
            <a:endParaRPr lang="en-US" b="1" dirty="0">
              <a:hlinkClick r:id="rId2"/>
            </a:endParaRPr>
          </a:p>
          <a:p>
            <a:endParaRPr lang="en-US" dirty="0"/>
          </a:p>
        </p:txBody>
      </p:sp>
      <p:sp>
        <p:nvSpPr>
          <p:cNvPr id="4" name="Slide Number Placeholder 3">
            <a:extLst>
              <a:ext uri="{FF2B5EF4-FFF2-40B4-BE49-F238E27FC236}">
                <a16:creationId xmlns:a16="http://schemas.microsoft.com/office/drawing/2014/main" id="{43F5BB90-13D1-4D02-8EC5-9F380ADCEA77}"/>
              </a:ext>
            </a:extLst>
          </p:cNvPr>
          <p:cNvSpPr>
            <a:spLocks noGrp="1"/>
          </p:cNvSpPr>
          <p:nvPr>
            <p:ph type="sldNum" sz="quarter" idx="12"/>
          </p:nvPr>
        </p:nvSpPr>
        <p:spPr/>
        <p:txBody>
          <a:bodyPr/>
          <a:lstStyle/>
          <a:p>
            <a:fld id="{7E3A9E86-4CC3-4959-A751-C33E618564A4}" type="slidenum">
              <a:rPr lang="en-US" smtClean="0"/>
              <a:t>58</a:t>
            </a:fld>
            <a:endParaRPr lang="en-US" dirty="0"/>
          </a:p>
        </p:txBody>
      </p:sp>
    </p:spTree>
    <p:extLst>
      <p:ext uri="{BB962C8B-B14F-4D97-AF65-F5344CB8AC3E}">
        <p14:creationId xmlns:p14="http://schemas.microsoft.com/office/powerpoint/2010/main" val="17297586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627796"/>
          </a:xfrm>
        </p:spPr>
        <p:txBody>
          <a:bodyPr>
            <a:normAutofit fontScale="90000"/>
          </a:bodyPr>
          <a:lstStyle/>
          <a:p>
            <a:r>
              <a:rPr lang="en-US" dirty="0"/>
              <a:t>Example Kentucky</a:t>
            </a:r>
          </a:p>
        </p:txBody>
      </p:sp>
      <p:pic>
        <p:nvPicPr>
          <p:cNvPr id="5" name="Content Placeholder 4"/>
          <p:cNvPicPr>
            <a:picLocks noGrp="1" noChangeAspect="1"/>
          </p:cNvPicPr>
          <p:nvPr>
            <p:ph idx="1"/>
          </p:nvPr>
        </p:nvPicPr>
        <p:blipFill>
          <a:blip r:embed="rId2"/>
          <a:stretch>
            <a:fillRect/>
          </a:stretch>
        </p:blipFill>
        <p:spPr>
          <a:xfrm>
            <a:off x="4419600" y="1142999"/>
            <a:ext cx="4455196" cy="3581401"/>
          </a:xfrm>
          <a:prstGeom prst="rect">
            <a:avLst/>
          </a:prstGeom>
        </p:spPr>
      </p:pic>
      <p:sp>
        <p:nvSpPr>
          <p:cNvPr id="4" name="Slide Number Placeholder 3"/>
          <p:cNvSpPr>
            <a:spLocks noGrp="1"/>
          </p:cNvSpPr>
          <p:nvPr>
            <p:ph type="sldNum" sz="quarter" idx="12"/>
          </p:nvPr>
        </p:nvSpPr>
        <p:spPr/>
        <p:txBody>
          <a:bodyPr/>
          <a:lstStyle/>
          <a:p>
            <a:fld id="{7E3A9E86-4CC3-4959-A751-C33E618564A4}" type="slidenum">
              <a:rPr lang="en-US" smtClean="0"/>
              <a:t>59</a:t>
            </a:fld>
            <a:endParaRPr lang="en-US" dirty="0"/>
          </a:p>
        </p:txBody>
      </p:sp>
      <p:pic>
        <p:nvPicPr>
          <p:cNvPr id="6" name="Picture 5"/>
          <p:cNvPicPr>
            <a:picLocks noChangeAspect="1"/>
          </p:cNvPicPr>
          <p:nvPr/>
        </p:nvPicPr>
        <p:blipFill>
          <a:blip r:embed="rId3"/>
          <a:stretch>
            <a:fillRect/>
          </a:stretch>
        </p:blipFill>
        <p:spPr>
          <a:xfrm>
            <a:off x="20082" y="1143000"/>
            <a:ext cx="4370497" cy="3517265"/>
          </a:xfrm>
          <a:prstGeom prst="rect">
            <a:avLst/>
          </a:prstGeom>
        </p:spPr>
      </p:pic>
      <p:sp>
        <p:nvSpPr>
          <p:cNvPr id="7" name="TextBox 6"/>
          <p:cNvSpPr txBox="1"/>
          <p:nvPr/>
        </p:nvSpPr>
        <p:spPr>
          <a:xfrm>
            <a:off x="1905000" y="5257800"/>
            <a:ext cx="4953000" cy="369332"/>
          </a:xfrm>
          <a:prstGeom prst="rect">
            <a:avLst/>
          </a:prstGeom>
          <a:noFill/>
        </p:spPr>
        <p:txBody>
          <a:bodyPr wrap="square" rtlCol="0">
            <a:spAutoFit/>
          </a:bodyPr>
          <a:lstStyle/>
          <a:p>
            <a:r>
              <a:rPr lang="en-US" dirty="0">
                <a:hlinkClick r:id="rId4"/>
              </a:rPr>
              <a:t>https://kystats.ky.gov/Reports/Tableau/TSD</a:t>
            </a:r>
            <a:r>
              <a:rPr lang="en-US" dirty="0"/>
              <a:t> </a:t>
            </a:r>
          </a:p>
        </p:txBody>
      </p:sp>
    </p:spTree>
    <p:extLst>
      <p:ext uri="{BB962C8B-B14F-4D97-AF65-F5344CB8AC3E}">
        <p14:creationId xmlns:p14="http://schemas.microsoft.com/office/powerpoint/2010/main" val="3086160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82"/>
            <a:ext cx="7391400" cy="1143000"/>
          </a:xfrm>
          <a:solidFill>
            <a:schemeClr val="bg1"/>
          </a:solidFill>
        </p:spPr>
        <p:txBody>
          <a:bodyPr>
            <a:normAutofit fontScale="90000"/>
          </a:bodyPr>
          <a:lstStyle/>
          <a:p>
            <a:pPr algn="ctr">
              <a:spcBef>
                <a:spcPts val="0"/>
              </a:spcBef>
            </a:pPr>
            <a:r>
              <a:rPr lang="en-US" b="1" dirty="0"/>
              <a:t>UEN Member Districts 2021-22</a:t>
            </a:r>
          </a:p>
        </p:txBody>
      </p:sp>
      <p:pic>
        <p:nvPicPr>
          <p:cNvPr id="3" name="Picture 2">
            <a:extLst>
              <a:ext uri="{FF2B5EF4-FFF2-40B4-BE49-F238E27FC236}">
                <a16:creationId xmlns:a16="http://schemas.microsoft.com/office/drawing/2014/main" id="{B3876ED5-BCA2-4DC0-8836-72BBB24A703E}"/>
              </a:ext>
            </a:extLst>
          </p:cNvPr>
          <p:cNvPicPr>
            <a:picLocks noChangeAspect="1"/>
          </p:cNvPicPr>
          <p:nvPr/>
        </p:nvPicPr>
        <p:blipFill>
          <a:blip r:embed="rId2"/>
          <a:stretch>
            <a:fillRect/>
          </a:stretch>
        </p:blipFill>
        <p:spPr>
          <a:xfrm>
            <a:off x="914400" y="1295400"/>
            <a:ext cx="3200400" cy="4953662"/>
          </a:xfrm>
          <a:prstGeom prst="rect">
            <a:avLst/>
          </a:prstGeom>
        </p:spPr>
      </p:pic>
      <p:pic>
        <p:nvPicPr>
          <p:cNvPr id="6" name="Picture 5">
            <a:extLst>
              <a:ext uri="{FF2B5EF4-FFF2-40B4-BE49-F238E27FC236}">
                <a16:creationId xmlns:a16="http://schemas.microsoft.com/office/drawing/2014/main" id="{D7F2FA3A-9D80-4610-A228-698EC1DCB3C9}"/>
              </a:ext>
            </a:extLst>
          </p:cNvPr>
          <p:cNvPicPr>
            <a:picLocks noChangeAspect="1"/>
          </p:cNvPicPr>
          <p:nvPr/>
        </p:nvPicPr>
        <p:blipFill>
          <a:blip r:embed="rId3"/>
          <a:stretch>
            <a:fillRect/>
          </a:stretch>
        </p:blipFill>
        <p:spPr>
          <a:xfrm>
            <a:off x="4876799" y="1295400"/>
            <a:ext cx="3715301" cy="4906420"/>
          </a:xfrm>
          <a:prstGeom prst="rect">
            <a:avLst/>
          </a:prstGeom>
        </p:spPr>
      </p:pic>
    </p:spTree>
    <p:extLst>
      <p:ext uri="{BB962C8B-B14F-4D97-AF65-F5344CB8AC3E}">
        <p14:creationId xmlns:p14="http://schemas.microsoft.com/office/powerpoint/2010/main" val="34370834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66018"/>
            <a:ext cx="4114800" cy="4525963"/>
          </a:xfrm>
          <a:solidFill>
            <a:schemeClr val="bg1"/>
          </a:solidFill>
        </p:spPr>
        <p:txBody>
          <a:bodyPr>
            <a:noAutofit/>
          </a:bodyPr>
          <a:lstStyle/>
          <a:p>
            <a:pPr marL="0" indent="0" fontAlgn="base">
              <a:buNone/>
            </a:pPr>
            <a:r>
              <a:rPr lang="en-US" sz="1200" b="1" i="1" dirty="0"/>
              <a:t>Expanding the pool of teacher candidates</a:t>
            </a:r>
            <a:endParaRPr lang="en-US" sz="1200" dirty="0"/>
          </a:p>
          <a:p>
            <a:pPr fontAlgn="base"/>
            <a:r>
              <a:rPr lang="en-US" sz="1200" dirty="0">
                <a:hlinkClick r:id="rId2"/>
              </a:rPr>
              <a:t>Does the state offer a pathway, program or incentive through statute or regulation to recruit </a:t>
            </a:r>
            <a:r>
              <a:rPr lang="en-US" sz="1200" i="1" dirty="0">
                <a:hlinkClick r:id="rId2"/>
              </a:rPr>
              <a:t>high school students</a:t>
            </a:r>
            <a:r>
              <a:rPr lang="en-US" sz="1200" dirty="0">
                <a:hlinkClick r:id="rId2"/>
              </a:rPr>
              <a:t> into the teaching profession?</a:t>
            </a:r>
            <a:endParaRPr lang="en-US" sz="1200" dirty="0"/>
          </a:p>
          <a:p>
            <a:pPr fontAlgn="base"/>
            <a:r>
              <a:rPr lang="en-US" sz="1200" dirty="0">
                <a:hlinkClick r:id="rId3"/>
              </a:rPr>
              <a:t>Does the state offer a pathway, program or incentive through statute or regulation to recruit </a:t>
            </a:r>
            <a:r>
              <a:rPr lang="en-US" sz="1200" i="1" dirty="0">
                <a:hlinkClick r:id="rId3"/>
              </a:rPr>
              <a:t>paraprofessionals</a:t>
            </a:r>
            <a:r>
              <a:rPr lang="en-US" sz="1200" dirty="0">
                <a:hlinkClick r:id="rId3"/>
              </a:rPr>
              <a:t> into the teaching profession?</a:t>
            </a:r>
            <a:endParaRPr lang="en-US" sz="1200" dirty="0"/>
          </a:p>
          <a:p>
            <a:pPr fontAlgn="base"/>
            <a:r>
              <a:rPr lang="en-US" sz="1200" dirty="0">
                <a:hlinkClick r:id="rId4"/>
              </a:rPr>
              <a:t>Does the state create opportunities for teacher residency programs through statute or regulation?</a:t>
            </a:r>
            <a:endParaRPr lang="en-US" sz="1200" dirty="0"/>
          </a:p>
          <a:p>
            <a:pPr fontAlgn="base"/>
            <a:r>
              <a:rPr lang="en-US" sz="1200" dirty="0">
                <a:hlinkClick r:id="rId5"/>
              </a:rPr>
              <a:t>What percentage of educator preparation program graduates came from alternative preparation programs in the year the data were last reported (2016-17)?</a:t>
            </a:r>
            <a:endParaRPr lang="en-US" sz="1200" dirty="0"/>
          </a:p>
          <a:p>
            <a:pPr marL="0" indent="0" fontAlgn="base">
              <a:buNone/>
            </a:pPr>
            <a:r>
              <a:rPr lang="en-US" sz="1200" b="1" i="1" dirty="0"/>
              <a:t>Teacher pay and financial incentives</a:t>
            </a:r>
            <a:endParaRPr lang="en-US" sz="1200" dirty="0"/>
          </a:p>
          <a:p>
            <a:pPr fontAlgn="base">
              <a:buClr>
                <a:srgbClr val="FF0000"/>
              </a:buClr>
              <a:buFont typeface="Wingdings" panose="05000000000000000000" pitchFamily="2" charset="2"/>
              <a:buChar char="ü"/>
            </a:pPr>
            <a:r>
              <a:rPr lang="en-US" sz="1200" b="1" dirty="0">
                <a:solidFill>
                  <a:srgbClr val="7030A0"/>
                </a:solidFill>
                <a:hlinkClick r:id="rId6">
                  <a:extLst>
                    <a:ext uri="{A12FA001-AC4F-418D-AE19-62706E023703}">
                      <ahyp:hlinkClr xmlns:ahyp="http://schemas.microsoft.com/office/drawing/2018/hyperlinkcolor" xmlns="" val="tx"/>
                    </a:ext>
                  </a:extLst>
                </a:hlinkClick>
              </a:rPr>
              <a:t>Does statute establish requirements for minimum teacher pay?</a:t>
            </a:r>
            <a:r>
              <a:rPr lang="en-US" sz="1200" b="1" dirty="0">
                <a:solidFill>
                  <a:srgbClr val="7030A0"/>
                </a:solidFill>
              </a:rPr>
              <a:t> </a:t>
            </a:r>
            <a:endParaRPr lang="en-US" sz="1200" dirty="0">
              <a:solidFill>
                <a:srgbClr val="7030A0"/>
              </a:solidFill>
            </a:endParaRPr>
          </a:p>
          <a:p>
            <a:pPr fontAlgn="base"/>
            <a:r>
              <a:rPr lang="en-US" sz="1200" dirty="0">
                <a:hlinkClick r:id="rId7"/>
              </a:rPr>
              <a:t>Does statute define at least one statewide scholarship or grant program to help recruit teachers to underserved schools and/or shortage subject areas?</a:t>
            </a:r>
            <a:r>
              <a:rPr lang="en-US" sz="1200" dirty="0"/>
              <a:t> </a:t>
            </a:r>
          </a:p>
          <a:p>
            <a:pPr fontAlgn="base"/>
            <a:r>
              <a:rPr lang="en-US" sz="1200" dirty="0">
                <a:hlinkClick r:id="rId8"/>
              </a:rPr>
              <a:t>Does statute define at least one statewide loan forgiveness program to help recruit teachers to underserved schools and/or shortage subject areas?</a:t>
            </a:r>
            <a:r>
              <a:rPr lang="en-US" sz="1200" dirty="0"/>
              <a:t> (Teach Iowa loan forgiveness targets high achieving students but doesn’t recruit to underserved or shortage area positions)</a:t>
            </a:r>
          </a:p>
          <a:p>
            <a:pPr marL="0" indent="0" fontAlgn="base">
              <a:buNone/>
            </a:pPr>
            <a:endParaRPr lang="en-US" sz="1200" dirty="0"/>
          </a:p>
        </p:txBody>
      </p:sp>
      <p:sp>
        <p:nvSpPr>
          <p:cNvPr id="4" name="Slide Number Placeholder 3"/>
          <p:cNvSpPr>
            <a:spLocks noGrp="1"/>
          </p:cNvSpPr>
          <p:nvPr>
            <p:ph type="sldNum" sz="quarter" idx="12"/>
          </p:nvPr>
        </p:nvSpPr>
        <p:spPr/>
        <p:txBody>
          <a:bodyPr/>
          <a:lstStyle/>
          <a:p>
            <a:fld id="{7E3A9E86-4CC3-4959-A751-C33E618564A4}" type="slidenum">
              <a:rPr lang="en-US" smtClean="0"/>
              <a:t>60</a:t>
            </a:fld>
            <a:endParaRPr lang="en-US" dirty="0"/>
          </a:p>
        </p:txBody>
      </p:sp>
      <p:sp>
        <p:nvSpPr>
          <p:cNvPr id="5" name="Content Placeholder 2"/>
          <p:cNvSpPr txBox="1">
            <a:spLocks/>
          </p:cNvSpPr>
          <p:nvPr/>
        </p:nvSpPr>
        <p:spPr>
          <a:xfrm>
            <a:off x="4800600" y="1170236"/>
            <a:ext cx="3886200" cy="5154364"/>
          </a:xfrm>
          <a:prstGeom prst="rect">
            <a:avLst/>
          </a:prstGeom>
          <a:solidFill>
            <a:schemeClr val="bg1"/>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fontAlgn="base">
              <a:buNone/>
            </a:pPr>
            <a:r>
              <a:rPr lang="en-US" sz="1200" b="1" i="1" dirty="0"/>
              <a:t>Teacher pay and financial incentives Cont’d</a:t>
            </a:r>
            <a:endParaRPr lang="en-US" sz="1200" dirty="0"/>
          </a:p>
          <a:p>
            <a:pPr fontAlgn="base"/>
            <a:r>
              <a:rPr lang="en-US" sz="1200" dirty="0">
                <a:hlinkClick r:id="rId9"/>
              </a:rPr>
              <a:t>Does statute require or explicitly encourage additional pay for teachers who work in underserved schools and/or shortage subject areas?</a:t>
            </a:r>
            <a:r>
              <a:rPr lang="en-US" sz="1200" dirty="0"/>
              <a:t> (high needs schools grants from 2013, never funded, originally intended to do this)</a:t>
            </a:r>
          </a:p>
          <a:p>
            <a:pPr fontAlgn="base"/>
            <a:r>
              <a:rPr lang="en-US" sz="1200" dirty="0">
                <a:hlinkClick r:id="rId10"/>
              </a:rPr>
              <a:t>Does statute define at least one statewide financial incentive program for teachers of color?</a:t>
            </a:r>
            <a:endParaRPr lang="en-US" sz="1200" dirty="0"/>
          </a:p>
          <a:p>
            <a:pPr fontAlgn="base"/>
            <a:r>
              <a:rPr lang="en-US" sz="1200" dirty="0">
                <a:hlinkClick r:id="rId11"/>
              </a:rPr>
              <a:t>Does the state require or explicitly encourage additional pay for teachers who obtain advanced licensure?</a:t>
            </a:r>
            <a:endParaRPr lang="en-US" sz="1200" dirty="0"/>
          </a:p>
          <a:p>
            <a:pPr fontAlgn="base">
              <a:buClr>
                <a:srgbClr val="FF0000"/>
              </a:buClr>
              <a:buFont typeface="Wingdings" panose="05000000000000000000" pitchFamily="2" charset="2"/>
              <a:buChar char="ü"/>
            </a:pPr>
            <a:r>
              <a:rPr lang="en-US" sz="1200" b="1" dirty="0">
                <a:solidFill>
                  <a:srgbClr val="7030A0"/>
                </a:solidFill>
                <a:hlinkClick r:id="rId12">
                  <a:extLst>
                    <a:ext uri="{A12FA001-AC4F-418D-AE19-62706E023703}">
                      <ahyp:hlinkClr xmlns:ahyp="http://schemas.microsoft.com/office/drawing/2018/hyperlinkcolor" xmlns="" val="tx"/>
                    </a:ext>
                  </a:extLst>
                </a:hlinkClick>
              </a:rPr>
              <a:t>Does the state require or explicitly encourage additional pay for teachers who obtain National Board Certification?</a:t>
            </a:r>
            <a:endParaRPr lang="en-US" sz="1200" dirty="0">
              <a:solidFill>
                <a:srgbClr val="7030A0"/>
              </a:solidFill>
            </a:endParaRPr>
          </a:p>
          <a:p>
            <a:pPr marL="0" indent="0" fontAlgn="base">
              <a:buNone/>
            </a:pPr>
            <a:endParaRPr lang="en-US" sz="1200" b="1" i="1" dirty="0"/>
          </a:p>
          <a:p>
            <a:pPr marL="0" indent="0" fontAlgn="base">
              <a:buNone/>
            </a:pPr>
            <a:r>
              <a:rPr lang="en-US" sz="1200" b="1" i="1" dirty="0"/>
              <a:t>Early and ongoing supports</a:t>
            </a:r>
            <a:endParaRPr lang="en-US" sz="1200" dirty="0"/>
          </a:p>
          <a:p>
            <a:pPr fontAlgn="base">
              <a:buClr>
                <a:srgbClr val="FF0000"/>
              </a:buClr>
              <a:buFont typeface="Wingdings" panose="05000000000000000000" pitchFamily="2" charset="2"/>
              <a:buChar char="ü"/>
            </a:pPr>
            <a:r>
              <a:rPr lang="en-US" sz="1200" b="1" dirty="0">
                <a:solidFill>
                  <a:srgbClr val="7030A0"/>
                </a:solidFill>
                <a:hlinkClick r:id="rId13">
                  <a:extLst>
                    <a:ext uri="{A12FA001-AC4F-418D-AE19-62706E023703}">
                      <ahyp:hlinkClr xmlns:ahyp="http://schemas.microsoft.com/office/drawing/2018/hyperlinkcolor" xmlns="" val="tx"/>
                    </a:ext>
                  </a:extLst>
                </a:hlinkClick>
              </a:rPr>
              <a:t>Does the state require induction and mentoring support for new teachers? If so, what is the required length?</a:t>
            </a:r>
            <a:r>
              <a:rPr lang="en-US" sz="1200" b="1" dirty="0">
                <a:solidFill>
                  <a:srgbClr val="7030A0"/>
                </a:solidFill>
              </a:rPr>
              <a:t> </a:t>
            </a:r>
            <a:r>
              <a:rPr lang="en-US" sz="1200" dirty="0"/>
              <a:t>(part of TLC local plans)</a:t>
            </a:r>
          </a:p>
          <a:p>
            <a:pPr fontAlgn="base"/>
            <a:r>
              <a:rPr lang="en-US" sz="1200" dirty="0">
                <a:hlinkClick r:id="rId14"/>
              </a:rPr>
              <a:t>Does the state require or explicitly encourage reduced teaching loads for new and/or mentor teachers?</a:t>
            </a:r>
            <a:endParaRPr lang="en-US" sz="1200" dirty="0"/>
          </a:p>
          <a:p>
            <a:pPr fontAlgn="base"/>
            <a:r>
              <a:rPr lang="en-US" sz="1200" dirty="0">
                <a:hlinkClick r:id="rId15"/>
              </a:rPr>
              <a:t>Does the state require that an established portion of a teacher’s work day/week be designated exclusively for teacher planning?</a:t>
            </a:r>
            <a:endParaRPr lang="en-US" sz="1200" dirty="0"/>
          </a:p>
          <a:p>
            <a:endParaRPr lang="en-US" sz="1200" dirty="0"/>
          </a:p>
        </p:txBody>
      </p:sp>
      <p:sp>
        <p:nvSpPr>
          <p:cNvPr id="6" name="Title 1"/>
          <p:cNvSpPr>
            <a:spLocks noGrp="1"/>
          </p:cNvSpPr>
          <p:nvPr>
            <p:ph type="title"/>
          </p:nvPr>
        </p:nvSpPr>
        <p:spPr>
          <a:xfrm>
            <a:off x="822960" y="286605"/>
            <a:ext cx="7543800" cy="932596"/>
          </a:xfrm>
        </p:spPr>
        <p:txBody>
          <a:bodyPr/>
          <a:lstStyle/>
          <a:p>
            <a:r>
              <a:rPr lang="en-US" dirty="0"/>
              <a:t>ECS Policy Inventory</a:t>
            </a:r>
          </a:p>
        </p:txBody>
      </p:sp>
      <p:sp>
        <p:nvSpPr>
          <p:cNvPr id="2" name="Arrow: Right 1">
            <a:extLst>
              <a:ext uri="{FF2B5EF4-FFF2-40B4-BE49-F238E27FC236}">
                <a16:creationId xmlns:a16="http://schemas.microsoft.com/office/drawing/2014/main" id="{21F2AC29-DA89-49A3-8836-39FD54336BC1}"/>
              </a:ext>
            </a:extLst>
          </p:cNvPr>
          <p:cNvSpPr/>
          <p:nvPr/>
        </p:nvSpPr>
        <p:spPr>
          <a:xfrm>
            <a:off x="76200" y="1752600"/>
            <a:ext cx="228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Right 6">
            <a:extLst>
              <a:ext uri="{FF2B5EF4-FFF2-40B4-BE49-F238E27FC236}">
                <a16:creationId xmlns:a16="http://schemas.microsoft.com/office/drawing/2014/main" id="{0B36997A-8C84-45B3-A2AC-6D77106D4CD8}"/>
              </a:ext>
            </a:extLst>
          </p:cNvPr>
          <p:cNvSpPr/>
          <p:nvPr/>
        </p:nvSpPr>
        <p:spPr>
          <a:xfrm>
            <a:off x="76200" y="2362200"/>
            <a:ext cx="228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Right 7">
            <a:extLst>
              <a:ext uri="{FF2B5EF4-FFF2-40B4-BE49-F238E27FC236}">
                <a16:creationId xmlns:a16="http://schemas.microsoft.com/office/drawing/2014/main" id="{1BB6E21F-C126-4321-983E-C32F6458BB2E}"/>
              </a:ext>
            </a:extLst>
          </p:cNvPr>
          <p:cNvSpPr/>
          <p:nvPr/>
        </p:nvSpPr>
        <p:spPr>
          <a:xfrm>
            <a:off x="76200" y="4876800"/>
            <a:ext cx="228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9334E524-1620-4193-A896-59F0720DE0D2}"/>
              </a:ext>
            </a:extLst>
          </p:cNvPr>
          <p:cNvSpPr/>
          <p:nvPr/>
        </p:nvSpPr>
        <p:spPr>
          <a:xfrm>
            <a:off x="76200" y="5638800"/>
            <a:ext cx="228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C724344E-2FA1-434F-956A-E624898A77DB}"/>
              </a:ext>
            </a:extLst>
          </p:cNvPr>
          <p:cNvSpPr/>
          <p:nvPr/>
        </p:nvSpPr>
        <p:spPr>
          <a:xfrm>
            <a:off x="4580433" y="2514600"/>
            <a:ext cx="228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Right 10">
            <a:extLst>
              <a:ext uri="{FF2B5EF4-FFF2-40B4-BE49-F238E27FC236}">
                <a16:creationId xmlns:a16="http://schemas.microsoft.com/office/drawing/2014/main" id="{B09977C5-6275-4A47-888E-8402F0174499}"/>
              </a:ext>
            </a:extLst>
          </p:cNvPr>
          <p:cNvSpPr/>
          <p:nvPr/>
        </p:nvSpPr>
        <p:spPr>
          <a:xfrm>
            <a:off x="4552950" y="1676400"/>
            <a:ext cx="2286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965B1DEC-EDC6-441D-A08E-01C90B0FB37A}"/>
              </a:ext>
            </a:extLst>
          </p:cNvPr>
          <p:cNvSpPr txBox="1"/>
          <p:nvPr/>
        </p:nvSpPr>
        <p:spPr>
          <a:xfrm>
            <a:off x="4724400" y="6019800"/>
            <a:ext cx="3684963" cy="646331"/>
          </a:xfrm>
          <a:prstGeom prst="rect">
            <a:avLst/>
          </a:prstGeom>
          <a:noFill/>
        </p:spPr>
        <p:txBody>
          <a:bodyPr wrap="square" rtlCol="0">
            <a:spAutoFit/>
          </a:bodyPr>
          <a:lstStyle/>
          <a:p>
            <a:pPr marL="285750" indent="-285750">
              <a:buClr>
                <a:srgbClr val="FF0000"/>
              </a:buClr>
              <a:buFont typeface="Wingdings" panose="05000000000000000000" pitchFamily="2" charset="2"/>
              <a:buChar char="ü"/>
            </a:pPr>
            <a:r>
              <a:rPr lang="en-US" b="1" i="1" dirty="0">
                <a:solidFill>
                  <a:srgbClr val="7030A0"/>
                </a:solidFill>
              </a:rPr>
              <a:t>Iowa has these policies in purple</a:t>
            </a:r>
            <a:endParaRPr lang="en-US" i="1" dirty="0">
              <a:solidFill>
                <a:srgbClr val="7030A0"/>
              </a:solidFill>
            </a:endParaRPr>
          </a:p>
          <a:p>
            <a:endParaRPr lang="en-US" dirty="0"/>
          </a:p>
        </p:txBody>
      </p:sp>
    </p:spTree>
    <p:extLst>
      <p:ext uri="{BB962C8B-B14F-4D97-AF65-F5344CB8AC3E}">
        <p14:creationId xmlns:p14="http://schemas.microsoft.com/office/powerpoint/2010/main" val="41526981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38D3D-7A07-4CA7-9E6C-88B3C7506827}"/>
              </a:ext>
            </a:extLst>
          </p:cNvPr>
          <p:cNvSpPr>
            <a:spLocks noGrp="1"/>
          </p:cNvSpPr>
          <p:nvPr>
            <p:ph type="title"/>
          </p:nvPr>
        </p:nvSpPr>
        <p:spPr/>
        <p:txBody>
          <a:bodyPr/>
          <a:lstStyle/>
          <a:p>
            <a:r>
              <a:rPr lang="en-US" dirty="0"/>
              <a:t>Promising Practices </a:t>
            </a:r>
          </a:p>
        </p:txBody>
      </p:sp>
      <p:sp>
        <p:nvSpPr>
          <p:cNvPr id="3" name="Content Placeholder 2">
            <a:extLst>
              <a:ext uri="{FF2B5EF4-FFF2-40B4-BE49-F238E27FC236}">
                <a16:creationId xmlns:a16="http://schemas.microsoft.com/office/drawing/2014/main" id="{FC91F273-38DA-4255-8695-9D8E2E630D5B}"/>
              </a:ext>
            </a:extLst>
          </p:cNvPr>
          <p:cNvSpPr>
            <a:spLocks noGrp="1"/>
          </p:cNvSpPr>
          <p:nvPr>
            <p:ph idx="1"/>
          </p:nvPr>
        </p:nvSpPr>
        <p:spPr>
          <a:xfrm>
            <a:off x="822959" y="1845734"/>
            <a:ext cx="7543801" cy="4326466"/>
          </a:xfrm>
        </p:spPr>
        <p:txBody>
          <a:bodyPr>
            <a:normAutofit fontScale="62500" lnSpcReduction="20000"/>
          </a:bodyPr>
          <a:lstStyle/>
          <a:p>
            <a:pPr>
              <a:lnSpc>
                <a:spcPct val="120000"/>
              </a:lnSpc>
              <a:buFont typeface="Wingdings" panose="05000000000000000000" pitchFamily="2" charset="2"/>
              <a:buChar char="Ø"/>
            </a:pPr>
            <a:r>
              <a:rPr lang="en-US" sz="2400" dirty="0"/>
              <a:t>Indiana AA degree at High School Graduation, 2 years of University, articulated community college credits, plus support to attract diverse and talented high school students into teaching</a:t>
            </a:r>
          </a:p>
          <a:p>
            <a:pPr>
              <a:lnSpc>
                <a:spcPct val="120000"/>
              </a:lnSpc>
              <a:buFont typeface="Wingdings" panose="05000000000000000000" pitchFamily="2" charset="2"/>
              <a:buChar char="Ø"/>
            </a:pPr>
            <a:r>
              <a:rPr lang="en-US" sz="2400" dirty="0"/>
              <a:t>Western Governor’s University, online program for Iowans in full time jobs, wanting to complete degree and transition to teaching. Allows school districts to support and recruit paras and others connected to community into teaching. </a:t>
            </a:r>
          </a:p>
          <a:p>
            <a:pPr>
              <a:lnSpc>
                <a:spcPct val="120000"/>
              </a:lnSpc>
              <a:buFont typeface="Wingdings" panose="05000000000000000000" pitchFamily="2" charset="2"/>
              <a:buChar char="Ø"/>
            </a:pPr>
            <a:r>
              <a:rPr lang="en-US" sz="2400" dirty="0"/>
              <a:t>Others??  State across the nation are looking for answers.  Common themes:  1) partnerships with universities, community colleges and school districts 2) recruiting early (in high school) or later (nontraditional college students from paras or more seasoned private sector people ready for a second career) 3) supports needed - help with FAFSA or Praxis, tutoring, mentoring, pay for or alternative route for student teaching, 4) credit for competency or content knowledge rather than seat time/hours, 5) grow your own</a:t>
            </a:r>
          </a:p>
          <a:p>
            <a:pPr>
              <a:lnSpc>
                <a:spcPct val="120000"/>
              </a:lnSpc>
              <a:buFont typeface="Wingdings" panose="05000000000000000000" pitchFamily="2" charset="2"/>
              <a:buChar char="Ø"/>
            </a:pPr>
            <a:r>
              <a:rPr lang="en-US" sz="2400" dirty="0"/>
              <a:t>Specific urban challenges:  1) employing a diverse workforce to reflect student make-up. 2) supporting teachers with larger class sizes and range of student performance (what additional level of pay and benefits, supports, culture and climate work is required to recruit and retain staff?)</a:t>
            </a:r>
          </a:p>
        </p:txBody>
      </p:sp>
    </p:spTree>
    <p:extLst>
      <p:ext uri="{BB962C8B-B14F-4D97-AF65-F5344CB8AC3E}">
        <p14:creationId xmlns:p14="http://schemas.microsoft.com/office/powerpoint/2010/main" val="29398810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3E3D3-988D-4BEB-8FC2-6D45E487C7BB}"/>
              </a:ext>
            </a:extLst>
          </p:cNvPr>
          <p:cNvSpPr>
            <a:spLocks noGrp="1"/>
          </p:cNvSpPr>
          <p:nvPr>
            <p:ph type="title"/>
          </p:nvPr>
        </p:nvSpPr>
        <p:spPr>
          <a:xfrm>
            <a:off x="800100" y="2362200"/>
            <a:ext cx="7543800" cy="1450757"/>
          </a:xfrm>
        </p:spPr>
        <p:txBody>
          <a:bodyPr/>
          <a:lstStyle/>
          <a:p>
            <a:r>
              <a:rPr lang="en-US" dirty="0"/>
              <a:t>Any questions on priorities so far?</a:t>
            </a:r>
          </a:p>
        </p:txBody>
      </p:sp>
    </p:spTree>
    <p:extLst>
      <p:ext uri="{BB962C8B-B14F-4D97-AF65-F5344CB8AC3E}">
        <p14:creationId xmlns:p14="http://schemas.microsoft.com/office/powerpoint/2010/main" val="24163706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D3816F-A689-4BAB-B99B-1DF5DF419CA1}"/>
              </a:ext>
            </a:extLst>
          </p:cNvPr>
          <p:cNvPicPr>
            <a:picLocks noChangeAspect="1"/>
          </p:cNvPicPr>
          <p:nvPr/>
        </p:nvPicPr>
        <p:blipFill>
          <a:blip r:embed="rId2"/>
          <a:stretch>
            <a:fillRect/>
          </a:stretch>
        </p:blipFill>
        <p:spPr>
          <a:xfrm>
            <a:off x="236138" y="152399"/>
            <a:ext cx="8130622" cy="2286001"/>
          </a:xfrm>
          <a:prstGeom prst="rect">
            <a:avLst/>
          </a:prstGeom>
        </p:spPr>
      </p:pic>
      <p:sp>
        <p:nvSpPr>
          <p:cNvPr id="3" name="Content Placeholder 2">
            <a:extLst>
              <a:ext uri="{FF2B5EF4-FFF2-40B4-BE49-F238E27FC236}">
                <a16:creationId xmlns:a16="http://schemas.microsoft.com/office/drawing/2014/main" id="{5ED2B1A9-5017-4D81-BFEF-EB6A9FC4F28A}"/>
              </a:ext>
            </a:extLst>
          </p:cNvPr>
          <p:cNvSpPr>
            <a:spLocks noGrp="1"/>
          </p:cNvSpPr>
          <p:nvPr>
            <p:ph idx="1"/>
          </p:nvPr>
        </p:nvSpPr>
        <p:spPr>
          <a:xfrm>
            <a:off x="457200" y="2667000"/>
            <a:ext cx="8305800" cy="3276600"/>
          </a:xfrm>
        </p:spPr>
        <p:txBody>
          <a:bodyPr>
            <a:normAutofit fontScale="92500" lnSpcReduction="10000"/>
          </a:bodyPr>
          <a:lstStyle/>
          <a:p>
            <a:pPr marL="0" indent="0">
              <a:lnSpc>
                <a:spcPct val="120000"/>
              </a:lnSpc>
              <a:buNone/>
            </a:pPr>
            <a:r>
              <a:rPr lang="en-US" dirty="0"/>
              <a:t>Governor and Legislature expanded school choice options in 2021: </a:t>
            </a:r>
          </a:p>
          <a:p>
            <a:pPr lvl="1">
              <a:lnSpc>
                <a:spcPct val="120000"/>
              </a:lnSpc>
            </a:pPr>
            <a:r>
              <a:rPr lang="en-US" dirty="0"/>
              <a:t>Charter Schools (chartered by school boards or unaffiliated entity)</a:t>
            </a:r>
          </a:p>
          <a:p>
            <a:pPr lvl="1">
              <a:lnSpc>
                <a:spcPct val="120000"/>
              </a:lnSpc>
            </a:pPr>
            <a:r>
              <a:rPr lang="en-US" dirty="0"/>
              <a:t>Eliminated voluntary diversity plan open enrollment regulation</a:t>
            </a:r>
          </a:p>
          <a:p>
            <a:pPr lvl="1">
              <a:lnSpc>
                <a:spcPct val="120000"/>
              </a:lnSpc>
            </a:pPr>
            <a:r>
              <a:rPr lang="en-US" dirty="0"/>
              <a:t>Increased School Tuition Organization Tax Credits by 33% ($20 Million total) and increased the credit to 75% of the contribution. </a:t>
            </a:r>
          </a:p>
          <a:p>
            <a:pPr lvl="1">
              <a:lnSpc>
                <a:spcPct val="120000"/>
              </a:lnSpc>
            </a:pPr>
            <a:r>
              <a:rPr lang="en-US" dirty="0"/>
              <a:t>Applied Tuition and Textbook Tax Credits to home school and doubled the credit</a:t>
            </a:r>
          </a:p>
          <a:p>
            <a:pPr lvl="1">
              <a:lnSpc>
                <a:spcPct val="120000"/>
              </a:lnSpc>
            </a:pPr>
            <a:r>
              <a:rPr lang="en-US" dirty="0"/>
              <a:t>Created additional open enrollment good cause exemptions </a:t>
            </a:r>
          </a:p>
          <a:p>
            <a:pPr marL="0" indent="0">
              <a:buNone/>
            </a:pPr>
            <a:r>
              <a:rPr lang="en-US" dirty="0"/>
              <a:t>Vouchers/Education Savings Accounts were proposed by the Governor, approved in the Senate, but not supported in the House. </a:t>
            </a:r>
          </a:p>
          <a:p>
            <a:pPr marL="0" indent="0">
              <a:buNone/>
            </a:pPr>
            <a:endParaRPr lang="en-US" dirty="0"/>
          </a:p>
        </p:txBody>
      </p:sp>
    </p:spTree>
    <p:extLst>
      <p:ext uri="{BB962C8B-B14F-4D97-AF65-F5344CB8AC3E}">
        <p14:creationId xmlns:p14="http://schemas.microsoft.com/office/powerpoint/2010/main" val="21734974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D3816F-A689-4BAB-B99B-1DF5DF419CA1}"/>
              </a:ext>
            </a:extLst>
          </p:cNvPr>
          <p:cNvPicPr>
            <a:picLocks noChangeAspect="1"/>
          </p:cNvPicPr>
          <p:nvPr/>
        </p:nvPicPr>
        <p:blipFill>
          <a:blip r:embed="rId2"/>
          <a:stretch>
            <a:fillRect/>
          </a:stretch>
        </p:blipFill>
        <p:spPr>
          <a:xfrm>
            <a:off x="236138" y="152399"/>
            <a:ext cx="8130622" cy="2286001"/>
          </a:xfrm>
          <a:prstGeom prst="rect">
            <a:avLst/>
          </a:prstGeom>
        </p:spPr>
      </p:pic>
      <p:sp>
        <p:nvSpPr>
          <p:cNvPr id="3" name="Content Placeholder 2">
            <a:extLst>
              <a:ext uri="{FF2B5EF4-FFF2-40B4-BE49-F238E27FC236}">
                <a16:creationId xmlns:a16="http://schemas.microsoft.com/office/drawing/2014/main" id="{5ED2B1A9-5017-4D81-BFEF-EB6A9FC4F28A}"/>
              </a:ext>
            </a:extLst>
          </p:cNvPr>
          <p:cNvSpPr>
            <a:spLocks noGrp="1"/>
          </p:cNvSpPr>
          <p:nvPr>
            <p:ph idx="1"/>
          </p:nvPr>
        </p:nvSpPr>
        <p:spPr>
          <a:xfrm>
            <a:off x="609600" y="2819400"/>
            <a:ext cx="8305800" cy="3276600"/>
          </a:xfrm>
        </p:spPr>
        <p:txBody>
          <a:bodyPr>
            <a:normAutofit/>
          </a:bodyPr>
          <a:lstStyle/>
          <a:p>
            <a:r>
              <a:rPr lang="en-US" sz="2400" dirty="0"/>
              <a:t>Governor Reynolds on Nov. 3 became the first Governor to sign </a:t>
            </a:r>
            <a:r>
              <a:rPr lang="en-US" sz="2400" b="1" dirty="0"/>
              <a:t>The Education Freedom Pledge:</a:t>
            </a:r>
            <a:endParaRPr lang="en-US" sz="2400" dirty="0"/>
          </a:p>
          <a:p>
            <a:r>
              <a:rPr lang="en-US" sz="2400" dirty="0"/>
              <a:t>“I pledge to support policies that promote parental rights in education and educational freedom. This includes the right of parents to voice their opinions at school board meetings and to take their children’s taxpayer-funded education dollars to the education providers of their choosing – whether it be a public, private, charter, or home school.”</a:t>
            </a:r>
          </a:p>
          <a:p>
            <a:pPr marL="0" indent="0">
              <a:lnSpc>
                <a:spcPct val="120000"/>
              </a:lnSpc>
              <a:buNone/>
            </a:pPr>
            <a:endParaRPr lang="en-US" dirty="0"/>
          </a:p>
          <a:p>
            <a:pPr marL="0" indent="0">
              <a:buNone/>
            </a:pPr>
            <a:endParaRPr lang="en-US" dirty="0"/>
          </a:p>
        </p:txBody>
      </p:sp>
    </p:spTree>
    <p:extLst>
      <p:ext uri="{BB962C8B-B14F-4D97-AF65-F5344CB8AC3E}">
        <p14:creationId xmlns:p14="http://schemas.microsoft.com/office/powerpoint/2010/main" val="29566801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1EADB-8760-432B-BDB6-2022F41C371B}"/>
              </a:ext>
            </a:extLst>
          </p:cNvPr>
          <p:cNvSpPr>
            <a:spLocks noGrp="1"/>
          </p:cNvSpPr>
          <p:nvPr>
            <p:ph type="title"/>
          </p:nvPr>
        </p:nvSpPr>
        <p:spPr/>
        <p:txBody>
          <a:bodyPr/>
          <a:lstStyle/>
          <a:p>
            <a:r>
              <a:rPr lang="en-US" dirty="0"/>
              <a:t>Political Make-up at Capitol</a:t>
            </a:r>
          </a:p>
        </p:txBody>
      </p:sp>
      <p:pic>
        <p:nvPicPr>
          <p:cNvPr id="4" name="Content Placeholder 3">
            <a:extLst>
              <a:ext uri="{FF2B5EF4-FFF2-40B4-BE49-F238E27FC236}">
                <a16:creationId xmlns:a16="http://schemas.microsoft.com/office/drawing/2014/main" id="{9FFE0C1F-0ACA-4CC9-9E6A-DB53897DA9C3}"/>
              </a:ext>
            </a:extLst>
          </p:cNvPr>
          <p:cNvPicPr>
            <a:picLocks noGrp="1" noChangeAspect="1"/>
          </p:cNvPicPr>
          <p:nvPr>
            <p:ph idx="1"/>
          </p:nvPr>
        </p:nvPicPr>
        <p:blipFill>
          <a:blip r:embed="rId2"/>
          <a:stretch>
            <a:fillRect/>
          </a:stretch>
        </p:blipFill>
        <p:spPr>
          <a:xfrm>
            <a:off x="56759" y="1771559"/>
            <a:ext cx="5048641" cy="2343252"/>
          </a:xfrm>
          <a:prstGeom prst="rect">
            <a:avLst/>
          </a:prstGeom>
        </p:spPr>
      </p:pic>
      <p:pic>
        <p:nvPicPr>
          <p:cNvPr id="5" name="Picture 4">
            <a:extLst>
              <a:ext uri="{FF2B5EF4-FFF2-40B4-BE49-F238E27FC236}">
                <a16:creationId xmlns:a16="http://schemas.microsoft.com/office/drawing/2014/main" id="{416E788E-5230-4247-8017-8E4DAF987E9F}"/>
              </a:ext>
            </a:extLst>
          </p:cNvPr>
          <p:cNvPicPr>
            <a:picLocks noChangeAspect="1"/>
          </p:cNvPicPr>
          <p:nvPr/>
        </p:nvPicPr>
        <p:blipFill>
          <a:blip r:embed="rId3"/>
          <a:stretch>
            <a:fillRect/>
          </a:stretch>
        </p:blipFill>
        <p:spPr>
          <a:xfrm>
            <a:off x="4038600" y="4114811"/>
            <a:ext cx="5105400" cy="2322836"/>
          </a:xfrm>
          <a:prstGeom prst="rect">
            <a:avLst/>
          </a:prstGeom>
        </p:spPr>
      </p:pic>
      <p:sp>
        <p:nvSpPr>
          <p:cNvPr id="6" name="Rectangle 5">
            <a:extLst>
              <a:ext uri="{FF2B5EF4-FFF2-40B4-BE49-F238E27FC236}">
                <a16:creationId xmlns:a16="http://schemas.microsoft.com/office/drawing/2014/main" id="{1695D1DB-87C1-43DF-9B07-185F08855581}"/>
              </a:ext>
            </a:extLst>
          </p:cNvPr>
          <p:cNvSpPr/>
          <p:nvPr/>
        </p:nvSpPr>
        <p:spPr>
          <a:xfrm>
            <a:off x="4648200" y="1659550"/>
            <a:ext cx="4267200" cy="1754326"/>
          </a:xfrm>
          <a:prstGeom prst="rect">
            <a:avLst/>
          </a:prstGeom>
          <a:noFill/>
        </p:spPr>
        <p:txBody>
          <a:bodyPr wrap="squar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51 R House votes to Pass</a:t>
            </a:r>
          </a:p>
        </p:txBody>
      </p:sp>
      <p:sp>
        <p:nvSpPr>
          <p:cNvPr id="7" name="Rectangle 6">
            <a:extLst>
              <a:ext uri="{FF2B5EF4-FFF2-40B4-BE49-F238E27FC236}">
                <a16:creationId xmlns:a16="http://schemas.microsoft.com/office/drawing/2014/main" id="{7AAA21D2-179C-42B0-9823-5A3039DFA300}"/>
              </a:ext>
            </a:extLst>
          </p:cNvPr>
          <p:cNvSpPr/>
          <p:nvPr/>
        </p:nvSpPr>
        <p:spPr>
          <a:xfrm>
            <a:off x="183867" y="4343400"/>
            <a:ext cx="3863812" cy="1569660"/>
          </a:xfrm>
          <a:prstGeom prst="rect">
            <a:avLst/>
          </a:prstGeom>
          <a:noFill/>
        </p:spPr>
        <p:txBody>
          <a:bodyPr wrap="square" lIns="91440" tIns="45720" rIns="91440" bIns="45720">
            <a:spAutoFit/>
          </a:bodyPr>
          <a:lstStyle/>
          <a:p>
            <a:pPr algn="ctr"/>
            <a:r>
              <a:rPr lang="en-US" sz="4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26 R Senate votes to Pass</a:t>
            </a:r>
          </a:p>
        </p:txBody>
      </p:sp>
    </p:spTree>
    <p:extLst>
      <p:ext uri="{BB962C8B-B14F-4D97-AF65-F5344CB8AC3E}">
        <p14:creationId xmlns:p14="http://schemas.microsoft.com/office/powerpoint/2010/main" val="6737303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D3816F-A689-4BAB-B99B-1DF5DF419CA1}"/>
              </a:ext>
            </a:extLst>
          </p:cNvPr>
          <p:cNvPicPr>
            <a:picLocks noChangeAspect="1"/>
          </p:cNvPicPr>
          <p:nvPr/>
        </p:nvPicPr>
        <p:blipFill>
          <a:blip r:embed="rId2"/>
          <a:stretch>
            <a:fillRect/>
          </a:stretch>
        </p:blipFill>
        <p:spPr>
          <a:xfrm>
            <a:off x="236138" y="152399"/>
            <a:ext cx="8130622" cy="2286001"/>
          </a:xfrm>
          <a:prstGeom prst="rect">
            <a:avLst/>
          </a:prstGeom>
        </p:spPr>
      </p:pic>
      <p:sp>
        <p:nvSpPr>
          <p:cNvPr id="3" name="Content Placeholder 2">
            <a:extLst>
              <a:ext uri="{FF2B5EF4-FFF2-40B4-BE49-F238E27FC236}">
                <a16:creationId xmlns:a16="http://schemas.microsoft.com/office/drawing/2014/main" id="{5ED2B1A9-5017-4D81-BFEF-EB6A9FC4F28A}"/>
              </a:ext>
            </a:extLst>
          </p:cNvPr>
          <p:cNvSpPr>
            <a:spLocks noGrp="1"/>
          </p:cNvSpPr>
          <p:nvPr>
            <p:ph idx="1"/>
          </p:nvPr>
        </p:nvSpPr>
        <p:spPr>
          <a:xfrm>
            <a:off x="609600" y="2590800"/>
            <a:ext cx="8305800" cy="3276600"/>
          </a:xfrm>
        </p:spPr>
        <p:txBody>
          <a:bodyPr>
            <a:normAutofit/>
          </a:bodyPr>
          <a:lstStyle/>
          <a:p>
            <a:r>
              <a:rPr lang="en-US" sz="2400" dirty="0"/>
              <a:t>Cost to taxpayers of the freedom pledge, fully implemented, assuming no change in exercising this freedom (everybody choose what they were already doing):</a:t>
            </a:r>
          </a:p>
          <a:p>
            <a:r>
              <a:rPr lang="en-US" sz="2400" dirty="0"/>
              <a:t/>
            </a:r>
            <a:br>
              <a:rPr lang="en-US" sz="2400" dirty="0"/>
            </a:br>
            <a:endParaRPr lang="en-US" sz="2400" dirty="0"/>
          </a:p>
          <a:p>
            <a:endParaRPr lang="en-US" sz="2400" dirty="0"/>
          </a:p>
          <a:p>
            <a:pPr marL="0" indent="0">
              <a:lnSpc>
                <a:spcPct val="120000"/>
              </a:lnSpc>
              <a:buNone/>
            </a:pPr>
            <a:endParaRPr lang="en-US" dirty="0"/>
          </a:p>
          <a:p>
            <a:pPr marL="0" indent="0">
              <a:buNone/>
            </a:pPr>
            <a:endParaRPr lang="en-US" dirty="0"/>
          </a:p>
        </p:txBody>
      </p:sp>
      <p:graphicFrame>
        <p:nvGraphicFramePr>
          <p:cNvPr id="2" name="Table 1">
            <a:extLst>
              <a:ext uri="{FF2B5EF4-FFF2-40B4-BE49-F238E27FC236}">
                <a16:creationId xmlns:a16="http://schemas.microsoft.com/office/drawing/2014/main" id="{A7E379FA-701E-4C1C-8115-23451324F277}"/>
              </a:ext>
            </a:extLst>
          </p:cNvPr>
          <p:cNvGraphicFramePr>
            <a:graphicFrameLocks noGrp="1"/>
          </p:cNvGraphicFramePr>
          <p:nvPr>
            <p:extLst>
              <p:ext uri="{D42A27DB-BD31-4B8C-83A1-F6EECF244321}">
                <p14:modId xmlns:p14="http://schemas.microsoft.com/office/powerpoint/2010/main" val="2271562092"/>
              </p:ext>
            </p:extLst>
          </p:nvPr>
        </p:nvGraphicFramePr>
        <p:xfrm>
          <a:off x="1562100" y="3810000"/>
          <a:ext cx="6667500" cy="2017592"/>
        </p:xfrm>
        <a:graphic>
          <a:graphicData uri="http://schemas.openxmlformats.org/drawingml/2006/table">
            <a:tbl>
              <a:tblPr>
                <a:tableStyleId>{5C22544A-7EE6-4342-B048-85BDC9FD1C3A}</a:tableStyleId>
              </a:tblPr>
              <a:tblGrid>
                <a:gridCol w="1666875">
                  <a:extLst>
                    <a:ext uri="{9D8B030D-6E8A-4147-A177-3AD203B41FA5}">
                      <a16:colId xmlns:a16="http://schemas.microsoft.com/office/drawing/2014/main" val="2254924197"/>
                    </a:ext>
                  </a:extLst>
                </a:gridCol>
                <a:gridCol w="5000625">
                  <a:extLst>
                    <a:ext uri="{9D8B030D-6E8A-4147-A177-3AD203B41FA5}">
                      <a16:colId xmlns:a16="http://schemas.microsoft.com/office/drawing/2014/main" val="1372044825"/>
                    </a:ext>
                  </a:extLst>
                </a:gridCol>
              </a:tblGrid>
              <a:tr h="302698">
                <a:tc>
                  <a:txBody>
                    <a:bodyPr/>
                    <a:lstStyle/>
                    <a:p>
                      <a:pPr algn="ctr" fontAlgn="b"/>
                      <a:r>
                        <a:rPr lang="en-US" sz="1600" u="none" strike="noStrike" dirty="0">
                          <a:effectLst/>
                        </a:rPr>
                        <a:t>2019-20</a:t>
                      </a:r>
                      <a:endParaRPr lang="en-US" sz="1600" b="0" i="0" u="none" strike="noStrike" dirty="0">
                        <a:solidFill>
                          <a:srgbClr val="000000"/>
                        </a:solidFill>
                        <a:effectLst/>
                        <a:latin typeface="Calibri" panose="020F0502020204030204" pitchFamily="34" charset="0"/>
                      </a:endParaRPr>
                    </a:p>
                  </a:txBody>
                  <a:tcPr marL="3810" marR="3810" marT="3810" marB="0" anchor="b"/>
                </a:tc>
                <a:tc>
                  <a:txBody>
                    <a:bodyPr/>
                    <a:lstStyle/>
                    <a:p>
                      <a:pPr algn="l" fontAlgn="b"/>
                      <a:r>
                        <a:rPr lang="en-US" sz="1600" b="0" i="0" u="none" strike="noStrike" dirty="0">
                          <a:solidFill>
                            <a:srgbClr val="000000"/>
                          </a:solidFill>
                          <a:effectLst/>
                          <a:latin typeface="Calibri" panose="020F0502020204030204" pitchFamily="34" charset="0"/>
                        </a:rPr>
                        <a:t>Note:  33,833 student open enroll to another public school</a:t>
                      </a:r>
                    </a:p>
                  </a:txBody>
                  <a:tcPr marL="3810" marR="3810" marT="3810" marB="0" anchor="b"/>
                </a:tc>
                <a:extLst>
                  <a:ext uri="{0D108BD9-81ED-4DB2-BD59-A6C34878D82A}">
                    <a16:rowId xmlns:a16="http://schemas.microsoft.com/office/drawing/2014/main" val="3086408821"/>
                  </a:ext>
                </a:extLst>
              </a:tr>
              <a:tr h="302698">
                <a:tc>
                  <a:txBody>
                    <a:bodyPr/>
                    <a:lstStyle/>
                    <a:p>
                      <a:pPr algn="ctr" fontAlgn="b"/>
                      <a:r>
                        <a:rPr lang="en-US" sz="1600" u="none" strike="noStrike" dirty="0">
                          <a:effectLst/>
                        </a:rPr>
                        <a:t>22,050</a:t>
                      </a:r>
                      <a:endParaRPr lang="en-US" sz="1600" b="0" i="0" u="none" strike="noStrike" dirty="0">
                        <a:solidFill>
                          <a:srgbClr val="000000"/>
                        </a:solidFill>
                        <a:effectLst/>
                        <a:latin typeface="Calibri" panose="020F0502020204030204" pitchFamily="34" charset="0"/>
                      </a:endParaRPr>
                    </a:p>
                  </a:txBody>
                  <a:tcPr marL="3810" marR="3810" marT="3810" marB="0" anchor="b"/>
                </a:tc>
                <a:tc>
                  <a:txBody>
                    <a:bodyPr/>
                    <a:lstStyle/>
                    <a:p>
                      <a:pPr algn="l" fontAlgn="b"/>
                      <a:r>
                        <a:rPr lang="en-US" sz="1600" u="none" strike="noStrike" dirty="0">
                          <a:effectLst/>
                        </a:rPr>
                        <a:t>Home school (DOR estimates in HF 847 T&amp;TTC report)</a:t>
                      </a:r>
                      <a:endParaRPr lang="en-US" sz="1600" b="0" i="0" u="none" strike="noStrike" dirty="0">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975232496"/>
                  </a:ext>
                </a:extLst>
              </a:tr>
              <a:tr h="302698">
                <a:tc>
                  <a:txBody>
                    <a:bodyPr/>
                    <a:lstStyle/>
                    <a:p>
                      <a:pPr algn="ctr" fontAlgn="b"/>
                      <a:r>
                        <a:rPr lang="en-US" sz="1600" u="none" strike="noStrike" dirty="0">
                          <a:effectLst/>
                        </a:rPr>
                        <a:t>32,887</a:t>
                      </a:r>
                      <a:endParaRPr lang="en-US" sz="1600" b="0" i="0" u="none" strike="noStrike" dirty="0">
                        <a:solidFill>
                          <a:srgbClr val="000000"/>
                        </a:solidFill>
                        <a:effectLst/>
                        <a:latin typeface="Calibri" panose="020F0502020204030204" pitchFamily="34" charset="0"/>
                      </a:endParaRPr>
                    </a:p>
                  </a:txBody>
                  <a:tcPr marL="3810" marR="3810" marT="3810" marB="0" anchor="b"/>
                </a:tc>
                <a:tc>
                  <a:txBody>
                    <a:bodyPr/>
                    <a:lstStyle/>
                    <a:p>
                      <a:pPr algn="l" fontAlgn="b"/>
                      <a:r>
                        <a:rPr lang="en-US" sz="1600" u="none" strike="noStrike" dirty="0">
                          <a:effectLst/>
                        </a:rPr>
                        <a:t>Private school enrollment (DE Annual Condition of Education Report)</a:t>
                      </a:r>
                      <a:endParaRPr lang="en-US" sz="1600" b="0" i="0" u="none" strike="noStrike" dirty="0">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1487960721"/>
                  </a:ext>
                </a:extLst>
              </a:tr>
              <a:tr h="309004">
                <a:tc>
                  <a:txBody>
                    <a:bodyPr/>
                    <a:lstStyle/>
                    <a:p>
                      <a:pPr algn="ctr" fontAlgn="b"/>
                      <a:r>
                        <a:rPr lang="en-US" sz="1600" b="1" u="none" strike="noStrike" dirty="0">
                          <a:effectLst/>
                        </a:rPr>
                        <a:t>54,937</a:t>
                      </a:r>
                      <a:endParaRPr lang="en-US" sz="1600" b="1" i="0" u="none" strike="noStrike" dirty="0">
                        <a:solidFill>
                          <a:srgbClr val="000000"/>
                        </a:solidFill>
                        <a:effectLst/>
                        <a:latin typeface="Calibri" panose="020F0502020204030204" pitchFamily="34" charset="0"/>
                      </a:endParaRPr>
                    </a:p>
                  </a:txBody>
                  <a:tcPr marL="3810" marR="3810" marT="3810" marB="0" anchor="b"/>
                </a:tc>
                <a:tc>
                  <a:txBody>
                    <a:bodyPr/>
                    <a:lstStyle/>
                    <a:p>
                      <a:pPr algn="l" fontAlgn="b"/>
                      <a:r>
                        <a:rPr lang="en-US" sz="1600" b="1" u="none" strike="noStrike" dirty="0">
                          <a:effectLst/>
                        </a:rPr>
                        <a:t>Total Students in Private School/Home School </a:t>
                      </a:r>
                      <a:endParaRPr lang="en-US" sz="1600" b="1" i="0" u="none" strike="noStrike" dirty="0">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3587860487"/>
                  </a:ext>
                </a:extLst>
              </a:tr>
              <a:tr h="309004">
                <a:tc>
                  <a:txBody>
                    <a:bodyPr/>
                    <a:lstStyle/>
                    <a:p>
                      <a:pPr algn="ctr" fontAlgn="b"/>
                      <a:r>
                        <a:rPr lang="en-US" sz="1600" u="none" strike="noStrike" dirty="0">
                          <a:effectLst/>
                        </a:rPr>
                        <a:t> $                 7,227 </a:t>
                      </a:r>
                      <a:endParaRPr lang="en-US" sz="1600" b="0" i="0" u="none" strike="noStrike" dirty="0">
                        <a:solidFill>
                          <a:srgbClr val="000000"/>
                        </a:solidFill>
                        <a:effectLst/>
                        <a:latin typeface="Calibri" panose="020F0502020204030204" pitchFamily="34" charset="0"/>
                      </a:endParaRPr>
                    </a:p>
                  </a:txBody>
                  <a:tcPr marL="3810" marR="3810" marT="3810" marB="0" anchor="b"/>
                </a:tc>
                <a:tc>
                  <a:txBody>
                    <a:bodyPr/>
                    <a:lstStyle/>
                    <a:p>
                      <a:pPr algn="l" fontAlgn="b"/>
                      <a:r>
                        <a:rPr lang="en-US" sz="1600" u="none" strike="noStrike" dirty="0">
                          <a:effectLst/>
                        </a:rPr>
                        <a:t>State Cost per Pupil 2022</a:t>
                      </a:r>
                      <a:endParaRPr lang="en-US" sz="1600" b="0" i="0" u="none" strike="noStrike" dirty="0">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1420622374"/>
                  </a:ext>
                </a:extLst>
              </a:tr>
              <a:tr h="302698">
                <a:tc>
                  <a:txBody>
                    <a:bodyPr/>
                    <a:lstStyle/>
                    <a:p>
                      <a:pPr algn="ctr" fontAlgn="b"/>
                      <a:r>
                        <a:rPr lang="en-US" sz="1600" b="1" u="none" strike="noStrike" dirty="0">
                          <a:effectLst/>
                        </a:rPr>
                        <a:t> $    397,029,699 </a:t>
                      </a:r>
                      <a:endParaRPr lang="en-US" sz="1600" b="1" i="0" u="none" strike="noStrike" dirty="0">
                        <a:solidFill>
                          <a:srgbClr val="000000"/>
                        </a:solidFill>
                        <a:effectLst/>
                        <a:latin typeface="Calibri" panose="020F0502020204030204" pitchFamily="34" charset="0"/>
                      </a:endParaRPr>
                    </a:p>
                  </a:txBody>
                  <a:tcPr marL="3810" marR="3810" marT="3810" marB="0" anchor="b"/>
                </a:tc>
                <a:tc>
                  <a:txBody>
                    <a:bodyPr/>
                    <a:lstStyle/>
                    <a:p>
                      <a:pPr algn="l" fontAlgn="b"/>
                      <a:r>
                        <a:rPr lang="en-US" sz="1600" b="1" u="none" strike="noStrike" dirty="0">
                          <a:effectLst/>
                        </a:rPr>
                        <a:t>Cost of school choice for existing choices</a:t>
                      </a:r>
                      <a:endParaRPr lang="en-US" sz="1600" b="1" i="0" u="none" strike="noStrike" dirty="0">
                        <a:solidFill>
                          <a:srgbClr val="000000"/>
                        </a:solidFill>
                        <a:effectLst/>
                        <a:latin typeface="Calibri" panose="020F0502020204030204" pitchFamily="34" charset="0"/>
                      </a:endParaRPr>
                    </a:p>
                  </a:txBody>
                  <a:tcPr marL="3810" marR="3810" marT="3810" marB="0" anchor="b"/>
                </a:tc>
                <a:extLst>
                  <a:ext uri="{0D108BD9-81ED-4DB2-BD59-A6C34878D82A}">
                    <a16:rowId xmlns:a16="http://schemas.microsoft.com/office/drawing/2014/main" val="1472757962"/>
                  </a:ext>
                </a:extLst>
              </a:tr>
            </a:tbl>
          </a:graphicData>
        </a:graphic>
      </p:graphicFrame>
    </p:spTree>
    <p:extLst>
      <p:ext uri="{BB962C8B-B14F-4D97-AF65-F5344CB8AC3E}">
        <p14:creationId xmlns:p14="http://schemas.microsoft.com/office/powerpoint/2010/main" val="7827291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05D1-9A29-48C6-A6A3-8BE6BA0FD8C5}"/>
              </a:ext>
            </a:extLst>
          </p:cNvPr>
          <p:cNvSpPr>
            <a:spLocks noGrp="1"/>
          </p:cNvSpPr>
          <p:nvPr>
            <p:ph type="title"/>
          </p:nvPr>
        </p:nvSpPr>
        <p:spPr/>
        <p:txBody>
          <a:bodyPr>
            <a:normAutofit/>
          </a:bodyPr>
          <a:lstStyle/>
          <a:p>
            <a:r>
              <a:rPr lang="en-US" b="1" dirty="0"/>
              <a:t>Vouchers or ESA Costs Outweigh Benefits:</a:t>
            </a:r>
            <a:endParaRPr lang="en-US" dirty="0"/>
          </a:p>
        </p:txBody>
      </p:sp>
      <p:sp>
        <p:nvSpPr>
          <p:cNvPr id="3" name="Content Placeholder 2">
            <a:extLst>
              <a:ext uri="{FF2B5EF4-FFF2-40B4-BE49-F238E27FC236}">
                <a16:creationId xmlns:a16="http://schemas.microsoft.com/office/drawing/2014/main" id="{87989459-9CF5-4996-91D0-8494BFEC5A76}"/>
              </a:ext>
            </a:extLst>
          </p:cNvPr>
          <p:cNvSpPr>
            <a:spLocks noGrp="1"/>
          </p:cNvSpPr>
          <p:nvPr>
            <p:ph idx="1"/>
          </p:nvPr>
        </p:nvSpPr>
        <p:spPr>
          <a:xfrm>
            <a:off x="457200" y="1905000"/>
            <a:ext cx="8168641" cy="3733800"/>
          </a:xfrm>
        </p:spPr>
        <p:txBody>
          <a:bodyPr>
            <a:normAutofit fontScale="92500" lnSpcReduction="20000"/>
          </a:bodyPr>
          <a:lstStyle/>
          <a:p>
            <a:pPr lvl="0">
              <a:buFont typeface="Wingdings" panose="05000000000000000000" pitchFamily="2" charset="2"/>
              <a:buChar char="Ø"/>
            </a:pPr>
            <a:r>
              <a:rPr lang="en-US" b="1" dirty="0"/>
              <a:t>Competition:</a:t>
            </a:r>
            <a:r>
              <a:rPr lang="en-US" dirty="0"/>
              <a:t> Iowa already has it; if competition provides positive pressure, it’s worked. Charter schools are just starting. Will this next step “increase outcomes?”</a:t>
            </a:r>
          </a:p>
          <a:p>
            <a:pPr>
              <a:buFont typeface="Wingdings" panose="05000000000000000000" pitchFamily="2" charset="2"/>
              <a:buChar char="Ø"/>
            </a:pPr>
            <a:r>
              <a:rPr lang="en-US" b="1" dirty="0"/>
              <a:t>No Student Achievement Increase:</a:t>
            </a:r>
            <a:r>
              <a:rPr lang="en-US" dirty="0"/>
              <a:t> Economic Policy Institute Report, </a:t>
            </a:r>
            <a:r>
              <a:rPr lang="en-US" i="1" dirty="0"/>
              <a:t>School vouchers are not a proven strategy for improving student achievement,</a:t>
            </a:r>
            <a:r>
              <a:rPr lang="en-US" b="1" dirty="0"/>
              <a:t> </a:t>
            </a:r>
            <a:r>
              <a:rPr lang="en-US" dirty="0"/>
              <a:t>Feb. 28, 2017, “Research does not show that vouchers significantly improve student achievement.”   Report concludes there are more effective ways to increase graduation and college attendance rates, that vouchers programs have hidden costs, including shrinking the teacher pipeline, and supports for privatization detract from more proven methods of improving student learning.</a:t>
            </a:r>
          </a:p>
          <a:p>
            <a:pPr lvl="0">
              <a:buFont typeface="Wingdings" panose="05000000000000000000" pitchFamily="2" charset="2"/>
              <a:buChar char="Ø"/>
            </a:pPr>
            <a:r>
              <a:rPr lang="en-US" b="1" dirty="0"/>
              <a:t>Diverts Resources from Public Schools: </a:t>
            </a:r>
            <a:r>
              <a:rPr lang="en-US" dirty="0"/>
              <a:t>Diverting funds to private education further stresses public school resources. From </a:t>
            </a:r>
            <a:r>
              <a:rPr lang="en-US" i="1" dirty="0"/>
              <a:t>State Tax Subsidies for Private K-12 Education</a:t>
            </a:r>
            <a:r>
              <a:rPr lang="en-US" dirty="0"/>
              <a:t>, Oct. 2016; “30 neovouchers across 20 states are draining over $1 billion in public revenues from state coffers every year. </a:t>
            </a:r>
            <a:r>
              <a:rPr lang="en-US" b="1" dirty="0"/>
              <a:t>Every dollar of revenue diverted toward private schools is revenue that cannot be invested in the public education system.”</a:t>
            </a:r>
          </a:p>
          <a:p>
            <a:endParaRPr lang="en-US" dirty="0"/>
          </a:p>
        </p:txBody>
      </p:sp>
    </p:spTree>
    <p:extLst>
      <p:ext uri="{BB962C8B-B14F-4D97-AF65-F5344CB8AC3E}">
        <p14:creationId xmlns:p14="http://schemas.microsoft.com/office/powerpoint/2010/main" val="12995399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4F456-E22C-46A0-981F-6373D1AB7E00}"/>
              </a:ext>
            </a:extLst>
          </p:cNvPr>
          <p:cNvSpPr>
            <a:spLocks noGrp="1"/>
          </p:cNvSpPr>
          <p:nvPr>
            <p:ph type="title"/>
          </p:nvPr>
        </p:nvSpPr>
        <p:spPr/>
        <p:txBody>
          <a:bodyPr/>
          <a:lstStyle/>
          <a:p>
            <a:r>
              <a:rPr lang="en-US" b="1" dirty="0"/>
              <a:t>Vouchers or ESA Costs Outweigh Benefits:</a:t>
            </a:r>
            <a:endParaRPr lang="en-US" dirty="0"/>
          </a:p>
        </p:txBody>
      </p:sp>
      <p:sp>
        <p:nvSpPr>
          <p:cNvPr id="3" name="Content Placeholder 2">
            <a:extLst>
              <a:ext uri="{FF2B5EF4-FFF2-40B4-BE49-F238E27FC236}">
                <a16:creationId xmlns:a16="http://schemas.microsoft.com/office/drawing/2014/main" id="{8FBB317F-F43B-4797-9125-A75E5631F200}"/>
              </a:ext>
            </a:extLst>
          </p:cNvPr>
          <p:cNvSpPr>
            <a:spLocks noGrp="1"/>
          </p:cNvSpPr>
          <p:nvPr>
            <p:ph idx="1"/>
          </p:nvPr>
        </p:nvSpPr>
        <p:spPr/>
        <p:txBody>
          <a:bodyPr>
            <a:normAutofit lnSpcReduction="10000"/>
          </a:bodyPr>
          <a:lstStyle/>
          <a:p>
            <a:pPr lvl="0"/>
            <a:r>
              <a:rPr lang="en-US" b="1" dirty="0"/>
              <a:t>No Oversight:</a:t>
            </a:r>
            <a:r>
              <a:rPr lang="en-US" dirty="0"/>
              <a:t> The Institute also finds insufficient budgetary oversight of voucher programs. There is no publicly elected school board or Department of Education regulating and reporting allowable expenditures. The public does not have access to records or public meetings. Good stewardship of tax dollars requires transparency and clearly articulated expectations. </a:t>
            </a:r>
          </a:p>
          <a:p>
            <a:pPr lvl="0"/>
            <a:r>
              <a:rPr lang="en-US" b="1" dirty="0"/>
              <a:t>Level the Playing field: </a:t>
            </a:r>
            <a:r>
              <a:rPr lang="en-US" dirty="0"/>
              <a:t>Public schools are accountable to taxpayers, parents, communities, i.e., the public, and serve all students. Public schools cannot refuse to enroll or expel students that are not meeting expectations or refuse enrollment based on specific student needs, such as students with disabilities, who are non-English-speaking, minority or low income. If additional state dollars are used to fund vouchers, it is only fair that the private schools receiving those tax dollars also comply with testing, reporting, enrollment and service requirements.  </a:t>
            </a:r>
          </a:p>
          <a:p>
            <a:endParaRPr lang="en-US" dirty="0"/>
          </a:p>
        </p:txBody>
      </p:sp>
    </p:spTree>
    <p:extLst>
      <p:ext uri="{BB962C8B-B14F-4D97-AF65-F5344CB8AC3E}">
        <p14:creationId xmlns:p14="http://schemas.microsoft.com/office/powerpoint/2010/main" val="40996265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D1552-ECA7-43E4-9B29-1B39F520A45F}"/>
              </a:ext>
            </a:extLst>
          </p:cNvPr>
          <p:cNvSpPr>
            <a:spLocks noGrp="1"/>
          </p:cNvSpPr>
          <p:nvPr>
            <p:ph type="title"/>
          </p:nvPr>
        </p:nvSpPr>
        <p:spPr/>
        <p:txBody>
          <a:bodyPr/>
          <a:lstStyle/>
          <a:p>
            <a:r>
              <a:rPr lang="en-US" dirty="0"/>
              <a:t>Advocacy: Building the Relationship Next Steps</a:t>
            </a:r>
          </a:p>
        </p:txBody>
      </p:sp>
      <p:sp>
        <p:nvSpPr>
          <p:cNvPr id="3" name="Content Placeholder 2">
            <a:extLst>
              <a:ext uri="{FF2B5EF4-FFF2-40B4-BE49-F238E27FC236}">
                <a16:creationId xmlns:a16="http://schemas.microsoft.com/office/drawing/2014/main" id="{DB2B56BE-58E7-496D-A7BE-A0AFF4F18E28}"/>
              </a:ext>
            </a:extLst>
          </p:cNvPr>
          <p:cNvSpPr>
            <a:spLocks noGrp="1"/>
          </p:cNvSpPr>
          <p:nvPr>
            <p:ph idx="1"/>
          </p:nvPr>
        </p:nvSpPr>
        <p:spPr>
          <a:xfrm>
            <a:off x="822959" y="1845734"/>
            <a:ext cx="7543801" cy="4402666"/>
          </a:xfrm>
        </p:spPr>
        <p:txBody>
          <a:bodyPr>
            <a:normAutofit/>
          </a:bodyPr>
          <a:lstStyle/>
          <a:p>
            <a:r>
              <a:rPr lang="en-US" sz="2400" dirty="0"/>
              <a:t>Send list of UEN Priorities to your legislators.  Let them know how important these issues are to your students, school board, staff and community. </a:t>
            </a:r>
          </a:p>
          <a:p>
            <a:r>
              <a:rPr lang="en-US" sz="2400" dirty="0"/>
              <a:t>Press release – media about attending the UEN annual meeting and include a quote about the importance of these issues to students, school board, staff and community. </a:t>
            </a:r>
          </a:p>
          <a:p>
            <a:r>
              <a:rPr lang="en-US" sz="2400" dirty="0"/>
              <a:t>Thank legislators for the things they have done that you appreciate: Funding flexibility expansions, ELL-tiered weighting, PK spending authority,  broadband expansion, formula equity, licensure reciprocity and substitute credential flexibility. </a:t>
            </a:r>
          </a:p>
          <a:p>
            <a:endParaRPr lang="en-US" dirty="0"/>
          </a:p>
        </p:txBody>
      </p:sp>
    </p:spTree>
    <p:extLst>
      <p:ext uri="{BB962C8B-B14F-4D97-AF65-F5344CB8AC3E}">
        <p14:creationId xmlns:p14="http://schemas.microsoft.com/office/powerpoint/2010/main" val="3474300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3C2D7-49C6-4298-9DF4-13CF2D79E5B5}"/>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F89F99E0-5AD1-4611-8A98-A75652B11D8E}"/>
              </a:ext>
            </a:extLst>
          </p:cNvPr>
          <p:cNvSpPr>
            <a:spLocks noGrp="1"/>
          </p:cNvSpPr>
          <p:nvPr>
            <p:ph sz="half" idx="2"/>
          </p:nvPr>
        </p:nvSpPr>
        <p:spPr/>
        <p:txBody>
          <a:bodyPr/>
          <a:lstStyle/>
          <a:p>
            <a:endParaRPr lang="en-US"/>
          </a:p>
        </p:txBody>
      </p:sp>
      <p:pic>
        <p:nvPicPr>
          <p:cNvPr id="5" name="Content Placeholder 4">
            <a:extLst>
              <a:ext uri="{FF2B5EF4-FFF2-40B4-BE49-F238E27FC236}">
                <a16:creationId xmlns:a16="http://schemas.microsoft.com/office/drawing/2014/main" id="{7521BC05-4342-4C3E-9C31-A24D0E9F7E0A}"/>
              </a:ext>
            </a:extLst>
          </p:cNvPr>
          <p:cNvPicPr>
            <a:picLocks noGrp="1"/>
          </p:cNvPicPr>
          <p:nvPr>
            <p:ph sz="half" idx="1"/>
          </p:nvPr>
        </p:nvPicPr>
        <p:blipFill>
          <a:blip r:embed="rId2"/>
          <a:stretch>
            <a:fillRect/>
          </a:stretch>
        </p:blipFill>
        <p:spPr>
          <a:xfrm>
            <a:off x="152400" y="152400"/>
            <a:ext cx="8763000" cy="6019800"/>
          </a:xfrm>
          <a:prstGeom prst="rect">
            <a:avLst/>
          </a:prstGeom>
        </p:spPr>
      </p:pic>
    </p:spTree>
    <p:extLst>
      <p:ext uri="{BB962C8B-B14F-4D97-AF65-F5344CB8AC3E}">
        <p14:creationId xmlns:p14="http://schemas.microsoft.com/office/powerpoint/2010/main" val="4124366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A50E5-07D9-4408-AC12-596807330232}"/>
              </a:ext>
            </a:extLst>
          </p:cNvPr>
          <p:cNvSpPr>
            <a:spLocks noGrp="1"/>
          </p:cNvSpPr>
          <p:nvPr>
            <p:ph type="title"/>
          </p:nvPr>
        </p:nvSpPr>
        <p:spPr/>
        <p:txBody>
          <a:bodyPr/>
          <a:lstStyle/>
          <a:p>
            <a:r>
              <a:rPr lang="en-US" dirty="0"/>
              <a:t>Advocacy </a:t>
            </a:r>
            <a:br>
              <a:rPr lang="en-US" dirty="0"/>
            </a:br>
            <a:r>
              <a:rPr lang="en-US" dirty="0"/>
              <a:t>Actions</a:t>
            </a:r>
          </a:p>
        </p:txBody>
      </p:sp>
      <p:sp>
        <p:nvSpPr>
          <p:cNvPr id="3" name="Content Placeholder 2">
            <a:extLst>
              <a:ext uri="{FF2B5EF4-FFF2-40B4-BE49-F238E27FC236}">
                <a16:creationId xmlns:a16="http://schemas.microsoft.com/office/drawing/2014/main" id="{5F6D9F32-954B-4954-B9C1-C1E26C516A61}"/>
              </a:ext>
            </a:extLst>
          </p:cNvPr>
          <p:cNvSpPr>
            <a:spLocks noGrp="1"/>
          </p:cNvSpPr>
          <p:nvPr>
            <p:ph idx="1"/>
          </p:nvPr>
        </p:nvSpPr>
        <p:spPr>
          <a:xfrm>
            <a:off x="822959" y="1845734"/>
            <a:ext cx="3368041" cy="4023360"/>
          </a:xfrm>
        </p:spPr>
        <p:txBody>
          <a:bodyPr/>
          <a:lstStyle/>
          <a:p>
            <a:r>
              <a:rPr lang="en-US" dirty="0"/>
              <a:t>See the UEN Advocacy Handbook on Legislative Page of Website</a:t>
            </a:r>
          </a:p>
          <a:p>
            <a:endParaRPr lang="en-US" dirty="0"/>
          </a:p>
        </p:txBody>
      </p:sp>
      <p:pic>
        <p:nvPicPr>
          <p:cNvPr id="5" name="Picture 4">
            <a:extLst>
              <a:ext uri="{FF2B5EF4-FFF2-40B4-BE49-F238E27FC236}">
                <a16:creationId xmlns:a16="http://schemas.microsoft.com/office/drawing/2014/main" id="{1A17812A-9776-45EA-88D7-9979A12F2FED}"/>
              </a:ext>
            </a:extLst>
          </p:cNvPr>
          <p:cNvPicPr>
            <a:picLocks noChangeAspect="1"/>
          </p:cNvPicPr>
          <p:nvPr/>
        </p:nvPicPr>
        <p:blipFill>
          <a:blip r:embed="rId2"/>
          <a:stretch>
            <a:fillRect/>
          </a:stretch>
        </p:blipFill>
        <p:spPr>
          <a:xfrm>
            <a:off x="4147988" y="286604"/>
            <a:ext cx="4527658" cy="5582490"/>
          </a:xfrm>
          <a:prstGeom prst="rect">
            <a:avLst/>
          </a:prstGeom>
        </p:spPr>
      </p:pic>
    </p:spTree>
    <p:extLst>
      <p:ext uri="{BB962C8B-B14F-4D97-AF65-F5344CB8AC3E}">
        <p14:creationId xmlns:p14="http://schemas.microsoft.com/office/powerpoint/2010/main" val="18630273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28A86-3368-4174-B04D-E274B8401BF7}"/>
              </a:ext>
            </a:extLst>
          </p:cNvPr>
          <p:cNvSpPr>
            <a:spLocks noGrp="1"/>
          </p:cNvSpPr>
          <p:nvPr>
            <p:ph type="title"/>
          </p:nvPr>
        </p:nvSpPr>
        <p:spPr>
          <a:xfrm>
            <a:off x="762000" y="1371600"/>
            <a:ext cx="7543800" cy="1450757"/>
          </a:xfrm>
        </p:spPr>
        <p:txBody>
          <a:bodyPr>
            <a:normAutofit fontScale="90000"/>
          </a:bodyPr>
          <a:lstStyle/>
          <a:p>
            <a:r>
              <a:rPr lang="en-US" dirty="0"/>
              <a:t>Networking and Advocacy Prep – It’s your turn!</a:t>
            </a:r>
            <a:br>
              <a:rPr lang="en-US" dirty="0"/>
            </a:br>
            <a:r>
              <a:rPr lang="en-US" dirty="0"/>
              <a:t/>
            </a:r>
            <a:br>
              <a:rPr lang="en-US" dirty="0"/>
            </a:br>
            <a:endParaRPr lang="en-US" dirty="0"/>
          </a:p>
        </p:txBody>
      </p:sp>
      <p:sp>
        <p:nvSpPr>
          <p:cNvPr id="4" name="TextBox 3">
            <a:extLst>
              <a:ext uri="{FF2B5EF4-FFF2-40B4-BE49-F238E27FC236}">
                <a16:creationId xmlns:a16="http://schemas.microsoft.com/office/drawing/2014/main" id="{96D1302F-B1B5-4B1F-9D59-B1C9418DD106}"/>
              </a:ext>
            </a:extLst>
          </p:cNvPr>
          <p:cNvSpPr txBox="1"/>
          <p:nvPr/>
        </p:nvSpPr>
        <p:spPr>
          <a:xfrm>
            <a:off x="381000" y="1828800"/>
            <a:ext cx="8077200" cy="4524315"/>
          </a:xfrm>
          <a:prstGeom prst="rect">
            <a:avLst/>
          </a:prstGeom>
          <a:noFill/>
        </p:spPr>
        <p:txBody>
          <a:bodyPr wrap="square" rtlCol="0">
            <a:spAutoFit/>
          </a:bodyPr>
          <a:lstStyle/>
          <a:p>
            <a:pPr marL="914400" indent="-914400">
              <a:buFont typeface="+mj-lt"/>
              <a:buAutoNum type="arabicPeriod"/>
            </a:pPr>
            <a:r>
              <a:rPr lang="en-US" sz="4800" dirty="0"/>
              <a:t>Theory about Core Values</a:t>
            </a:r>
          </a:p>
          <a:p>
            <a:pPr marL="914400" indent="-914400">
              <a:buFont typeface="+mj-lt"/>
              <a:buAutoNum type="arabicPeriod"/>
            </a:pPr>
            <a:r>
              <a:rPr lang="en-US" sz="4800" dirty="0"/>
              <a:t>Practice with School Uniforms</a:t>
            </a:r>
          </a:p>
          <a:p>
            <a:pPr marL="914400" indent="-914400">
              <a:buFont typeface="+mj-lt"/>
              <a:buAutoNum type="arabicPeriod"/>
            </a:pPr>
            <a:r>
              <a:rPr lang="en-US" sz="4800" dirty="0"/>
              <a:t>Thinking about Vouchers</a:t>
            </a:r>
          </a:p>
          <a:p>
            <a:pPr marL="914400" indent="-914400">
              <a:buFont typeface="+mj-lt"/>
              <a:buAutoNum type="arabicPeriod"/>
            </a:pPr>
            <a:r>
              <a:rPr lang="en-US" sz="4800" dirty="0"/>
              <a:t>Turn in your take-aways and we’ll share with all later. </a:t>
            </a:r>
          </a:p>
        </p:txBody>
      </p:sp>
    </p:spTree>
    <p:extLst>
      <p:ext uri="{BB962C8B-B14F-4D97-AF65-F5344CB8AC3E}">
        <p14:creationId xmlns:p14="http://schemas.microsoft.com/office/powerpoint/2010/main" val="19393691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E345C-F193-46CC-A4CA-59B9BED3615D}"/>
              </a:ext>
            </a:extLst>
          </p:cNvPr>
          <p:cNvSpPr>
            <a:spLocks noGrp="1"/>
          </p:cNvSpPr>
          <p:nvPr>
            <p:ph type="title"/>
          </p:nvPr>
        </p:nvSpPr>
        <p:spPr/>
        <p:txBody>
          <a:bodyPr/>
          <a:lstStyle/>
          <a:p>
            <a:r>
              <a:rPr lang="en-US" b="1" dirty="0"/>
              <a:t>Core Values in our Democracy</a:t>
            </a:r>
          </a:p>
        </p:txBody>
      </p:sp>
      <p:sp>
        <p:nvSpPr>
          <p:cNvPr id="3" name="Content Placeholder 2">
            <a:extLst>
              <a:ext uri="{FF2B5EF4-FFF2-40B4-BE49-F238E27FC236}">
                <a16:creationId xmlns:a16="http://schemas.microsoft.com/office/drawing/2014/main" id="{447068DD-A296-455B-84C1-E38AB673878B}"/>
              </a:ext>
            </a:extLst>
          </p:cNvPr>
          <p:cNvSpPr>
            <a:spLocks noGrp="1"/>
          </p:cNvSpPr>
          <p:nvPr>
            <p:ph idx="1"/>
          </p:nvPr>
        </p:nvSpPr>
        <p:spPr/>
        <p:txBody>
          <a:bodyPr/>
          <a:lstStyle/>
          <a:p>
            <a:r>
              <a:rPr lang="en-US" sz="3200" dirty="0"/>
              <a:t>What do Americans care about?  </a:t>
            </a:r>
          </a:p>
          <a:p>
            <a:r>
              <a:rPr lang="en-US" sz="3200" dirty="0"/>
              <a:t>What do lawmakers strive to deliver?</a:t>
            </a:r>
          </a:p>
          <a:p>
            <a:r>
              <a:rPr lang="en-US" sz="3200" dirty="0"/>
              <a:t>What is the promise of our Constitution?</a:t>
            </a:r>
          </a:p>
          <a:p>
            <a:endParaRPr lang="en-US" sz="3200" dirty="0"/>
          </a:p>
          <a:p>
            <a:endParaRPr lang="en-US" dirty="0"/>
          </a:p>
        </p:txBody>
      </p:sp>
    </p:spTree>
    <p:extLst>
      <p:ext uri="{BB962C8B-B14F-4D97-AF65-F5344CB8AC3E}">
        <p14:creationId xmlns:p14="http://schemas.microsoft.com/office/powerpoint/2010/main" val="4357084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2953F-38CF-498C-9991-879A6A506359}"/>
              </a:ext>
            </a:extLst>
          </p:cNvPr>
          <p:cNvSpPr>
            <a:spLocks noGrp="1"/>
          </p:cNvSpPr>
          <p:nvPr>
            <p:ph type="title"/>
          </p:nvPr>
        </p:nvSpPr>
        <p:spPr/>
        <p:txBody>
          <a:bodyPr>
            <a:normAutofit/>
          </a:bodyPr>
          <a:lstStyle/>
          <a:p>
            <a:r>
              <a:rPr lang="en-US" dirty="0"/>
              <a:t>Boyle, </a:t>
            </a:r>
            <a:r>
              <a:rPr lang="en-US" i="1" dirty="0"/>
              <a:t>Local School Board Governance</a:t>
            </a:r>
            <a:r>
              <a:rPr lang="en-US" dirty="0"/>
              <a:t>, Spring 2004</a:t>
            </a:r>
          </a:p>
        </p:txBody>
      </p:sp>
      <p:sp>
        <p:nvSpPr>
          <p:cNvPr id="3" name="Content Placeholder 2">
            <a:extLst>
              <a:ext uri="{FF2B5EF4-FFF2-40B4-BE49-F238E27FC236}">
                <a16:creationId xmlns:a16="http://schemas.microsoft.com/office/drawing/2014/main" id="{3EB83EA0-825A-4916-A98D-8D2754A7AC5D}"/>
              </a:ext>
            </a:extLst>
          </p:cNvPr>
          <p:cNvSpPr>
            <a:spLocks noGrp="1"/>
          </p:cNvSpPr>
          <p:nvPr>
            <p:ph idx="1"/>
          </p:nvPr>
        </p:nvSpPr>
        <p:spPr/>
        <p:txBody>
          <a:bodyPr>
            <a:normAutofit/>
          </a:bodyPr>
          <a:lstStyle/>
          <a:p>
            <a:pPr>
              <a:lnSpc>
                <a:spcPct val="100000"/>
              </a:lnSpc>
              <a:spcAft>
                <a:spcPts val="600"/>
              </a:spcAft>
            </a:pPr>
            <a:r>
              <a:rPr lang="en-US" sz="2800" dirty="0"/>
              <a:t>“Public decisions involve choices and public choices always involve values.”</a:t>
            </a:r>
            <a:endParaRPr lang="en-US" sz="2400" dirty="0"/>
          </a:p>
          <a:p>
            <a:pPr lvl="1"/>
            <a:r>
              <a:rPr lang="en-US" sz="2400" b="1" dirty="0"/>
              <a:t>Liberty: </a:t>
            </a:r>
            <a:r>
              <a:rPr lang="en-US" sz="2400" dirty="0"/>
              <a:t>freedom, autonomy, choice, opportunity, individuality, privacy;  </a:t>
            </a:r>
            <a:endParaRPr lang="en-US" sz="2000" dirty="0"/>
          </a:p>
          <a:p>
            <a:pPr lvl="1"/>
            <a:r>
              <a:rPr lang="en-US" sz="2400" b="1" dirty="0"/>
              <a:t>Community</a:t>
            </a:r>
            <a:r>
              <a:rPr lang="en-US" sz="2400" dirty="0"/>
              <a:t>: safety, security, belonging, social order, quality of life;</a:t>
            </a:r>
            <a:endParaRPr lang="en-US" sz="2000" dirty="0"/>
          </a:p>
          <a:p>
            <a:pPr lvl="1"/>
            <a:r>
              <a:rPr lang="en-US" sz="2400" b="1" dirty="0"/>
              <a:t>Equality: </a:t>
            </a:r>
            <a:r>
              <a:rPr lang="en-US" sz="2400" dirty="0"/>
              <a:t>fairness, justice, tolerance, diversity, equal treatment, equal opportunity; and</a:t>
            </a:r>
            <a:endParaRPr lang="en-US" sz="2000" dirty="0"/>
          </a:p>
          <a:p>
            <a:pPr lvl="1"/>
            <a:r>
              <a:rPr lang="en-US" sz="2400" b="1" dirty="0"/>
              <a:t>Prosperity</a:t>
            </a:r>
            <a:r>
              <a:rPr lang="en-US" sz="2400" dirty="0"/>
              <a:t>: productivity, efficiency, growth, markets.</a:t>
            </a:r>
            <a:endParaRPr lang="en-US" sz="2000" dirty="0"/>
          </a:p>
        </p:txBody>
      </p:sp>
    </p:spTree>
    <p:extLst>
      <p:ext uri="{BB962C8B-B14F-4D97-AF65-F5344CB8AC3E}">
        <p14:creationId xmlns:p14="http://schemas.microsoft.com/office/powerpoint/2010/main" val="9977111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30C97-C6BE-4DFD-8186-9FF707EC1800}"/>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2D163C94-8CA6-437A-8FB0-1581FB5F8E99}"/>
              </a:ext>
            </a:extLst>
          </p:cNvPr>
          <p:cNvPicPr>
            <a:picLocks noChangeAspect="1"/>
          </p:cNvPicPr>
          <p:nvPr/>
        </p:nvPicPr>
        <p:blipFill>
          <a:blip r:embed="rId2"/>
          <a:stretch>
            <a:fillRect/>
          </a:stretch>
        </p:blipFill>
        <p:spPr>
          <a:xfrm>
            <a:off x="727121" y="-6285"/>
            <a:ext cx="7620000" cy="6398594"/>
          </a:xfrm>
          <a:prstGeom prst="rect">
            <a:avLst/>
          </a:prstGeom>
        </p:spPr>
      </p:pic>
      <p:pic>
        <p:nvPicPr>
          <p:cNvPr id="6" name="Picture 5">
            <a:extLst>
              <a:ext uri="{FF2B5EF4-FFF2-40B4-BE49-F238E27FC236}">
                <a16:creationId xmlns:a16="http://schemas.microsoft.com/office/drawing/2014/main" id="{F0966A93-969B-4524-9445-70C4D4751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6083964"/>
            <a:ext cx="4114800" cy="616689"/>
          </a:xfrm>
          <a:prstGeom prst="rect">
            <a:avLst/>
          </a:prstGeom>
        </p:spPr>
      </p:pic>
    </p:spTree>
    <p:extLst>
      <p:ext uri="{BB962C8B-B14F-4D97-AF65-F5344CB8AC3E}">
        <p14:creationId xmlns:p14="http://schemas.microsoft.com/office/powerpoint/2010/main" val="222744389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70774-FB52-42A5-86A0-1D0EC236DEC1}"/>
              </a:ext>
            </a:extLst>
          </p:cNvPr>
          <p:cNvSpPr>
            <a:spLocks noGrp="1"/>
          </p:cNvSpPr>
          <p:nvPr>
            <p:ph type="title"/>
          </p:nvPr>
        </p:nvSpPr>
        <p:spPr/>
        <p:txBody>
          <a:bodyPr/>
          <a:lstStyle/>
          <a:p>
            <a:r>
              <a:rPr lang="en-US" dirty="0"/>
              <a:t>Boyle’s policy/discussion questions: </a:t>
            </a:r>
          </a:p>
        </p:txBody>
      </p:sp>
      <p:sp>
        <p:nvSpPr>
          <p:cNvPr id="3" name="Content Placeholder 2">
            <a:extLst>
              <a:ext uri="{FF2B5EF4-FFF2-40B4-BE49-F238E27FC236}">
                <a16:creationId xmlns:a16="http://schemas.microsoft.com/office/drawing/2014/main" id="{2838927B-2836-4C0B-A2F7-6FD15CC95B64}"/>
              </a:ext>
            </a:extLst>
          </p:cNvPr>
          <p:cNvSpPr>
            <a:spLocks noGrp="1"/>
          </p:cNvSpPr>
          <p:nvPr>
            <p:ph idx="1"/>
          </p:nvPr>
        </p:nvSpPr>
        <p:spPr>
          <a:xfrm>
            <a:off x="304800" y="1845734"/>
            <a:ext cx="8458199" cy="4402666"/>
          </a:xfrm>
        </p:spPr>
        <p:txBody>
          <a:bodyPr>
            <a:normAutofit lnSpcReduction="10000"/>
          </a:bodyPr>
          <a:lstStyle/>
          <a:p>
            <a:r>
              <a:rPr lang="en-US" sz="2400" dirty="0"/>
              <a:t>1. Why might we want this?  What values are involved?  Which ones are we trying to get more of? </a:t>
            </a:r>
          </a:p>
          <a:p>
            <a:r>
              <a:rPr lang="en-US" sz="2400" dirty="0"/>
              <a:t>2. Why might we not want this?  What might we give up?  What values are involved? </a:t>
            </a:r>
          </a:p>
          <a:p>
            <a:r>
              <a:rPr lang="en-US" sz="2400" dirty="0"/>
              <a:t>3. Do those who disagree want a different value(s) than the one(s) we want? </a:t>
            </a:r>
          </a:p>
          <a:p>
            <a:r>
              <a:rPr lang="en-US" sz="2400" dirty="0"/>
              <a:t>4. Are those who disagree more concerned about what they might give up than about what they might get? </a:t>
            </a:r>
          </a:p>
          <a:p>
            <a:r>
              <a:rPr lang="en-US" sz="2400" dirty="0"/>
              <a:t>One other thing: </a:t>
            </a:r>
          </a:p>
          <a:p>
            <a:r>
              <a:rPr lang="en-US" sz="2400" dirty="0"/>
              <a:t>Are there any policy limitations we can consider to address the opposition’s fear or concerns?</a:t>
            </a:r>
          </a:p>
          <a:p>
            <a:endParaRPr lang="en-US" dirty="0"/>
          </a:p>
        </p:txBody>
      </p:sp>
    </p:spTree>
    <p:extLst>
      <p:ext uri="{BB962C8B-B14F-4D97-AF65-F5344CB8AC3E}">
        <p14:creationId xmlns:p14="http://schemas.microsoft.com/office/powerpoint/2010/main" val="267999497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94703-F337-4EBF-A528-ED03F4DF17DE}"/>
              </a:ext>
            </a:extLst>
          </p:cNvPr>
          <p:cNvSpPr>
            <a:spLocks noGrp="1"/>
          </p:cNvSpPr>
          <p:nvPr>
            <p:ph type="title"/>
          </p:nvPr>
        </p:nvSpPr>
        <p:spPr/>
        <p:txBody>
          <a:bodyPr/>
          <a:lstStyle/>
          <a:p>
            <a:pPr algn="ctr"/>
            <a:r>
              <a:rPr lang="en-US" dirty="0"/>
              <a:t>First Policy Discussion</a:t>
            </a:r>
          </a:p>
        </p:txBody>
      </p:sp>
      <p:sp>
        <p:nvSpPr>
          <p:cNvPr id="3" name="Content Placeholder 2">
            <a:extLst>
              <a:ext uri="{FF2B5EF4-FFF2-40B4-BE49-F238E27FC236}">
                <a16:creationId xmlns:a16="http://schemas.microsoft.com/office/drawing/2014/main" id="{172208AA-AFE0-4CB9-8C03-E2E836F79291}"/>
              </a:ext>
            </a:extLst>
          </p:cNvPr>
          <p:cNvSpPr>
            <a:spLocks noGrp="1"/>
          </p:cNvSpPr>
          <p:nvPr>
            <p:ph idx="1"/>
          </p:nvPr>
        </p:nvSpPr>
        <p:spPr/>
        <p:txBody>
          <a:bodyPr>
            <a:normAutofit fontScale="92500" lnSpcReduction="10000"/>
          </a:bodyPr>
          <a:lstStyle/>
          <a:p>
            <a:r>
              <a:rPr lang="en-US" sz="3600" dirty="0"/>
              <a:t>Should the Our Town Community School Board require school uniforms for students?</a:t>
            </a:r>
          </a:p>
          <a:p>
            <a:endParaRPr lang="en-US" sz="3600" dirty="0"/>
          </a:p>
          <a:p>
            <a:r>
              <a:rPr lang="en-US" sz="3600" dirty="0"/>
              <a:t>What core values are in play? (Hint: all four) </a:t>
            </a:r>
          </a:p>
          <a:p>
            <a:r>
              <a:rPr lang="en-US" sz="3600" dirty="0"/>
              <a:t>Talk through the 4 policy questions at your table.  Think about a policy limitation to address any opposition. </a:t>
            </a:r>
          </a:p>
          <a:p>
            <a:endParaRPr lang="en-US" dirty="0"/>
          </a:p>
          <a:p>
            <a:endParaRPr lang="en-US" dirty="0"/>
          </a:p>
        </p:txBody>
      </p:sp>
    </p:spTree>
    <p:extLst>
      <p:ext uri="{BB962C8B-B14F-4D97-AF65-F5344CB8AC3E}">
        <p14:creationId xmlns:p14="http://schemas.microsoft.com/office/powerpoint/2010/main" val="42812246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7F946-7B90-43B7-950D-D404665EAA1A}"/>
              </a:ext>
            </a:extLst>
          </p:cNvPr>
          <p:cNvSpPr>
            <a:spLocks noGrp="1"/>
          </p:cNvSpPr>
          <p:nvPr>
            <p:ph type="title"/>
          </p:nvPr>
        </p:nvSpPr>
        <p:spPr/>
        <p:txBody>
          <a:bodyPr/>
          <a:lstStyle/>
          <a:p>
            <a:r>
              <a:rPr lang="en-US" dirty="0"/>
              <a:t>Second Policy Discussion </a:t>
            </a:r>
          </a:p>
        </p:txBody>
      </p:sp>
      <p:sp>
        <p:nvSpPr>
          <p:cNvPr id="3" name="Content Placeholder 2">
            <a:extLst>
              <a:ext uri="{FF2B5EF4-FFF2-40B4-BE49-F238E27FC236}">
                <a16:creationId xmlns:a16="http://schemas.microsoft.com/office/drawing/2014/main" id="{A9A14F1F-1BC5-4728-BF69-A0175D930EED}"/>
              </a:ext>
            </a:extLst>
          </p:cNvPr>
          <p:cNvSpPr>
            <a:spLocks noGrp="1"/>
          </p:cNvSpPr>
          <p:nvPr>
            <p:ph idx="1"/>
          </p:nvPr>
        </p:nvSpPr>
        <p:spPr/>
        <p:txBody>
          <a:bodyPr>
            <a:normAutofit/>
          </a:bodyPr>
          <a:lstStyle/>
          <a:p>
            <a:r>
              <a:rPr lang="en-US" sz="3200" dirty="0"/>
              <a:t>Should the Iowa Legislature allow parents to “take their children’s taxpayer-funded education dollars to the education providers of their choosing?”</a:t>
            </a:r>
          </a:p>
          <a:p>
            <a:r>
              <a:rPr lang="en-US" sz="3200" dirty="0"/>
              <a:t>What core values are in play? (Hint: all four) </a:t>
            </a:r>
          </a:p>
          <a:p>
            <a:r>
              <a:rPr lang="en-US" sz="3200" dirty="0"/>
              <a:t>Talk through the 4 policy questions. Think about a policy limitation to address any opposition. </a:t>
            </a:r>
          </a:p>
          <a:p>
            <a:endParaRPr lang="en-US" dirty="0"/>
          </a:p>
          <a:p>
            <a:endParaRPr lang="en-US" dirty="0"/>
          </a:p>
        </p:txBody>
      </p:sp>
    </p:spTree>
    <p:extLst>
      <p:ext uri="{BB962C8B-B14F-4D97-AF65-F5344CB8AC3E}">
        <p14:creationId xmlns:p14="http://schemas.microsoft.com/office/powerpoint/2010/main" val="26738137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21A02-1A7C-4FDB-A26D-B0675874A318}"/>
              </a:ext>
            </a:extLst>
          </p:cNvPr>
          <p:cNvSpPr>
            <a:spLocks noGrp="1"/>
          </p:cNvSpPr>
          <p:nvPr>
            <p:ph type="title"/>
          </p:nvPr>
        </p:nvSpPr>
        <p:spPr/>
        <p:txBody>
          <a:bodyPr/>
          <a:lstStyle/>
          <a:p>
            <a:r>
              <a:rPr lang="en-US" dirty="0"/>
              <a:t>Share your thinking</a:t>
            </a:r>
          </a:p>
        </p:txBody>
      </p:sp>
      <p:sp>
        <p:nvSpPr>
          <p:cNvPr id="3" name="Content Placeholder 2">
            <a:extLst>
              <a:ext uri="{FF2B5EF4-FFF2-40B4-BE49-F238E27FC236}">
                <a16:creationId xmlns:a16="http://schemas.microsoft.com/office/drawing/2014/main" id="{0E75584F-003E-44F1-9746-7202B6D82A76}"/>
              </a:ext>
            </a:extLst>
          </p:cNvPr>
          <p:cNvSpPr>
            <a:spLocks noGrp="1"/>
          </p:cNvSpPr>
          <p:nvPr>
            <p:ph idx="1"/>
          </p:nvPr>
        </p:nvSpPr>
        <p:spPr>
          <a:xfrm>
            <a:off x="822959" y="2209800"/>
            <a:ext cx="7543801" cy="3659294"/>
          </a:xfrm>
        </p:spPr>
        <p:txBody>
          <a:bodyPr/>
          <a:lstStyle/>
          <a:p>
            <a:r>
              <a:rPr lang="en-US" sz="2800" dirty="0"/>
              <a:t>Notetaker: Write down the best ideas of the group that you think your legislators would find compelling to help them oppose this idea? </a:t>
            </a:r>
          </a:p>
          <a:p>
            <a:r>
              <a:rPr lang="en-US" sz="2800" dirty="0"/>
              <a:t>Take a pic of your notes with your phone and text or email to Margaret</a:t>
            </a:r>
          </a:p>
          <a:p>
            <a:r>
              <a:rPr lang="en-US" sz="2800" dirty="0"/>
              <a:t>(515) 201-3755  Margaret@iowaschoolfinance.com</a:t>
            </a:r>
          </a:p>
          <a:p>
            <a:endParaRPr lang="en-US" dirty="0"/>
          </a:p>
        </p:txBody>
      </p:sp>
    </p:spTree>
    <p:extLst>
      <p:ext uri="{BB962C8B-B14F-4D97-AF65-F5344CB8AC3E}">
        <p14:creationId xmlns:p14="http://schemas.microsoft.com/office/powerpoint/2010/main" val="31139018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942" y="746051"/>
            <a:ext cx="8153400" cy="3200400"/>
          </a:xfrm>
          <a:solidFill>
            <a:schemeClr val="bg1"/>
          </a:solidFill>
        </p:spPr>
        <p:txBody>
          <a:bodyPr>
            <a:normAutofit fontScale="90000"/>
          </a:bodyPr>
          <a:lstStyle/>
          <a:p>
            <a:pPr algn="ctr">
              <a:spcBef>
                <a:spcPts val="0"/>
              </a:spcBef>
            </a:pPr>
            <a:r>
              <a:rPr lang="en-US" sz="5400" b="1" dirty="0"/>
              <a:t>THANK YOU FOR YOUR VOICE</a:t>
            </a:r>
            <a:br>
              <a:rPr lang="en-US" sz="5400" b="1" dirty="0"/>
            </a:br>
            <a:r>
              <a:rPr lang="en-US" sz="5400" b="1" dirty="0"/>
              <a:t>on behalf of Iowa students, parents, your school staff and communities!</a:t>
            </a:r>
            <a:r>
              <a:rPr lang="en-US" b="1" dirty="0"/>
              <a:t/>
            </a:r>
            <a:br>
              <a:rPr lang="en-US" b="1" dirty="0"/>
            </a:br>
            <a:r>
              <a:rPr lang="en-US" b="1" dirty="0"/>
              <a:t/>
            </a:r>
            <a:br>
              <a:rPr lang="en-US" b="1" dirty="0"/>
            </a:br>
            <a:endParaRPr lang="en-US" b="1" dirty="0"/>
          </a:p>
        </p:txBody>
      </p:sp>
      <p:sp>
        <p:nvSpPr>
          <p:cNvPr id="3" name="TextBox 2">
            <a:extLst>
              <a:ext uri="{FF2B5EF4-FFF2-40B4-BE49-F238E27FC236}">
                <a16:creationId xmlns:a16="http://schemas.microsoft.com/office/drawing/2014/main" id="{84D8D93E-7690-4F32-AD8D-773B74C581D4}"/>
              </a:ext>
            </a:extLst>
          </p:cNvPr>
          <p:cNvSpPr txBox="1"/>
          <p:nvPr/>
        </p:nvSpPr>
        <p:spPr>
          <a:xfrm>
            <a:off x="533400" y="2971800"/>
            <a:ext cx="4038600" cy="2031325"/>
          </a:xfrm>
          <a:prstGeom prst="rect">
            <a:avLst/>
          </a:prstGeom>
          <a:noFill/>
        </p:spPr>
        <p:txBody>
          <a:bodyPr wrap="square" rtlCol="0">
            <a:spAutoFit/>
          </a:bodyPr>
          <a:lstStyle/>
          <a:p>
            <a:r>
              <a:rPr lang="en-US" dirty="0"/>
              <a:t>Margaret Buckton,  </a:t>
            </a:r>
          </a:p>
          <a:p>
            <a:r>
              <a:rPr lang="en-US" dirty="0"/>
              <a:t>ISFIS Partner, UEN Executive Director, RSAI Professional Advocate </a:t>
            </a:r>
            <a:r>
              <a:rPr lang="en-US" dirty="0">
                <a:hlinkClick r:id="rId2"/>
              </a:rPr>
              <a:t>margaret@iowaschoolfinance.com</a:t>
            </a:r>
            <a:r>
              <a:rPr lang="en-US" dirty="0"/>
              <a:t>  </a:t>
            </a:r>
            <a:br>
              <a:rPr lang="en-US" dirty="0"/>
            </a:br>
            <a:r>
              <a:rPr lang="en-US" dirty="0"/>
              <a:t>1201 63rd Street, Des Moines, IA 50311 (515) 201-3755 cell</a:t>
            </a:r>
            <a:r>
              <a:rPr lang="en-US" sz="4800" dirty="0"/>
              <a:t/>
            </a:r>
            <a:br>
              <a:rPr lang="en-US" sz="4800" dirty="0"/>
            </a:br>
            <a:endParaRPr lang="en-US" dirty="0"/>
          </a:p>
        </p:txBody>
      </p:sp>
      <p:sp>
        <p:nvSpPr>
          <p:cNvPr id="4" name="TextBox 3">
            <a:extLst>
              <a:ext uri="{FF2B5EF4-FFF2-40B4-BE49-F238E27FC236}">
                <a16:creationId xmlns:a16="http://schemas.microsoft.com/office/drawing/2014/main" id="{76E1BC41-190D-49C4-8DF8-35DB02E03638}"/>
              </a:ext>
            </a:extLst>
          </p:cNvPr>
          <p:cNvSpPr txBox="1"/>
          <p:nvPr/>
        </p:nvSpPr>
        <p:spPr>
          <a:xfrm>
            <a:off x="4953000" y="2986391"/>
            <a:ext cx="3886200" cy="2215991"/>
          </a:xfrm>
          <a:prstGeom prst="rect">
            <a:avLst/>
          </a:prstGeom>
          <a:noFill/>
        </p:spPr>
        <p:txBody>
          <a:bodyPr wrap="square" rtlCol="0">
            <a:spAutoFit/>
          </a:bodyPr>
          <a:lstStyle/>
          <a:p>
            <a:r>
              <a:rPr lang="en-US" dirty="0"/>
              <a:t>Larry Sigel</a:t>
            </a:r>
            <a:r>
              <a:rPr lang="en-US"/>
              <a:t>, ISFIS </a:t>
            </a:r>
            <a:r>
              <a:rPr lang="en-US" dirty="0"/>
              <a:t>Partner</a:t>
            </a:r>
          </a:p>
          <a:p>
            <a:r>
              <a:rPr lang="en-US" dirty="0">
                <a:hlinkClick r:id="rId3"/>
              </a:rPr>
              <a:t>larry@iowaschoolfinance.com</a:t>
            </a:r>
            <a:endParaRPr lang="en-US" dirty="0"/>
          </a:p>
          <a:p>
            <a:r>
              <a:rPr lang="en-US" dirty="0"/>
              <a:t>1201 63rd Street, Des Moines, IA 50311</a:t>
            </a:r>
          </a:p>
          <a:p>
            <a:r>
              <a:rPr lang="en-US" dirty="0"/>
              <a:t>(515) 490-9951 cell</a:t>
            </a:r>
          </a:p>
          <a:p>
            <a:r>
              <a:rPr lang="en-US" sz="4800" dirty="0"/>
              <a:t/>
            </a:r>
            <a:br>
              <a:rPr lang="en-US" sz="4800" dirty="0"/>
            </a:br>
            <a:endParaRPr lang="en-US" dirty="0"/>
          </a:p>
        </p:txBody>
      </p:sp>
      <p:sp>
        <p:nvSpPr>
          <p:cNvPr id="5" name="TextBox 4">
            <a:extLst>
              <a:ext uri="{FF2B5EF4-FFF2-40B4-BE49-F238E27FC236}">
                <a16:creationId xmlns:a16="http://schemas.microsoft.com/office/drawing/2014/main" id="{0DB60DA2-65B3-462F-A535-9F3E9C2D449C}"/>
              </a:ext>
            </a:extLst>
          </p:cNvPr>
          <p:cNvSpPr txBox="1"/>
          <p:nvPr/>
        </p:nvSpPr>
        <p:spPr>
          <a:xfrm>
            <a:off x="1143000" y="5181600"/>
            <a:ext cx="6705600" cy="646331"/>
          </a:xfrm>
          <a:prstGeom prst="rect">
            <a:avLst/>
          </a:prstGeom>
          <a:noFill/>
        </p:spPr>
        <p:txBody>
          <a:bodyPr wrap="square" rtlCol="0">
            <a:spAutoFit/>
          </a:bodyPr>
          <a:lstStyle/>
          <a:p>
            <a:pPr algn="ctr"/>
            <a:r>
              <a:rPr lang="en-US" dirty="0"/>
              <a:t>Stay connected through the Interim and into the Legislative Session  </a:t>
            </a:r>
          </a:p>
          <a:p>
            <a:pPr algn="ctr"/>
            <a:r>
              <a:rPr lang="en-US" dirty="0"/>
              <a:t>Let us know what you need to support your advocacy efforts.</a:t>
            </a:r>
          </a:p>
        </p:txBody>
      </p:sp>
    </p:spTree>
    <p:extLst>
      <p:ext uri="{BB962C8B-B14F-4D97-AF65-F5344CB8AC3E}">
        <p14:creationId xmlns:p14="http://schemas.microsoft.com/office/powerpoint/2010/main" val="4109994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5"/>
            <a:ext cx="7543800" cy="932596"/>
          </a:xfrm>
        </p:spPr>
        <p:txBody>
          <a:bodyPr>
            <a:normAutofit fontScale="90000"/>
          </a:bodyPr>
          <a:lstStyle/>
          <a:p>
            <a:r>
              <a:rPr lang="en-US" dirty="0"/>
              <a:t>A few more facts . . . UEN Districts</a:t>
            </a:r>
          </a:p>
        </p:txBody>
      </p:sp>
      <p:sp>
        <p:nvSpPr>
          <p:cNvPr id="7" name="TextBox 6"/>
          <p:cNvSpPr txBox="1"/>
          <p:nvPr/>
        </p:nvSpPr>
        <p:spPr>
          <a:xfrm>
            <a:off x="289560" y="1227945"/>
            <a:ext cx="8610600" cy="4062651"/>
          </a:xfrm>
          <a:prstGeom prst="rect">
            <a:avLst/>
          </a:prstGeom>
          <a:solidFill>
            <a:schemeClr val="bg2"/>
          </a:solidFill>
        </p:spPr>
        <p:txBody>
          <a:bodyPr wrap="square" rtlCol="0">
            <a:spAutoFit/>
          </a:bodyPr>
          <a:lstStyle/>
          <a:p>
            <a:pPr marL="285750" lvl="0" indent="-285750">
              <a:buFont typeface="Arial" panose="020B0604020202020204" pitchFamily="34" charset="0"/>
              <a:buChar char="•"/>
            </a:pPr>
            <a:r>
              <a:rPr lang="en-US" sz="2400" dirty="0"/>
              <a:t>Educate 25,979 students with Individual Education Plans (IEPs) (41% of state total)</a:t>
            </a:r>
          </a:p>
          <a:p>
            <a:pPr marL="285750" lvl="0" indent="-285750">
              <a:buFont typeface="Arial" panose="020B0604020202020204" pitchFamily="34" charset="0"/>
              <a:buChar char="•"/>
            </a:pPr>
            <a:r>
              <a:rPr lang="en-US" sz="2400" dirty="0"/>
              <a:t>Demonstrate a student to administrative staff FTE ratio of 231.4 (state average of 122.5 students per administrative FTE)</a:t>
            </a:r>
          </a:p>
          <a:p>
            <a:pPr marL="285750" lvl="0" indent="-285750">
              <a:buFont typeface="Arial" panose="020B0604020202020204" pitchFamily="34" charset="0"/>
              <a:buChar char="•"/>
            </a:pPr>
            <a:r>
              <a:rPr lang="en-US" sz="2400" dirty="0"/>
              <a:t>Maintain 548 permanent school buildings with a total replacement cost of $4.3 billion (in FY 2014 dollars)</a:t>
            </a:r>
          </a:p>
          <a:p>
            <a:pPr marL="285750" lvl="0" indent="-285750">
              <a:buFont typeface="Arial" panose="020B0604020202020204" pitchFamily="34" charset="0"/>
              <a:buChar char="•"/>
            </a:pPr>
            <a:r>
              <a:rPr lang="en-US" sz="2400" dirty="0"/>
              <a:t>Transport students 9,688,776 route miles (FY 2019)</a:t>
            </a:r>
          </a:p>
          <a:p>
            <a:pPr marL="285750" lvl="0" indent="-285750">
              <a:buFont typeface="Arial" panose="020B0604020202020204" pitchFamily="34" charset="0"/>
              <a:buChar char="•"/>
            </a:pPr>
            <a:r>
              <a:rPr lang="en-US" sz="2400" dirty="0"/>
              <a:t>Have an average daily student attendance rate of 94%</a:t>
            </a:r>
          </a:p>
          <a:p>
            <a:pPr marL="285750" lvl="0" indent="-285750">
              <a:buFont typeface="Arial" panose="020B0604020202020204" pitchFamily="34" charset="0"/>
              <a:buChar char="•"/>
            </a:pPr>
            <a:r>
              <a:rPr lang="en-US" sz="2400" dirty="0"/>
              <a:t>Graduate over 91% of high school students in the 5-year graduation cohort.</a:t>
            </a:r>
          </a:p>
          <a:p>
            <a:pPr lvl="0"/>
            <a:endParaRPr lang="en-US" dirty="0"/>
          </a:p>
        </p:txBody>
      </p:sp>
    </p:spTree>
    <p:extLst>
      <p:ext uri="{BB962C8B-B14F-4D97-AF65-F5344CB8AC3E}">
        <p14:creationId xmlns:p14="http://schemas.microsoft.com/office/powerpoint/2010/main" val="2377176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667000"/>
            <a:ext cx="7543800" cy="1450757"/>
          </a:xfrm>
        </p:spPr>
        <p:txBody>
          <a:bodyPr/>
          <a:lstStyle/>
          <a:p>
            <a:r>
              <a:rPr lang="en-US" dirty="0"/>
              <a:t>Report of the Steering Committee</a:t>
            </a:r>
          </a:p>
        </p:txBody>
      </p:sp>
      <p:pic>
        <p:nvPicPr>
          <p:cNvPr id="4" name="Picture 3"/>
          <p:cNvPicPr>
            <a:picLocks noChangeAspect="1"/>
          </p:cNvPicPr>
          <p:nvPr/>
        </p:nvPicPr>
        <p:blipFill>
          <a:blip r:embed="rId2"/>
          <a:stretch>
            <a:fillRect/>
          </a:stretch>
        </p:blipFill>
        <p:spPr>
          <a:xfrm>
            <a:off x="152400" y="457200"/>
            <a:ext cx="8686800" cy="1927880"/>
          </a:xfrm>
          <a:prstGeom prst="rect">
            <a:avLst/>
          </a:prstGeom>
        </p:spPr>
      </p:pic>
    </p:spTree>
    <p:extLst>
      <p:ext uri="{BB962C8B-B14F-4D97-AF65-F5344CB8AC3E}">
        <p14:creationId xmlns:p14="http://schemas.microsoft.com/office/powerpoint/2010/main" val="1920351037"/>
      </p:ext>
    </p:extLst>
  </p:cSld>
  <p:clrMapOvr>
    <a:masterClrMapping/>
  </p:clrMapOvr>
</p:sld>
</file>

<file path=ppt/theme/theme1.xml><?xml version="1.0" encoding="utf-8"?>
<a:theme xmlns:a="http://schemas.openxmlformats.org/drawingml/2006/main" name="Retrospect">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31876</TotalTime>
  <Words>5707</Words>
  <Application>Microsoft Office PowerPoint</Application>
  <PresentationFormat>On-screen Show (4:3)</PresentationFormat>
  <Paragraphs>613</Paragraphs>
  <Slides>79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Calibri</vt:lpstr>
      <vt:lpstr>Calibri Light</vt:lpstr>
      <vt:lpstr>Times New Roman</vt:lpstr>
      <vt:lpstr>Wingdings</vt:lpstr>
      <vt:lpstr>Zurich BT</vt:lpstr>
      <vt:lpstr>Zurich Cn BT</vt:lpstr>
      <vt:lpstr>Retrospect</vt:lpstr>
      <vt:lpstr>PowerPoint Presentation</vt:lpstr>
      <vt:lpstr>PowerPoint Presentation</vt:lpstr>
      <vt:lpstr>About UEN</vt:lpstr>
      <vt:lpstr>The UEN. . .keeps the state’s lawmakers, media, and public informed about the progress and problems in our state’s largest and most diverse schools, through advocacy, legislation, communications and research.     . . .helps to build capacity in urban education by facilitating connections between member districts to improve student academic performance, narrow achievement gaps, improve professional development; and strengthen leadership, governance, and management.   Joint efforts with other state organizations and policymakers extend the UEN’s influence and effectiveness to the broader community that will ultimately benefit from the contributions of today’s urban students.  </vt:lpstr>
      <vt:lpstr>UEN Association  Management from ISFIS</vt:lpstr>
      <vt:lpstr>UEN Member Districts 2021-22</vt:lpstr>
      <vt:lpstr>PowerPoint Presentation</vt:lpstr>
      <vt:lpstr>A few more facts . . . UEN Districts</vt:lpstr>
      <vt:lpstr>Report of the Steering Committee</vt:lpstr>
      <vt:lpstr>Steering Committee Action</vt:lpstr>
      <vt:lpstr>UEN 2022 Legislative Priorities Margaret Buckton and Larry Sigel</vt:lpstr>
      <vt:lpstr>Invest in Iowa’s Future:</vt:lpstr>
      <vt:lpstr>Student Opportunity Equity (Close the Gap)</vt:lpstr>
      <vt:lpstr>Teacher, Administrator and Staff Shortage:</vt:lpstr>
      <vt:lpstr>Mental Health Services: </vt:lpstr>
      <vt:lpstr>District Authority: </vt:lpstr>
      <vt:lpstr>Other Issues (Election Year)</vt:lpstr>
      <vt:lpstr>https://www.uen-ia.org/legislativedigest </vt:lpstr>
      <vt:lpstr>PowerPoint Presentation</vt:lpstr>
      <vt:lpstr>PowerPoint Presentation</vt:lpstr>
      <vt:lpstr>PowerPoint Presentation</vt:lpstr>
      <vt:lpstr>Increase in Per Pupil Spending  2014-2019:  Iowa ranks 40th </vt:lpstr>
      <vt:lpstr>NASBO Annual School  Expenditure Report </vt:lpstr>
      <vt:lpstr>PowerPoint Presentation</vt:lpstr>
      <vt:lpstr>LSA General Fund Balance Sheet Update (October 2021) Document published location: https://www.legis.iowa.gov/docs/publications/BL/1231137.pdf</vt:lpstr>
      <vt:lpstr>PowerPoint Presentation</vt:lpstr>
      <vt:lpstr>State Supplementary Assistance Preliminary Cost Estimates ISFIS</vt:lpstr>
      <vt:lpstr>PowerPoint Presentation</vt:lpstr>
      <vt:lpstr>PowerPoint Presentation</vt:lpstr>
      <vt:lpstr>PowerPoint Presentation</vt:lpstr>
      <vt:lpstr>SSA Compared to State Revenue </vt:lpstr>
      <vt:lpstr>What about all of that federal money? </vt:lpstr>
      <vt:lpstr>Resource Needs:</vt:lpstr>
      <vt:lpstr>Student Inequities and At-risk Needs</vt:lpstr>
      <vt:lpstr>PowerPoint Presentation</vt:lpstr>
      <vt:lpstr>PowerPoint Presentation</vt:lpstr>
      <vt:lpstr>PowerPoint Presentation</vt:lpstr>
      <vt:lpstr>PowerPoint Presentation</vt:lpstr>
      <vt:lpstr>PowerPoint Presentation</vt:lpstr>
      <vt:lpstr>PowerPoint Presentation</vt:lpstr>
      <vt:lpstr>Quality Preschool</vt:lpstr>
      <vt:lpstr>Quality Preschool</vt:lpstr>
      <vt:lpstr>UEN PK History</vt:lpstr>
      <vt:lpstr>UEN PK History</vt:lpstr>
      <vt:lpstr>PowerPoint Presentation</vt:lpstr>
      <vt:lpstr>PK = Positive Cost Benefit Outcome</vt:lpstr>
      <vt:lpstr>Educator Shortage and Quality Instruction Recent Actions</vt:lpstr>
      <vt:lpstr>PowerPoint Presentation</vt:lpstr>
      <vt:lpstr>PowerPoint Presentation</vt:lpstr>
      <vt:lpstr>Educator Shortages </vt:lpstr>
      <vt:lpstr>Understanding Teacher Shortages: 2018 Update A State-by-State Analysis of the Factors Influencing Teacher Supply, Demand, and Equity https://learningpolicyinstitute.org/product/understanding-teacher-shortages-interactive</vt:lpstr>
      <vt:lpstr>PowerPoint Presentation</vt:lpstr>
      <vt:lpstr>PowerPoint Presentation</vt:lpstr>
      <vt:lpstr>Completers Iowa and the Nation</vt:lpstr>
      <vt:lpstr>What does this mean?</vt:lpstr>
      <vt:lpstr>PowerPoint Presentation</vt:lpstr>
      <vt:lpstr>PowerPoint Presentation</vt:lpstr>
      <vt:lpstr>Teacher Shortage Data</vt:lpstr>
      <vt:lpstr>Example Kentucky</vt:lpstr>
      <vt:lpstr>ECS Policy Inventory</vt:lpstr>
      <vt:lpstr>Promising Practices </vt:lpstr>
      <vt:lpstr>Any questions on priorities so far?</vt:lpstr>
      <vt:lpstr>PowerPoint Presentation</vt:lpstr>
      <vt:lpstr>PowerPoint Presentation</vt:lpstr>
      <vt:lpstr>Political Make-up at Capitol</vt:lpstr>
      <vt:lpstr>PowerPoint Presentation</vt:lpstr>
      <vt:lpstr>Vouchers or ESA Costs Outweigh Benefits:</vt:lpstr>
      <vt:lpstr>Vouchers or ESA Costs Outweigh Benefits:</vt:lpstr>
      <vt:lpstr>Advocacy: Building the Relationship Next Steps</vt:lpstr>
      <vt:lpstr>Advocacy  Actions</vt:lpstr>
      <vt:lpstr>Networking and Advocacy Prep – It’s your turn!  </vt:lpstr>
      <vt:lpstr>Core Values in our Democracy</vt:lpstr>
      <vt:lpstr>Boyle, Local School Board Governance, Spring 2004</vt:lpstr>
      <vt:lpstr>PowerPoint Presentation</vt:lpstr>
      <vt:lpstr>Boyle’s policy/discussion questions: </vt:lpstr>
      <vt:lpstr>First Policy Discussion</vt:lpstr>
      <vt:lpstr>Second Policy Discussion </vt:lpstr>
      <vt:lpstr>Share your thinking</vt:lpstr>
      <vt:lpstr>THANK YOU FOR YOUR VOICE on behalf of Iowa students, parents, your school staff and communities!  </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Title</dc:title>
  <dc:creator>Susie</dc:creator>
  <cp:lastModifiedBy>Jen</cp:lastModifiedBy>
  <cp:revision>2144</cp:revision>
  <cp:lastPrinted>2021-11-17T17:04:01Z</cp:lastPrinted>
  <dcterms:created xsi:type="dcterms:W3CDTF">2014-07-14T21:17:36Z</dcterms:created>
  <dcterms:modified xsi:type="dcterms:W3CDTF">2021-11-22T20:42:26Z</dcterms:modified>
</cp:coreProperties>
</file>