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37"/>
  </p:notesMasterIdLst>
  <p:handoutMasterIdLst>
    <p:handoutMasterId r:id="rId38"/>
  </p:handoutMasterIdLst>
  <p:sldIdLst>
    <p:sldId id="3508" r:id="rId2"/>
    <p:sldId id="10776" r:id="rId3"/>
    <p:sldId id="3510" r:id="rId4"/>
    <p:sldId id="10778" r:id="rId5"/>
    <p:sldId id="3511" r:id="rId6"/>
    <p:sldId id="7813" r:id="rId7"/>
    <p:sldId id="7814" r:id="rId8"/>
    <p:sldId id="3514" r:id="rId9"/>
    <p:sldId id="7819" r:id="rId10"/>
    <p:sldId id="7820" r:id="rId11"/>
    <p:sldId id="10779" r:id="rId12"/>
    <p:sldId id="7818" r:id="rId13"/>
    <p:sldId id="7812" r:id="rId14"/>
    <p:sldId id="9683" r:id="rId15"/>
    <p:sldId id="7817" r:id="rId16"/>
    <p:sldId id="10785" r:id="rId17"/>
    <p:sldId id="10786" r:id="rId18"/>
    <p:sldId id="10790" r:id="rId19"/>
    <p:sldId id="10787" r:id="rId20"/>
    <p:sldId id="10788" r:id="rId21"/>
    <p:sldId id="10775" r:id="rId22"/>
    <p:sldId id="10780" r:id="rId23"/>
    <p:sldId id="10781" r:id="rId24"/>
    <p:sldId id="10731" r:id="rId25"/>
    <p:sldId id="10730" r:id="rId26"/>
    <p:sldId id="10774" r:id="rId27"/>
    <p:sldId id="10740" r:id="rId28"/>
    <p:sldId id="10783" r:id="rId29"/>
    <p:sldId id="10789" r:id="rId30"/>
    <p:sldId id="10784" r:id="rId31"/>
    <p:sldId id="10745" r:id="rId32"/>
    <p:sldId id="7808" r:id="rId33"/>
    <p:sldId id="10782" r:id="rId34"/>
    <p:sldId id="8620" r:id="rId35"/>
    <p:sldId id="7689"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508"/>
            <p14:sldId id="10776"/>
            <p14:sldId id="3510"/>
            <p14:sldId id="10778"/>
            <p14:sldId id="3511"/>
            <p14:sldId id="7813"/>
            <p14:sldId id="7814"/>
            <p14:sldId id="3514"/>
            <p14:sldId id="7819"/>
            <p14:sldId id="7820"/>
            <p14:sldId id="10779"/>
            <p14:sldId id="7818"/>
            <p14:sldId id="7812"/>
            <p14:sldId id="9683"/>
            <p14:sldId id="7817"/>
            <p14:sldId id="10785"/>
            <p14:sldId id="10786"/>
            <p14:sldId id="10790"/>
            <p14:sldId id="10787"/>
            <p14:sldId id="10788"/>
            <p14:sldId id="10775"/>
            <p14:sldId id="10780"/>
            <p14:sldId id="10781"/>
            <p14:sldId id="10731"/>
            <p14:sldId id="10730"/>
            <p14:sldId id="10774"/>
            <p14:sldId id="10740"/>
            <p14:sldId id="10783"/>
            <p14:sldId id="10789"/>
            <p14:sldId id="10784"/>
            <p14:sldId id="10745"/>
            <p14:sldId id="7808"/>
            <p14:sldId id="10782"/>
            <p14:sldId id="8620"/>
            <p14:sldId id="76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FFFFCC"/>
    <a:srgbClr val="CCCCFF"/>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3" d="2"/>
        <a:sy n="3" d="2"/>
      </p:scale>
      <p:origin x="0" y="0"/>
    </p:cViewPr>
  </p:notesTextViewPr>
  <p:sorterViewPr>
    <p:cViewPr>
      <p:scale>
        <a:sx n="100" d="100"/>
        <a:sy n="100" d="100"/>
      </p:scale>
      <p:origin x="0" y="-6416"/>
    </p:cViewPr>
  </p:sorterViewPr>
  <p:notesViewPr>
    <p:cSldViewPr>
      <p:cViewPr varScale="1">
        <p:scale>
          <a:sx n="72" d="100"/>
          <a:sy n="72" d="100"/>
        </p:scale>
        <p:origin x="2974" y="4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39" y="2"/>
            <a:ext cx="3037840" cy="464820"/>
          </a:xfrm>
          <a:prstGeom prst="rect">
            <a:avLst/>
          </a:prstGeom>
        </p:spPr>
        <p:txBody>
          <a:bodyPr vert="horz" lIns="93166" tIns="46583" rIns="93166" bIns="46583" rtlCol="0"/>
          <a:lstStyle>
            <a:lvl1pPr algn="r">
              <a:defRPr sz="1200"/>
            </a:lvl1pPr>
          </a:lstStyle>
          <a:p>
            <a:fld id="{DB0B667D-2BE0-4A16-8EFA-E30C5D08DF21}" type="datetimeFigureOut">
              <a:rPr lang="en-US" smtClean="0"/>
              <a:t>11/20/2024</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3166" tIns="46583" rIns="93166" bIns="46583"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2"/>
            <a:ext cx="3037840" cy="464820"/>
          </a:xfrm>
          <a:prstGeom prst="rect">
            <a:avLst/>
          </a:prstGeom>
        </p:spPr>
        <p:txBody>
          <a:bodyPr vert="horz" lIns="93166" tIns="46583" rIns="93166" bIns="46583" rtlCol="0"/>
          <a:lstStyle>
            <a:lvl1pPr algn="r">
              <a:defRPr sz="1200"/>
            </a:lvl1pPr>
          </a:lstStyle>
          <a:p>
            <a:fld id="{EDF0A5FA-AB94-44EE-A5D4-75C5C49A077B}" type="datetimeFigureOut">
              <a:rPr lang="en-US" smtClean="0"/>
              <a:t>11/20/2024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4820"/>
          </a:xfrm>
          <a:prstGeom prst="rect">
            <a:avLst/>
          </a:prstGeom>
        </p:spPr>
        <p:txBody>
          <a:bodyPr vert="horz" lIns="93166" tIns="46583" rIns="93166" bIns="46583"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9DEFA-A6E1-4627-8453-89CF76F358A1}" type="slidenum">
              <a:rPr lang="en-US" smtClean="0"/>
              <a:t>13</a:t>
            </a:fld>
            <a:endParaRPr lang="en-US" dirty="0"/>
          </a:p>
        </p:txBody>
      </p:sp>
    </p:spTree>
    <p:extLst>
      <p:ext uri="{BB962C8B-B14F-4D97-AF65-F5344CB8AC3E}">
        <p14:creationId xmlns:p14="http://schemas.microsoft.com/office/powerpoint/2010/main" val="255825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11/20/2024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11/20/2024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11/20/2024</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uen-ia.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legis.iowa.gov/legislation/BillBook?ga=90&amp;ba=SF%202435"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legis.iowa.gov/legislation/BillBook?ga=90&amp;ba=SF%202435"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hyperlink" Target="https://awareness.attendanceworks.org/wp-content/uploads/Research2016.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educate.iowa.gov/pk-12/student-services/prevention/attendance-chronic-absenteeis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mailto:jen@iowaschoolfinanc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hyperlink" Target="mailto:jen@iowaschoolfinance.com" TargetMode="Externa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mailto:margaret@iowaschoolfinance.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599" y="1039455"/>
            <a:ext cx="8686800" cy="1927880"/>
          </a:xfrm>
          <a:prstGeom prst="rect">
            <a:avLst/>
          </a:prstGeom>
        </p:spPr>
      </p:pic>
      <p:sp>
        <p:nvSpPr>
          <p:cNvPr id="6" name="TextBox 5"/>
          <p:cNvSpPr txBox="1"/>
          <p:nvPr/>
        </p:nvSpPr>
        <p:spPr>
          <a:xfrm>
            <a:off x="2057400" y="2743200"/>
            <a:ext cx="6553200" cy="2862322"/>
          </a:xfrm>
          <a:prstGeom prst="rect">
            <a:avLst/>
          </a:prstGeom>
          <a:noFill/>
        </p:spPr>
        <p:txBody>
          <a:bodyPr wrap="square" rtlCol="0">
            <a:spAutoFit/>
          </a:bodyPr>
          <a:lstStyle/>
          <a:p>
            <a:pPr algn="ctr"/>
            <a:r>
              <a:rPr lang="en-US" sz="3600" dirty="0"/>
              <a:t>Nov. 20, 2024</a:t>
            </a:r>
          </a:p>
          <a:p>
            <a:pPr algn="ctr"/>
            <a:r>
              <a:rPr lang="en-US" sz="3600" dirty="0"/>
              <a:t>Urban Education Network </a:t>
            </a:r>
          </a:p>
          <a:p>
            <a:pPr algn="ctr"/>
            <a:r>
              <a:rPr lang="en-US" sz="3600" dirty="0"/>
              <a:t>Annual Meeting</a:t>
            </a:r>
          </a:p>
          <a:p>
            <a:pPr algn="ctr"/>
            <a:r>
              <a:rPr lang="en-US" sz="3600" dirty="0"/>
              <a:t>6:00 – 8:30 PM</a:t>
            </a:r>
          </a:p>
          <a:p>
            <a:pPr algn="ctr"/>
            <a:endParaRPr lang="en-US" sz="3600" dirty="0"/>
          </a:p>
        </p:txBody>
      </p:sp>
      <p:sp>
        <p:nvSpPr>
          <p:cNvPr id="2" name="Rectangle 1">
            <a:extLst>
              <a:ext uri="{FF2B5EF4-FFF2-40B4-BE49-F238E27FC236}">
                <a16:creationId xmlns:a16="http://schemas.microsoft.com/office/drawing/2014/main" id="{953C6C4B-0A2E-44A6-94F0-B88FA6EB3147}"/>
              </a:ext>
            </a:extLst>
          </p:cNvPr>
          <p:cNvSpPr/>
          <p:nvPr/>
        </p:nvSpPr>
        <p:spPr>
          <a:xfrm>
            <a:off x="4122094" y="379620"/>
            <a:ext cx="3054940"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reflection blurRad="6350" stA="53000" endA="300" endPos="35500" dir="5400000" sy="-90000" algn="bl" rotWithShape="0"/>
                </a:effectLst>
              </a:rPr>
              <a:t>Welcome!</a:t>
            </a:r>
          </a:p>
        </p:txBody>
      </p:sp>
    </p:spTree>
    <p:extLst>
      <p:ext uri="{BB962C8B-B14F-4D97-AF65-F5344CB8AC3E}">
        <p14:creationId xmlns:p14="http://schemas.microsoft.com/office/powerpoint/2010/main" val="123653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5412-620A-4C05-BD75-BAE88E5792E3}"/>
              </a:ext>
            </a:extLst>
          </p:cNvPr>
          <p:cNvSpPr>
            <a:spLocks noGrp="1"/>
          </p:cNvSpPr>
          <p:nvPr>
            <p:ph type="title"/>
          </p:nvPr>
        </p:nvSpPr>
        <p:spPr>
          <a:xfrm>
            <a:off x="2438400" y="286604"/>
            <a:ext cx="5928360" cy="1450757"/>
          </a:xfrm>
        </p:spPr>
        <p:txBody>
          <a:bodyPr>
            <a:normAutofit/>
          </a:bodyPr>
          <a:lstStyle/>
          <a:p>
            <a:pPr algn="ctr"/>
            <a:r>
              <a:rPr lang="en-US" sz="6600" b="1" dirty="0"/>
              <a:t>UEN Officers</a:t>
            </a:r>
          </a:p>
        </p:txBody>
      </p:sp>
      <p:pic>
        <p:nvPicPr>
          <p:cNvPr id="6" name="Content Placeholder 5">
            <a:extLst>
              <a:ext uri="{FF2B5EF4-FFF2-40B4-BE49-F238E27FC236}">
                <a16:creationId xmlns:a16="http://schemas.microsoft.com/office/drawing/2014/main" id="{BF524B7D-86A2-442A-9C3F-EB9D465610A4}"/>
              </a:ext>
            </a:extLst>
          </p:cNvPr>
          <p:cNvPicPr>
            <a:picLocks noGrp="1" noChangeAspect="1"/>
          </p:cNvPicPr>
          <p:nvPr>
            <p:ph sz="half" idx="1"/>
          </p:nvPr>
        </p:nvPicPr>
        <p:blipFill>
          <a:blip r:embed="rId2"/>
          <a:stretch>
            <a:fillRect/>
          </a:stretch>
        </p:blipFill>
        <p:spPr>
          <a:xfrm>
            <a:off x="5622176" y="1928126"/>
            <a:ext cx="1464423" cy="2025968"/>
          </a:xfrm>
          <a:prstGeom prst="rect">
            <a:avLst/>
          </a:prstGeom>
        </p:spPr>
      </p:pic>
      <p:pic>
        <p:nvPicPr>
          <p:cNvPr id="5" name="Picture 4">
            <a:extLst>
              <a:ext uri="{FF2B5EF4-FFF2-40B4-BE49-F238E27FC236}">
                <a16:creationId xmlns:a16="http://schemas.microsoft.com/office/drawing/2014/main" id="{D077143B-4CE5-435A-96FD-EF10EA2A6EAA}"/>
              </a:ext>
            </a:extLst>
          </p:cNvPr>
          <p:cNvPicPr>
            <a:picLocks noChangeAspect="1"/>
          </p:cNvPicPr>
          <p:nvPr/>
        </p:nvPicPr>
        <p:blipFill>
          <a:blip r:embed="rId3"/>
          <a:stretch>
            <a:fillRect/>
          </a:stretch>
        </p:blipFill>
        <p:spPr>
          <a:xfrm>
            <a:off x="777240" y="228600"/>
            <a:ext cx="1584960" cy="1584960"/>
          </a:xfrm>
          <a:prstGeom prst="rect">
            <a:avLst/>
          </a:prstGeom>
        </p:spPr>
      </p:pic>
      <p:pic>
        <p:nvPicPr>
          <p:cNvPr id="7" name="Picture 6">
            <a:extLst>
              <a:ext uri="{FF2B5EF4-FFF2-40B4-BE49-F238E27FC236}">
                <a16:creationId xmlns:a16="http://schemas.microsoft.com/office/drawing/2014/main" id="{1C1C73E4-E1BB-4F28-89E8-3E7EBDBA043D}"/>
              </a:ext>
            </a:extLst>
          </p:cNvPr>
          <p:cNvPicPr>
            <a:picLocks noChangeAspect="1"/>
          </p:cNvPicPr>
          <p:nvPr/>
        </p:nvPicPr>
        <p:blipFill>
          <a:blip r:embed="rId4"/>
          <a:stretch>
            <a:fillRect/>
          </a:stretch>
        </p:blipFill>
        <p:spPr>
          <a:xfrm>
            <a:off x="2209800" y="1928126"/>
            <a:ext cx="1296785" cy="2046489"/>
          </a:xfrm>
          <a:prstGeom prst="rect">
            <a:avLst/>
          </a:prstGeom>
        </p:spPr>
      </p:pic>
      <p:sp>
        <p:nvSpPr>
          <p:cNvPr id="11" name="TextBox 10">
            <a:extLst>
              <a:ext uri="{FF2B5EF4-FFF2-40B4-BE49-F238E27FC236}">
                <a16:creationId xmlns:a16="http://schemas.microsoft.com/office/drawing/2014/main" id="{AC49C1AC-F145-4BA2-A4C8-FFE91498AD22}"/>
              </a:ext>
            </a:extLst>
          </p:cNvPr>
          <p:cNvSpPr txBox="1"/>
          <p:nvPr/>
        </p:nvSpPr>
        <p:spPr>
          <a:xfrm>
            <a:off x="266700" y="4349814"/>
            <a:ext cx="8610600" cy="830997"/>
          </a:xfrm>
          <a:prstGeom prst="rect">
            <a:avLst/>
          </a:prstGeom>
          <a:noFill/>
        </p:spPr>
        <p:txBody>
          <a:bodyPr wrap="square" rtlCol="0">
            <a:spAutoFit/>
          </a:bodyPr>
          <a:lstStyle/>
          <a:p>
            <a:r>
              <a:rPr lang="en-US" sz="1600" b="1" dirty="0"/>
              <a:t>T</a:t>
            </a:r>
            <a:r>
              <a:rPr lang="en-US" sz="1200" b="1" dirty="0"/>
              <a:t>.</a:t>
            </a:r>
            <a:r>
              <a:rPr lang="en-US" sz="1600" b="1" dirty="0"/>
              <a:t>J. Schneckloth            Amy Hawkins 	 Rod </a:t>
            </a:r>
            <a:r>
              <a:rPr lang="en-US" sz="1600" b="1" dirty="0" err="1"/>
              <a:t>Earlywine</a:t>
            </a:r>
            <a:r>
              <a:rPr lang="en-US" sz="1600" b="1" dirty="0"/>
              <a:t>	   Matt </a:t>
            </a:r>
            <a:r>
              <a:rPr lang="en-US" sz="1600" b="1" dirty="0" err="1"/>
              <a:t>Degner</a:t>
            </a:r>
            <a:r>
              <a:rPr lang="en-US" sz="1600" b="1" dirty="0"/>
              <a:t>	Jared Smith    </a:t>
            </a:r>
            <a:r>
              <a:rPr lang="en-US" sz="1600" dirty="0"/>
              <a:t>Davenport   	 Dubuque		 Sioux City  	   Iowa City		Waterloo</a:t>
            </a:r>
          </a:p>
          <a:p>
            <a:r>
              <a:rPr lang="en-US" sz="1600" dirty="0"/>
              <a:t>UEN Chair                	 Chair-Elect              	 Chair Elect II                    Past Chair     	Treasurer</a:t>
            </a:r>
          </a:p>
        </p:txBody>
      </p:sp>
      <p:pic>
        <p:nvPicPr>
          <p:cNvPr id="12" name="Picture 11">
            <a:extLst>
              <a:ext uri="{FF2B5EF4-FFF2-40B4-BE49-F238E27FC236}">
                <a16:creationId xmlns:a16="http://schemas.microsoft.com/office/drawing/2014/main" id="{37C52CAB-3EC6-4CAA-8E2A-8C4703F3683A}"/>
              </a:ext>
            </a:extLst>
          </p:cNvPr>
          <p:cNvPicPr>
            <a:picLocks noChangeAspect="1"/>
          </p:cNvPicPr>
          <p:nvPr/>
        </p:nvPicPr>
        <p:blipFill>
          <a:blip r:embed="rId5"/>
          <a:stretch>
            <a:fillRect/>
          </a:stretch>
        </p:blipFill>
        <p:spPr>
          <a:xfrm>
            <a:off x="457200" y="1928126"/>
            <a:ext cx="1462798" cy="1993697"/>
          </a:xfrm>
          <a:prstGeom prst="rect">
            <a:avLst/>
          </a:prstGeom>
        </p:spPr>
      </p:pic>
      <p:pic>
        <p:nvPicPr>
          <p:cNvPr id="3" name="Picture 2">
            <a:extLst>
              <a:ext uri="{FF2B5EF4-FFF2-40B4-BE49-F238E27FC236}">
                <a16:creationId xmlns:a16="http://schemas.microsoft.com/office/drawing/2014/main" id="{C25CA02C-7923-4DAA-A0AC-CAF4EA83231B}"/>
              </a:ext>
            </a:extLst>
          </p:cNvPr>
          <p:cNvPicPr>
            <a:picLocks noChangeAspect="1"/>
          </p:cNvPicPr>
          <p:nvPr/>
        </p:nvPicPr>
        <p:blipFill>
          <a:blip r:embed="rId6"/>
          <a:stretch>
            <a:fillRect/>
          </a:stretch>
        </p:blipFill>
        <p:spPr>
          <a:xfrm>
            <a:off x="3796387" y="1928126"/>
            <a:ext cx="1553815" cy="2046489"/>
          </a:xfrm>
          <a:prstGeom prst="rect">
            <a:avLst/>
          </a:prstGeom>
        </p:spPr>
      </p:pic>
      <p:pic>
        <p:nvPicPr>
          <p:cNvPr id="4" name="Picture 3">
            <a:extLst>
              <a:ext uri="{FF2B5EF4-FFF2-40B4-BE49-F238E27FC236}">
                <a16:creationId xmlns:a16="http://schemas.microsoft.com/office/drawing/2014/main" id="{99FC8C89-B4AE-4662-976D-4012FA78D7B3}"/>
              </a:ext>
            </a:extLst>
          </p:cNvPr>
          <p:cNvPicPr>
            <a:picLocks noChangeAspect="1"/>
          </p:cNvPicPr>
          <p:nvPr/>
        </p:nvPicPr>
        <p:blipFill>
          <a:blip r:embed="rId7"/>
          <a:stretch>
            <a:fillRect/>
          </a:stretch>
        </p:blipFill>
        <p:spPr>
          <a:xfrm>
            <a:off x="7295944" y="1928126"/>
            <a:ext cx="1560515" cy="2046489"/>
          </a:xfrm>
          <a:prstGeom prst="rect">
            <a:avLst/>
          </a:prstGeom>
        </p:spPr>
      </p:pic>
    </p:spTree>
    <p:extLst>
      <p:ext uri="{BB962C8B-B14F-4D97-AF65-F5344CB8AC3E}">
        <p14:creationId xmlns:p14="http://schemas.microsoft.com/office/powerpoint/2010/main" val="392158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5E6759-63AA-414C-96F3-CC5D50489CFB}"/>
              </a:ext>
            </a:extLst>
          </p:cNvPr>
          <p:cNvPicPr>
            <a:picLocks noGrp="1" noChangeAspect="1"/>
          </p:cNvPicPr>
          <p:nvPr>
            <p:ph sz="half" idx="1"/>
          </p:nvPr>
        </p:nvPicPr>
        <p:blipFill>
          <a:blip r:embed="rId2"/>
          <a:stretch>
            <a:fillRect/>
          </a:stretch>
        </p:blipFill>
        <p:spPr>
          <a:xfrm>
            <a:off x="228600" y="269481"/>
            <a:ext cx="2933851" cy="3587934"/>
          </a:xfrm>
          <a:prstGeom prst="rect">
            <a:avLst/>
          </a:prstGeom>
        </p:spPr>
      </p:pic>
      <p:sp>
        <p:nvSpPr>
          <p:cNvPr id="4" name="Content Placeholder 3">
            <a:extLst>
              <a:ext uri="{FF2B5EF4-FFF2-40B4-BE49-F238E27FC236}">
                <a16:creationId xmlns:a16="http://schemas.microsoft.com/office/drawing/2014/main" id="{8DA6BBEB-B99D-45F8-BB64-933BDB9AEA06}"/>
              </a:ext>
            </a:extLst>
          </p:cNvPr>
          <p:cNvSpPr>
            <a:spLocks noGrp="1"/>
          </p:cNvSpPr>
          <p:nvPr>
            <p:ph sz="half" idx="2"/>
          </p:nvPr>
        </p:nvSpPr>
        <p:spPr>
          <a:xfrm>
            <a:off x="5090160" y="1905000"/>
            <a:ext cx="3108960" cy="1295400"/>
          </a:xfrm>
        </p:spPr>
        <p:txBody>
          <a:bodyPr>
            <a:normAutofit fontScale="92500"/>
          </a:bodyPr>
          <a:lstStyle/>
          <a:p>
            <a:r>
              <a:rPr lang="en-US" sz="2800" dirty="0"/>
              <a:t>Report of the Steering Committee: 2025 Legislative Priorities</a:t>
            </a:r>
          </a:p>
          <a:p>
            <a:endParaRPr lang="en-US" dirty="0"/>
          </a:p>
        </p:txBody>
      </p:sp>
      <p:sp>
        <p:nvSpPr>
          <p:cNvPr id="6" name="TextBox 5">
            <a:extLst>
              <a:ext uri="{FF2B5EF4-FFF2-40B4-BE49-F238E27FC236}">
                <a16:creationId xmlns:a16="http://schemas.microsoft.com/office/drawing/2014/main" id="{DB752D76-1950-4A47-8F08-C7E8A648DCDB}"/>
              </a:ext>
            </a:extLst>
          </p:cNvPr>
          <p:cNvSpPr txBox="1"/>
          <p:nvPr/>
        </p:nvSpPr>
        <p:spPr>
          <a:xfrm>
            <a:off x="228600" y="4267200"/>
            <a:ext cx="3276600" cy="1138773"/>
          </a:xfrm>
          <a:prstGeom prst="rect">
            <a:avLst/>
          </a:prstGeom>
          <a:solidFill>
            <a:srgbClr val="9999FF">
              <a:alpha val="24000"/>
            </a:srgbClr>
          </a:solidFill>
        </p:spPr>
        <p:txBody>
          <a:bodyPr wrap="square" rtlCol="0">
            <a:spAutoFit/>
          </a:bodyPr>
          <a:lstStyle/>
          <a:p>
            <a:pPr algn="ctr"/>
            <a:r>
              <a:rPr lang="en-US" sz="2400" b="1" dirty="0"/>
              <a:t>Margaret Buckton</a:t>
            </a:r>
          </a:p>
          <a:p>
            <a:pPr algn="ctr"/>
            <a:r>
              <a:rPr lang="en-US" sz="2400" dirty="0"/>
              <a:t>UEN Executive Director</a:t>
            </a:r>
          </a:p>
          <a:p>
            <a:pPr algn="ctr"/>
            <a:r>
              <a:rPr lang="en-US" sz="2000" dirty="0"/>
              <a:t>ISFIS Partner</a:t>
            </a:r>
          </a:p>
        </p:txBody>
      </p:sp>
      <p:pic>
        <p:nvPicPr>
          <p:cNvPr id="7" name="Picture 6">
            <a:extLst>
              <a:ext uri="{FF2B5EF4-FFF2-40B4-BE49-F238E27FC236}">
                <a16:creationId xmlns:a16="http://schemas.microsoft.com/office/drawing/2014/main" id="{02341978-2AFF-4CF0-9C7B-C62F52021517}"/>
              </a:ext>
            </a:extLst>
          </p:cNvPr>
          <p:cNvPicPr>
            <a:picLocks noChangeAspect="1"/>
          </p:cNvPicPr>
          <p:nvPr/>
        </p:nvPicPr>
        <p:blipFill>
          <a:blip r:embed="rId3"/>
          <a:stretch>
            <a:fillRect/>
          </a:stretch>
        </p:blipFill>
        <p:spPr>
          <a:xfrm>
            <a:off x="3488033" y="1720890"/>
            <a:ext cx="1584960" cy="1584960"/>
          </a:xfrm>
          <a:prstGeom prst="rect">
            <a:avLst/>
          </a:prstGeom>
        </p:spPr>
      </p:pic>
      <p:sp>
        <p:nvSpPr>
          <p:cNvPr id="8" name="Content Placeholder 3">
            <a:extLst>
              <a:ext uri="{FF2B5EF4-FFF2-40B4-BE49-F238E27FC236}">
                <a16:creationId xmlns:a16="http://schemas.microsoft.com/office/drawing/2014/main" id="{8AAB3956-EDDB-4397-8772-12EA0B9098C9}"/>
              </a:ext>
            </a:extLst>
          </p:cNvPr>
          <p:cNvSpPr txBox="1">
            <a:spLocks/>
          </p:cNvSpPr>
          <p:nvPr/>
        </p:nvSpPr>
        <p:spPr>
          <a:xfrm>
            <a:off x="3810000" y="3672840"/>
            <a:ext cx="4541520" cy="17278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Chronic Absenteeism: Intersection of Local, State and Federal Policy</a:t>
            </a:r>
          </a:p>
          <a:p>
            <a:endParaRPr lang="en-US" dirty="0"/>
          </a:p>
        </p:txBody>
      </p:sp>
    </p:spTree>
    <p:extLst>
      <p:ext uri="{BB962C8B-B14F-4D97-AF65-F5344CB8AC3E}">
        <p14:creationId xmlns:p14="http://schemas.microsoft.com/office/powerpoint/2010/main" val="148286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67000"/>
            <a:ext cx="7543800" cy="1450757"/>
          </a:xfrm>
        </p:spPr>
        <p:txBody>
          <a:bodyPr>
            <a:normAutofit fontScale="90000"/>
          </a:bodyPr>
          <a:lstStyle/>
          <a:p>
            <a:r>
              <a:rPr lang="en-US" dirty="0"/>
              <a:t>Report of the Steering Committee:  2025 Legislative Priorities</a:t>
            </a:r>
          </a:p>
        </p:txBody>
      </p:sp>
      <p:pic>
        <p:nvPicPr>
          <p:cNvPr id="4" name="Picture 3"/>
          <p:cNvPicPr>
            <a:picLocks noChangeAspect="1"/>
          </p:cNvPicPr>
          <p:nvPr/>
        </p:nvPicPr>
        <p:blipFill>
          <a:blip r:embed="rId2"/>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422264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E836976-2215-42E2-9429-FB8BB4BD330A}"/>
              </a:ext>
            </a:extLst>
          </p:cNvPr>
          <p:cNvPicPr>
            <a:picLocks noGrp="1" noChangeAspect="1"/>
          </p:cNvPicPr>
          <p:nvPr>
            <p:ph sz="half" idx="2"/>
          </p:nvPr>
        </p:nvPicPr>
        <p:blipFill>
          <a:blip r:embed="rId3"/>
          <a:stretch>
            <a:fillRect/>
          </a:stretch>
        </p:blipFill>
        <p:spPr>
          <a:xfrm>
            <a:off x="4561624" y="180445"/>
            <a:ext cx="4506176" cy="5916272"/>
          </a:xfrm>
          <a:prstGeom prst="rect">
            <a:avLst/>
          </a:prstGeom>
        </p:spPr>
      </p:pic>
      <p:sp>
        <p:nvSpPr>
          <p:cNvPr id="6" name="Content Placeholder 5">
            <a:extLst>
              <a:ext uri="{FF2B5EF4-FFF2-40B4-BE49-F238E27FC236}">
                <a16:creationId xmlns:a16="http://schemas.microsoft.com/office/drawing/2014/main" id="{A741A439-AD44-4942-A973-29CEFC13D8CB}"/>
              </a:ext>
            </a:extLst>
          </p:cNvPr>
          <p:cNvSpPr>
            <a:spLocks noGrp="1"/>
          </p:cNvSpPr>
          <p:nvPr>
            <p:ph sz="half" idx="1"/>
          </p:nvPr>
        </p:nvSpPr>
        <p:spPr>
          <a:xfrm>
            <a:off x="822960" y="304800"/>
            <a:ext cx="3703320" cy="5564294"/>
          </a:xfrm>
        </p:spPr>
        <p:txBody>
          <a:bodyPr>
            <a:normAutofit/>
          </a:bodyPr>
          <a:lstStyle/>
          <a:p>
            <a:r>
              <a:rPr lang="en-US" sz="2400" b="1" dirty="0"/>
              <a:t>Facts About UEN Members</a:t>
            </a:r>
          </a:p>
        </p:txBody>
      </p:sp>
      <p:sp>
        <p:nvSpPr>
          <p:cNvPr id="9" name="TextBox 8">
            <a:extLst>
              <a:ext uri="{FF2B5EF4-FFF2-40B4-BE49-F238E27FC236}">
                <a16:creationId xmlns:a16="http://schemas.microsoft.com/office/drawing/2014/main" id="{A5599121-AF75-4806-BBE6-E2C8E45EBB34}"/>
              </a:ext>
            </a:extLst>
          </p:cNvPr>
          <p:cNvSpPr txBox="1"/>
          <p:nvPr/>
        </p:nvSpPr>
        <p:spPr>
          <a:xfrm>
            <a:off x="240922" y="952270"/>
            <a:ext cx="4256824" cy="1384995"/>
          </a:xfrm>
          <a:prstGeom prst="rect">
            <a:avLst/>
          </a:prstGeom>
          <a:solidFill>
            <a:schemeClr val="bg1"/>
          </a:solidFill>
        </p:spPr>
        <p:txBody>
          <a:bodyPr wrap="square" rtlCol="0">
            <a:spAutoFit/>
          </a:bodyPr>
          <a:lstStyle/>
          <a:p>
            <a:pPr algn="ctr"/>
            <a:r>
              <a:rPr lang="en-US" sz="1400" dirty="0"/>
              <a:t>Ten of Iowa’s largest districts in urban communities with two or more high schools, along with 14 other large school districts with one high school and other urban tendencies, make up the UEN membership.  Below are some facts about UEN member districts based on the 2022-23 school year:</a:t>
            </a:r>
          </a:p>
        </p:txBody>
      </p:sp>
      <p:pic>
        <p:nvPicPr>
          <p:cNvPr id="3" name="Picture 2">
            <a:extLst>
              <a:ext uri="{FF2B5EF4-FFF2-40B4-BE49-F238E27FC236}">
                <a16:creationId xmlns:a16="http://schemas.microsoft.com/office/drawing/2014/main" id="{BDDA3CBA-D103-4745-8525-887AE9C81095}"/>
              </a:ext>
            </a:extLst>
          </p:cNvPr>
          <p:cNvPicPr>
            <a:picLocks noChangeAspect="1"/>
          </p:cNvPicPr>
          <p:nvPr/>
        </p:nvPicPr>
        <p:blipFill>
          <a:blip r:embed="rId4"/>
          <a:stretch>
            <a:fillRect/>
          </a:stretch>
        </p:blipFill>
        <p:spPr>
          <a:xfrm>
            <a:off x="533400" y="2337265"/>
            <a:ext cx="3499676" cy="3750733"/>
          </a:xfrm>
          <a:prstGeom prst="rect">
            <a:avLst/>
          </a:prstGeom>
        </p:spPr>
      </p:pic>
    </p:spTree>
    <p:extLst>
      <p:ext uri="{BB962C8B-B14F-4D97-AF65-F5344CB8AC3E}">
        <p14:creationId xmlns:p14="http://schemas.microsoft.com/office/powerpoint/2010/main" val="412436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5E7B2DB-CC10-4B0F-B214-5320E3C99186}"/>
              </a:ext>
            </a:extLst>
          </p:cNvPr>
          <p:cNvGraphicFramePr>
            <a:graphicFrameLocks noGrp="1"/>
          </p:cNvGraphicFramePr>
          <p:nvPr>
            <p:ph idx="1"/>
            <p:extLst>
              <p:ext uri="{D42A27DB-BD31-4B8C-83A1-F6EECF244321}">
                <p14:modId xmlns:p14="http://schemas.microsoft.com/office/powerpoint/2010/main" val="2716387023"/>
              </p:ext>
            </p:extLst>
          </p:nvPr>
        </p:nvGraphicFramePr>
        <p:xfrm>
          <a:off x="304800" y="2590800"/>
          <a:ext cx="8686800" cy="2971801"/>
        </p:xfrm>
        <a:graphic>
          <a:graphicData uri="http://schemas.openxmlformats.org/drawingml/2006/table">
            <a:tbl>
              <a:tblPr firstRow="1" bandRow="1">
                <a:tableStyleId>{00A15C55-8517-42AA-B614-E9B94910E393}</a:tableStyleId>
              </a:tblPr>
              <a:tblGrid>
                <a:gridCol w="2895600">
                  <a:extLst>
                    <a:ext uri="{9D8B030D-6E8A-4147-A177-3AD203B41FA5}">
                      <a16:colId xmlns:a16="http://schemas.microsoft.com/office/drawing/2014/main" val="81790804"/>
                    </a:ext>
                  </a:extLst>
                </a:gridCol>
                <a:gridCol w="2895600">
                  <a:extLst>
                    <a:ext uri="{9D8B030D-6E8A-4147-A177-3AD203B41FA5}">
                      <a16:colId xmlns:a16="http://schemas.microsoft.com/office/drawing/2014/main" val="1501452008"/>
                    </a:ext>
                  </a:extLst>
                </a:gridCol>
                <a:gridCol w="2895600">
                  <a:extLst>
                    <a:ext uri="{9D8B030D-6E8A-4147-A177-3AD203B41FA5}">
                      <a16:colId xmlns:a16="http://schemas.microsoft.com/office/drawing/2014/main" val="2292893826"/>
                    </a:ext>
                  </a:extLst>
                </a:gridCol>
              </a:tblGrid>
              <a:tr h="304589">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360321886"/>
                  </a:ext>
                </a:extLst>
              </a:tr>
              <a:tr h="666803">
                <a:tc>
                  <a:txBody>
                    <a:bodyPr/>
                    <a:lstStyle/>
                    <a:p>
                      <a:r>
                        <a:rPr lang="en-US" sz="1800" b="1" dirty="0"/>
                        <a:t>Invest in Iowa’s Future / SSA / Equity</a:t>
                      </a:r>
                    </a:p>
                  </a:txBody>
                  <a:tcPr marL="68580" marR="68580" marT="34290" marB="34290"/>
                </a:tc>
                <a:tc>
                  <a:txBody>
                    <a:bodyPr/>
                    <a:lstStyle/>
                    <a:p>
                      <a:r>
                        <a:rPr lang="en-US" sz="1800" b="1" dirty="0"/>
                        <a:t>English Learner Programs and Services</a:t>
                      </a:r>
                    </a:p>
                  </a:txBody>
                  <a:tcPr marL="68580" marR="68580" marT="34290" marB="34290"/>
                </a:tc>
                <a:tc>
                  <a:txBody>
                    <a:bodyPr/>
                    <a:lstStyle/>
                    <a:p>
                      <a:r>
                        <a:rPr lang="en-US" sz="1800" b="1" dirty="0"/>
                        <a:t>ESAs and School Choice</a:t>
                      </a:r>
                    </a:p>
                  </a:txBody>
                  <a:tcPr marL="68580" marR="68580" marT="34290" marB="34290"/>
                </a:tc>
                <a:extLst>
                  <a:ext uri="{0D108BD9-81ED-4DB2-BD59-A6C34878D82A}">
                    <a16:rowId xmlns:a16="http://schemas.microsoft.com/office/drawing/2014/main" val="1900918417"/>
                  </a:ext>
                </a:extLst>
              </a:tr>
              <a:tr h="666803">
                <a:tc>
                  <a:txBody>
                    <a:bodyPr/>
                    <a:lstStyle/>
                    <a:p>
                      <a:r>
                        <a:rPr lang="en-US" sz="1800" b="1" dirty="0"/>
                        <a:t>Teacher, Administrator, Staff Shortage</a:t>
                      </a:r>
                    </a:p>
                  </a:txBody>
                  <a:tcPr marL="68580" marR="68580" marT="34290" marB="34290"/>
                </a:tc>
                <a:tc>
                  <a:txBody>
                    <a:bodyPr/>
                    <a:lstStyle/>
                    <a:p>
                      <a:r>
                        <a:rPr lang="en-US" sz="1800" b="1" dirty="0"/>
                        <a:t>Literacy: Research-Based Supports and Flexibility</a:t>
                      </a:r>
                    </a:p>
                  </a:txBody>
                  <a:tcPr marL="68580" marR="68580" marT="34290" marB="34290"/>
                </a:tc>
                <a:tc>
                  <a:txBody>
                    <a:bodyPr/>
                    <a:lstStyle/>
                    <a:p>
                      <a:r>
                        <a:rPr lang="en-US" sz="1800" b="1" dirty="0"/>
                        <a:t>Mental Health Services</a:t>
                      </a:r>
                    </a:p>
                  </a:txBody>
                  <a:tcPr marL="68580" marR="68580" marT="34290" marB="34290"/>
                </a:tc>
                <a:extLst>
                  <a:ext uri="{0D108BD9-81ED-4DB2-BD59-A6C34878D82A}">
                    <a16:rowId xmlns:a16="http://schemas.microsoft.com/office/drawing/2014/main" val="3139024687"/>
                  </a:ext>
                </a:extLst>
              </a:tr>
              <a:tr h="666803">
                <a:tc>
                  <a:txBody>
                    <a:bodyPr/>
                    <a:lstStyle/>
                    <a:p>
                      <a:r>
                        <a:rPr lang="en-US" sz="1800" b="1" dirty="0"/>
                        <a:t>Quality PK (1.0 weighting)</a:t>
                      </a:r>
                    </a:p>
                  </a:txBody>
                  <a:tcPr marL="68580" marR="68580" marT="34290" marB="34290"/>
                </a:tc>
                <a:tc>
                  <a:txBody>
                    <a:bodyPr/>
                    <a:lstStyle/>
                    <a:p>
                      <a:r>
                        <a:rPr lang="en-US" sz="1800" b="1" dirty="0"/>
                        <a:t>High School Programming</a:t>
                      </a:r>
                    </a:p>
                  </a:txBody>
                  <a:tcPr marL="68580" marR="68580" marT="34290" marB="34290"/>
                </a:tc>
                <a:tc>
                  <a:txBody>
                    <a:bodyPr/>
                    <a:lstStyle/>
                    <a:p>
                      <a:r>
                        <a:rPr lang="en-US" sz="1800" b="1" dirty="0"/>
                        <a:t>District Authority/Local Control</a:t>
                      </a:r>
                    </a:p>
                  </a:txBody>
                  <a:tcPr marL="68580" marR="68580" marT="34290" marB="34290"/>
                </a:tc>
                <a:extLst>
                  <a:ext uri="{0D108BD9-81ED-4DB2-BD59-A6C34878D82A}">
                    <a16:rowId xmlns:a16="http://schemas.microsoft.com/office/drawing/2014/main" val="2234356886"/>
                  </a:ext>
                </a:extLst>
              </a:tr>
              <a:tr h="666803">
                <a:tc>
                  <a:txBody>
                    <a:bodyPr/>
                    <a:lstStyle/>
                    <a:p>
                      <a:r>
                        <a:rPr lang="en-US" sz="1800" b="1" dirty="0"/>
                        <a:t>Opportunity Equity/Poverty</a:t>
                      </a:r>
                    </a:p>
                  </a:txBody>
                  <a:tcPr marL="68580" marR="68580" marT="34290" marB="34290"/>
                </a:tc>
                <a:tc>
                  <a:txBody>
                    <a:bodyPr/>
                    <a:lstStyle/>
                    <a:p>
                      <a:r>
                        <a:rPr lang="en-US" sz="1800" b="1" dirty="0"/>
                        <a:t>Special Education ID and Instruction</a:t>
                      </a:r>
                    </a:p>
                  </a:txBody>
                  <a:tcPr marL="68580" marR="68580" marT="34290" marB="34290"/>
                </a:tc>
                <a:tc>
                  <a:txBody>
                    <a:bodyPr/>
                    <a:lstStyle/>
                    <a:p>
                      <a:r>
                        <a:rPr lang="en-US" sz="1800" b="1" dirty="0"/>
                        <a:t>Cybersecurity and Safety</a:t>
                      </a:r>
                    </a:p>
                  </a:txBody>
                  <a:tcPr marL="68580" marR="68580" marT="34290" marB="34290"/>
                </a:tc>
                <a:extLst>
                  <a:ext uri="{0D108BD9-81ED-4DB2-BD59-A6C34878D82A}">
                    <a16:rowId xmlns:a16="http://schemas.microsoft.com/office/drawing/2014/main" val="3635011845"/>
                  </a:ext>
                </a:extLst>
              </a:tr>
            </a:tbl>
          </a:graphicData>
        </a:graphic>
      </p:graphicFrame>
      <p:sp>
        <p:nvSpPr>
          <p:cNvPr id="4" name="Slide Number Placeholder 3">
            <a:extLst>
              <a:ext uri="{FF2B5EF4-FFF2-40B4-BE49-F238E27FC236}">
                <a16:creationId xmlns:a16="http://schemas.microsoft.com/office/drawing/2014/main" id="{9AB59A6E-B20A-4751-AF4D-0CE08F72E20E}"/>
              </a:ext>
            </a:extLst>
          </p:cNvPr>
          <p:cNvSpPr>
            <a:spLocks noGrp="1"/>
          </p:cNvSpPr>
          <p:nvPr>
            <p:ph type="sldNum" sz="quarter" idx="12"/>
          </p:nvPr>
        </p:nvSpPr>
        <p:spPr/>
        <p:txBody>
          <a:bodyPr/>
          <a:lstStyle/>
          <a:p>
            <a:fld id="{7E3A9E86-4CC3-4959-A751-C33E618564A4}" type="slidenum">
              <a:rPr lang="en-US" smtClean="0"/>
              <a:t>14</a:t>
            </a:fld>
            <a:endParaRPr lang="en-US" dirty="0"/>
          </a:p>
        </p:txBody>
      </p:sp>
      <p:sp>
        <p:nvSpPr>
          <p:cNvPr id="8" name="TextBox 7">
            <a:extLst>
              <a:ext uri="{FF2B5EF4-FFF2-40B4-BE49-F238E27FC236}">
                <a16:creationId xmlns:a16="http://schemas.microsoft.com/office/drawing/2014/main" id="{24886529-9FBD-40DF-BBCD-2F0D58AC8072}"/>
              </a:ext>
            </a:extLst>
          </p:cNvPr>
          <p:cNvSpPr txBox="1"/>
          <p:nvPr/>
        </p:nvSpPr>
        <p:spPr>
          <a:xfrm>
            <a:off x="1828800" y="6411532"/>
            <a:ext cx="6324600" cy="369332"/>
          </a:xfrm>
          <a:prstGeom prst="rect">
            <a:avLst/>
          </a:prstGeom>
          <a:noFill/>
        </p:spPr>
        <p:txBody>
          <a:bodyPr wrap="square" rtlCol="0">
            <a:spAutoFit/>
          </a:bodyPr>
          <a:lstStyle/>
          <a:p>
            <a:r>
              <a:rPr lang="en-US" dirty="0">
                <a:solidFill>
                  <a:schemeClr val="bg1"/>
                </a:solidFill>
              </a:rPr>
              <a:t>More information coming soon </a:t>
            </a:r>
            <a:r>
              <a:rPr lang="en-US" b="1" dirty="0">
                <a:solidFill>
                  <a:schemeClr val="bg1"/>
                </a:solidFill>
                <a:hlinkClick r:id="rId2">
                  <a:extLst>
                    <a:ext uri="{A12FA001-AC4F-418D-AE19-62706E023703}">
                      <ahyp:hlinkClr xmlns:ahyp="http://schemas.microsoft.com/office/drawing/2018/hyperlinkcolor" xmlns="" val="tx"/>
                    </a:ext>
                  </a:extLst>
                </a:hlinkClick>
              </a:rPr>
              <a:t>www.uen-ia.org</a:t>
            </a:r>
            <a:r>
              <a:rPr lang="en-US" b="1" dirty="0">
                <a:solidFill>
                  <a:schemeClr val="bg1"/>
                </a:solidFill>
              </a:rPr>
              <a:t> </a:t>
            </a:r>
          </a:p>
        </p:txBody>
      </p:sp>
      <p:pic>
        <p:nvPicPr>
          <p:cNvPr id="2" name="Picture 1">
            <a:extLst>
              <a:ext uri="{FF2B5EF4-FFF2-40B4-BE49-F238E27FC236}">
                <a16:creationId xmlns:a16="http://schemas.microsoft.com/office/drawing/2014/main" id="{A94CBF9D-63B3-40F1-A9CF-E1F7282C8976}"/>
              </a:ext>
            </a:extLst>
          </p:cNvPr>
          <p:cNvPicPr>
            <a:picLocks noChangeAspect="1"/>
          </p:cNvPicPr>
          <p:nvPr/>
        </p:nvPicPr>
        <p:blipFill>
          <a:blip r:embed="rId3"/>
          <a:stretch>
            <a:fillRect/>
          </a:stretch>
        </p:blipFill>
        <p:spPr>
          <a:xfrm>
            <a:off x="0" y="21930"/>
            <a:ext cx="9068640" cy="2383278"/>
          </a:xfrm>
          <a:prstGeom prst="rect">
            <a:avLst/>
          </a:prstGeom>
        </p:spPr>
      </p:pic>
    </p:spTree>
    <p:extLst>
      <p:ext uri="{BB962C8B-B14F-4D97-AF65-F5344CB8AC3E}">
        <p14:creationId xmlns:p14="http://schemas.microsoft.com/office/powerpoint/2010/main" val="533688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72921"/>
            <a:ext cx="7543800" cy="1450757"/>
          </a:xfrm>
        </p:spPr>
        <p:txBody>
          <a:bodyPr>
            <a:normAutofit fontScale="90000"/>
          </a:bodyPr>
          <a:lstStyle/>
          <a:p>
            <a:pPr algn="ctr"/>
            <a:r>
              <a:rPr lang="en-US" sz="6000" b="1" dirty="0"/>
              <a:t>Chronic Absenteeism</a:t>
            </a:r>
            <a:r>
              <a:rPr lang="en-US" sz="5300" dirty="0"/>
              <a:t/>
            </a:r>
            <a:br>
              <a:rPr lang="en-US" sz="5300" dirty="0"/>
            </a:br>
            <a:r>
              <a:rPr lang="en-US" sz="5300" dirty="0"/>
              <a:t>Intersection of Local, State and Federal Policies</a:t>
            </a:r>
            <a:br>
              <a:rPr lang="en-US" sz="5300" dirty="0"/>
            </a:b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80986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E1AD-D4FE-4DFF-92B8-00FA4A75D2E3}"/>
              </a:ext>
            </a:extLst>
          </p:cNvPr>
          <p:cNvSpPr>
            <a:spLocks noGrp="1"/>
          </p:cNvSpPr>
          <p:nvPr>
            <p:ph type="title"/>
          </p:nvPr>
        </p:nvSpPr>
        <p:spPr>
          <a:xfrm>
            <a:off x="822960" y="286605"/>
            <a:ext cx="7543800" cy="703996"/>
          </a:xfrm>
        </p:spPr>
        <p:txBody>
          <a:bodyPr>
            <a:normAutofit fontScale="90000"/>
          </a:bodyPr>
          <a:lstStyle/>
          <a:p>
            <a:pPr algn="ctr"/>
            <a:r>
              <a:rPr lang="en-US" b="1" dirty="0"/>
              <a:t>Chronic Absenteeism Crisis</a:t>
            </a:r>
          </a:p>
        </p:txBody>
      </p:sp>
      <p:pic>
        <p:nvPicPr>
          <p:cNvPr id="4" name="Content Placeholder 3">
            <a:extLst>
              <a:ext uri="{FF2B5EF4-FFF2-40B4-BE49-F238E27FC236}">
                <a16:creationId xmlns:a16="http://schemas.microsoft.com/office/drawing/2014/main" id="{01A6C3C5-7C12-418D-8413-B960C6533336}"/>
              </a:ext>
            </a:extLst>
          </p:cNvPr>
          <p:cNvPicPr>
            <a:picLocks noGrp="1" noChangeAspect="1"/>
          </p:cNvPicPr>
          <p:nvPr>
            <p:ph idx="1"/>
          </p:nvPr>
        </p:nvPicPr>
        <p:blipFill>
          <a:blip r:embed="rId2"/>
          <a:stretch>
            <a:fillRect/>
          </a:stretch>
        </p:blipFill>
        <p:spPr>
          <a:xfrm>
            <a:off x="685800" y="1013253"/>
            <a:ext cx="7543800" cy="5627267"/>
          </a:xfrm>
          <a:prstGeom prst="rect">
            <a:avLst/>
          </a:prstGeom>
        </p:spPr>
      </p:pic>
      <p:sp>
        <p:nvSpPr>
          <p:cNvPr id="5" name="TextBox 4">
            <a:extLst>
              <a:ext uri="{FF2B5EF4-FFF2-40B4-BE49-F238E27FC236}">
                <a16:creationId xmlns:a16="http://schemas.microsoft.com/office/drawing/2014/main" id="{3A14E72A-AAF5-4AE4-9D93-1C17AB7777E8}"/>
              </a:ext>
            </a:extLst>
          </p:cNvPr>
          <p:cNvSpPr txBox="1"/>
          <p:nvPr/>
        </p:nvSpPr>
        <p:spPr>
          <a:xfrm>
            <a:off x="1295400" y="6248400"/>
            <a:ext cx="6248400" cy="369332"/>
          </a:xfrm>
          <a:prstGeom prst="rect">
            <a:avLst/>
          </a:prstGeom>
          <a:noFill/>
        </p:spPr>
        <p:txBody>
          <a:bodyPr wrap="square" rtlCol="0">
            <a:spAutoFit/>
          </a:bodyPr>
          <a:lstStyle/>
          <a:p>
            <a:r>
              <a:rPr lang="en-US" dirty="0"/>
              <a:t>From Chronic Absenteeism Task Force DE Presentation, July 2024</a:t>
            </a:r>
          </a:p>
        </p:txBody>
      </p:sp>
    </p:spTree>
    <p:extLst>
      <p:ext uri="{BB962C8B-B14F-4D97-AF65-F5344CB8AC3E}">
        <p14:creationId xmlns:p14="http://schemas.microsoft.com/office/powerpoint/2010/main" val="365895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2436-A9C4-495C-AA6A-3A030D8FFB07}"/>
              </a:ext>
            </a:extLst>
          </p:cNvPr>
          <p:cNvSpPr>
            <a:spLocks noGrp="1"/>
          </p:cNvSpPr>
          <p:nvPr>
            <p:ph type="title"/>
          </p:nvPr>
        </p:nvSpPr>
        <p:spPr>
          <a:xfrm>
            <a:off x="822960" y="286605"/>
            <a:ext cx="7543800" cy="475396"/>
          </a:xfrm>
        </p:spPr>
        <p:txBody>
          <a:bodyPr>
            <a:noAutofit/>
          </a:bodyPr>
          <a:lstStyle/>
          <a:p>
            <a:r>
              <a:rPr lang="en-US" sz="3600" b="1" dirty="0"/>
              <a:t>District Chronic Absenteeism 2021-22</a:t>
            </a:r>
          </a:p>
        </p:txBody>
      </p:sp>
      <p:pic>
        <p:nvPicPr>
          <p:cNvPr id="4" name="Content Placeholder 3">
            <a:extLst>
              <a:ext uri="{FF2B5EF4-FFF2-40B4-BE49-F238E27FC236}">
                <a16:creationId xmlns:a16="http://schemas.microsoft.com/office/drawing/2014/main" id="{2B3D5289-341A-42DB-A21F-C90E2A2D09A7}"/>
              </a:ext>
            </a:extLst>
          </p:cNvPr>
          <p:cNvPicPr>
            <a:picLocks noGrp="1" noChangeAspect="1"/>
          </p:cNvPicPr>
          <p:nvPr>
            <p:ph idx="1"/>
          </p:nvPr>
        </p:nvPicPr>
        <p:blipFill>
          <a:blip r:embed="rId2"/>
          <a:stretch>
            <a:fillRect/>
          </a:stretch>
        </p:blipFill>
        <p:spPr>
          <a:xfrm>
            <a:off x="266700" y="685800"/>
            <a:ext cx="8610600" cy="5978540"/>
          </a:xfrm>
          <a:prstGeom prst="rect">
            <a:avLst/>
          </a:prstGeom>
        </p:spPr>
      </p:pic>
      <p:sp>
        <p:nvSpPr>
          <p:cNvPr id="5" name="TextBox 4">
            <a:extLst>
              <a:ext uri="{FF2B5EF4-FFF2-40B4-BE49-F238E27FC236}">
                <a16:creationId xmlns:a16="http://schemas.microsoft.com/office/drawing/2014/main" id="{9A6EC7CC-182E-42BB-BEB6-2A50220FA8E4}"/>
              </a:ext>
            </a:extLst>
          </p:cNvPr>
          <p:cNvSpPr txBox="1"/>
          <p:nvPr/>
        </p:nvSpPr>
        <p:spPr>
          <a:xfrm>
            <a:off x="1295400" y="6334104"/>
            <a:ext cx="6248400" cy="369332"/>
          </a:xfrm>
          <a:prstGeom prst="rect">
            <a:avLst/>
          </a:prstGeom>
          <a:noFill/>
        </p:spPr>
        <p:txBody>
          <a:bodyPr wrap="square" rtlCol="0">
            <a:spAutoFit/>
          </a:bodyPr>
          <a:lstStyle/>
          <a:p>
            <a:r>
              <a:rPr lang="en-US" dirty="0"/>
              <a:t>From Chronic Absenteeism Task Force DE Presentation, July 2024</a:t>
            </a:r>
          </a:p>
        </p:txBody>
      </p:sp>
    </p:spTree>
    <p:extLst>
      <p:ext uri="{BB962C8B-B14F-4D97-AF65-F5344CB8AC3E}">
        <p14:creationId xmlns:p14="http://schemas.microsoft.com/office/powerpoint/2010/main" val="3623605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96E7-6D20-4826-BF9E-30313B0AAC8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F094856-7C70-452E-99A6-0DD0D27BF37D}"/>
              </a:ext>
            </a:extLst>
          </p:cNvPr>
          <p:cNvPicPr>
            <a:picLocks noGrp="1" noChangeAspect="1"/>
          </p:cNvPicPr>
          <p:nvPr>
            <p:ph idx="1"/>
          </p:nvPr>
        </p:nvPicPr>
        <p:blipFill>
          <a:blip r:embed="rId2"/>
          <a:stretch>
            <a:fillRect/>
          </a:stretch>
        </p:blipFill>
        <p:spPr>
          <a:xfrm rot="5400000">
            <a:off x="1461159" y="-775359"/>
            <a:ext cx="5840682" cy="7543800"/>
          </a:xfrm>
          <a:prstGeom prst="rect">
            <a:avLst/>
          </a:prstGeom>
        </p:spPr>
      </p:pic>
    </p:spTree>
    <p:extLst>
      <p:ext uri="{BB962C8B-B14F-4D97-AF65-F5344CB8AC3E}">
        <p14:creationId xmlns:p14="http://schemas.microsoft.com/office/powerpoint/2010/main" val="4217775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FAA8-CDBC-499D-8871-2DA48F080EA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DEA714D-4A8C-4558-98BC-DF0D88576038}"/>
              </a:ext>
            </a:extLst>
          </p:cNvPr>
          <p:cNvPicPr>
            <a:picLocks noGrp="1" noChangeAspect="1"/>
          </p:cNvPicPr>
          <p:nvPr>
            <p:ph idx="1"/>
          </p:nvPr>
        </p:nvPicPr>
        <p:blipFill>
          <a:blip r:embed="rId2"/>
          <a:stretch>
            <a:fillRect/>
          </a:stretch>
        </p:blipFill>
        <p:spPr>
          <a:xfrm>
            <a:off x="624840" y="126885"/>
            <a:ext cx="7696200" cy="6444511"/>
          </a:xfrm>
          <a:prstGeom prst="rect">
            <a:avLst/>
          </a:prstGeom>
        </p:spPr>
      </p:pic>
      <p:sp>
        <p:nvSpPr>
          <p:cNvPr id="5" name="TextBox 4">
            <a:extLst>
              <a:ext uri="{FF2B5EF4-FFF2-40B4-BE49-F238E27FC236}">
                <a16:creationId xmlns:a16="http://schemas.microsoft.com/office/drawing/2014/main" id="{725E307A-172C-4C55-B351-5144A0DC7B8A}"/>
              </a:ext>
            </a:extLst>
          </p:cNvPr>
          <p:cNvSpPr txBox="1"/>
          <p:nvPr/>
        </p:nvSpPr>
        <p:spPr>
          <a:xfrm>
            <a:off x="1295400" y="6248400"/>
            <a:ext cx="6248400" cy="369332"/>
          </a:xfrm>
          <a:prstGeom prst="rect">
            <a:avLst/>
          </a:prstGeom>
          <a:noFill/>
        </p:spPr>
        <p:txBody>
          <a:bodyPr wrap="square" rtlCol="0">
            <a:spAutoFit/>
          </a:bodyPr>
          <a:lstStyle/>
          <a:p>
            <a:r>
              <a:rPr lang="en-US" dirty="0"/>
              <a:t>From Chronic Absenteeism Task Force DE Presentation, July 2024</a:t>
            </a:r>
          </a:p>
        </p:txBody>
      </p:sp>
    </p:spTree>
    <p:extLst>
      <p:ext uri="{BB962C8B-B14F-4D97-AF65-F5344CB8AC3E}">
        <p14:creationId xmlns:p14="http://schemas.microsoft.com/office/powerpoint/2010/main" val="167047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1F13-64E0-4B57-88AA-61F83D828A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D4782D-98E3-4F5A-8994-1390E725677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DEBA9D1-13D5-41D1-95F5-EEBF9FE3941A}"/>
              </a:ext>
            </a:extLst>
          </p:cNvPr>
          <p:cNvSpPr>
            <a:spLocks noGrp="1"/>
          </p:cNvSpPr>
          <p:nvPr>
            <p:ph sz="half" idx="2"/>
          </p:nvPr>
        </p:nvSpPr>
        <p:spPr>
          <a:xfrm>
            <a:off x="5410200" y="1845735"/>
            <a:ext cx="2956560" cy="4023360"/>
          </a:xfrm>
        </p:spPr>
        <p:txBody>
          <a:bodyPr/>
          <a:lstStyle/>
          <a:p>
            <a:r>
              <a:rPr lang="en-US" sz="3200" b="1" dirty="0"/>
              <a:t>T.J. Schneckloth</a:t>
            </a:r>
          </a:p>
          <a:p>
            <a:r>
              <a:rPr lang="en-US" b="1" dirty="0"/>
              <a:t>Davenport Superintendent</a:t>
            </a:r>
          </a:p>
          <a:p>
            <a:r>
              <a:rPr lang="en-US" b="1" dirty="0"/>
              <a:t>UEN Chair</a:t>
            </a:r>
            <a:endParaRPr lang="en-US" dirty="0"/>
          </a:p>
        </p:txBody>
      </p:sp>
      <p:pic>
        <p:nvPicPr>
          <p:cNvPr id="5" name="Picture 4">
            <a:extLst>
              <a:ext uri="{FF2B5EF4-FFF2-40B4-BE49-F238E27FC236}">
                <a16:creationId xmlns:a16="http://schemas.microsoft.com/office/drawing/2014/main" id="{7BEAE730-0989-43A1-965F-DFBDA1A5266B}"/>
              </a:ext>
            </a:extLst>
          </p:cNvPr>
          <p:cNvPicPr>
            <a:picLocks noChangeAspect="1"/>
          </p:cNvPicPr>
          <p:nvPr/>
        </p:nvPicPr>
        <p:blipFill>
          <a:blip r:embed="rId2"/>
          <a:stretch>
            <a:fillRect/>
          </a:stretch>
        </p:blipFill>
        <p:spPr>
          <a:xfrm>
            <a:off x="836815" y="343524"/>
            <a:ext cx="4164748" cy="5676276"/>
          </a:xfrm>
          <a:prstGeom prst="rect">
            <a:avLst/>
          </a:prstGeom>
        </p:spPr>
      </p:pic>
    </p:spTree>
    <p:extLst>
      <p:ext uri="{BB962C8B-B14F-4D97-AF65-F5344CB8AC3E}">
        <p14:creationId xmlns:p14="http://schemas.microsoft.com/office/powerpoint/2010/main" val="187670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DC5C-A9D5-428D-AC9E-C62E9C625A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9691DC-7AF8-4332-89E1-AD8AE7A6BA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554773-C973-4686-A2D3-0AE7E4EE5636}"/>
              </a:ext>
            </a:extLst>
          </p:cNvPr>
          <p:cNvPicPr>
            <a:picLocks noChangeAspect="1"/>
          </p:cNvPicPr>
          <p:nvPr/>
        </p:nvPicPr>
        <p:blipFill>
          <a:blip r:embed="rId2"/>
          <a:stretch>
            <a:fillRect/>
          </a:stretch>
        </p:blipFill>
        <p:spPr>
          <a:xfrm>
            <a:off x="822959" y="240068"/>
            <a:ext cx="7391400" cy="6377864"/>
          </a:xfrm>
          <a:prstGeom prst="rect">
            <a:avLst/>
          </a:prstGeom>
        </p:spPr>
      </p:pic>
      <p:sp>
        <p:nvSpPr>
          <p:cNvPr id="5" name="TextBox 4">
            <a:extLst>
              <a:ext uri="{FF2B5EF4-FFF2-40B4-BE49-F238E27FC236}">
                <a16:creationId xmlns:a16="http://schemas.microsoft.com/office/drawing/2014/main" id="{794E59B0-E5D2-4990-B5D4-080F91AEDB45}"/>
              </a:ext>
            </a:extLst>
          </p:cNvPr>
          <p:cNvSpPr txBox="1"/>
          <p:nvPr/>
        </p:nvSpPr>
        <p:spPr>
          <a:xfrm>
            <a:off x="1295400" y="6248400"/>
            <a:ext cx="6248400" cy="369332"/>
          </a:xfrm>
          <a:prstGeom prst="rect">
            <a:avLst/>
          </a:prstGeom>
          <a:noFill/>
        </p:spPr>
        <p:txBody>
          <a:bodyPr wrap="square" rtlCol="0">
            <a:spAutoFit/>
          </a:bodyPr>
          <a:lstStyle/>
          <a:p>
            <a:r>
              <a:rPr lang="en-US" dirty="0"/>
              <a:t>From Chronic Absenteeism Task Force DE Presentation, July 2024</a:t>
            </a:r>
          </a:p>
        </p:txBody>
      </p:sp>
    </p:spTree>
    <p:extLst>
      <p:ext uri="{BB962C8B-B14F-4D97-AF65-F5344CB8AC3E}">
        <p14:creationId xmlns:p14="http://schemas.microsoft.com/office/powerpoint/2010/main" val="1716234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E41E-94F4-4839-9A27-BFE696395AC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B19F01C-6C06-4CA3-8468-F1768840A45A}"/>
              </a:ext>
            </a:extLst>
          </p:cNvPr>
          <p:cNvPicPr>
            <a:picLocks noGrp="1" noChangeAspect="1"/>
          </p:cNvPicPr>
          <p:nvPr>
            <p:ph idx="1"/>
          </p:nvPr>
        </p:nvPicPr>
        <p:blipFill>
          <a:blip r:embed="rId2"/>
          <a:stretch>
            <a:fillRect/>
          </a:stretch>
        </p:blipFill>
        <p:spPr>
          <a:xfrm>
            <a:off x="228600" y="136525"/>
            <a:ext cx="8596154" cy="5045075"/>
          </a:xfrm>
          <a:prstGeom prst="rect">
            <a:avLst/>
          </a:prstGeom>
        </p:spPr>
      </p:pic>
      <p:sp>
        <p:nvSpPr>
          <p:cNvPr id="4" name="Slide Number Placeholder 3">
            <a:extLst>
              <a:ext uri="{FF2B5EF4-FFF2-40B4-BE49-F238E27FC236}">
                <a16:creationId xmlns:a16="http://schemas.microsoft.com/office/drawing/2014/main" id="{F5C9A24C-675E-470A-8301-5874CABE0B46}"/>
              </a:ext>
            </a:extLst>
          </p:cNvPr>
          <p:cNvSpPr>
            <a:spLocks noGrp="1"/>
          </p:cNvSpPr>
          <p:nvPr>
            <p:ph type="sldNum" sz="quarter" idx="12"/>
          </p:nvPr>
        </p:nvSpPr>
        <p:spPr/>
        <p:txBody>
          <a:bodyPr/>
          <a:lstStyle/>
          <a:p>
            <a:fld id="{7E3A9E86-4CC3-4959-A751-C33E618564A4}" type="slidenum">
              <a:rPr lang="en-US" smtClean="0"/>
              <a:t>21</a:t>
            </a:fld>
            <a:endParaRPr lang="en-US" dirty="0"/>
          </a:p>
        </p:txBody>
      </p:sp>
      <p:sp>
        <p:nvSpPr>
          <p:cNvPr id="6" name="Oval 5">
            <a:extLst>
              <a:ext uri="{FF2B5EF4-FFF2-40B4-BE49-F238E27FC236}">
                <a16:creationId xmlns:a16="http://schemas.microsoft.com/office/drawing/2014/main" id="{15D8ACA2-7A4C-4FD6-8CFB-48812E5958A7}"/>
              </a:ext>
            </a:extLst>
          </p:cNvPr>
          <p:cNvSpPr/>
          <p:nvPr/>
        </p:nvSpPr>
        <p:spPr>
          <a:xfrm>
            <a:off x="4419600" y="3429000"/>
            <a:ext cx="1066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0737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B460-8B74-4DAD-B0F3-B37FC227B468}"/>
              </a:ext>
            </a:extLst>
          </p:cNvPr>
          <p:cNvSpPr>
            <a:spLocks noGrp="1"/>
          </p:cNvSpPr>
          <p:nvPr>
            <p:ph type="title"/>
          </p:nvPr>
        </p:nvSpPr>
        <p:spPr>
          <a:xfrm>
            <a:off x="800100" y="76200"/>
            <a:ext cx="7543800" cy="703996"/>
          </a:xfrm>
        </p:spPr>
        <p:txBody>
          <a:bodyPr>
            <a:normAutofit fontScale="90000"/>
          </a:bodyPr>
          <a:lstStyle/>
          <a:p>
            <a:r>
              <a:rPr lang="en-US" dirty="0"/>
              <a:t>State Report Card: Summary</a:t>
            </a:r>
          </a:p>
        </p:txBody>
      </p:sp>
      <p:pic>
        <p:nvPicPr>
          <p:cNvPr id="4" name="Content Placeholder 3">
            <a:extLst>
              <a:ext uri="{FF2B5EF4-FFF2-40B4-BE49-F238E27FC236}">
                <a16:creationId xmlns:a16="http://schemas.microsoft.com/office/drawing/2014/main" id="{CE65BD11-560A-428A-A9B0-7ACADEAAFA85}"/>
              </a:ext>
            </a:extLst>
          </p:cNvPr>
          <p:cNvPicPr>
            <a:picLocks noGrp="1" noChangeAspect="1"/>
          </p:cNvPicPr>
          <p:nvPr>
            <p:ph idx="1"/>
          </p:nvPr>
        </p:nvPicPr>
        <p:blipFill>
          <a:blip r:embed="rId2"/>
          <a:stretch>
            <a:fillRect/>
          </a:stretch>
        </p:blipFill>
        <p:spPr>
          <a:xfrm>
            <a:off x="771005" y="806378"/>
            <a:ext cx="7467600" cy="6051622"/>
          </a:xfrm>
          <a:prstGeom prst="rect">
            <a:avLst/>
          </a:prstGeom>
        </p:spPr>
      </p:pic>
    </p:spTree>
    <p:extLst>
      <p:ext uri="{BB962C8B-B14F-4D97-AF65-F5344CB8AC3E}">
        <p14:creationId xmlns:p14="http://schemas.microsoft.com/office/powerpoint/2010/main" val="319694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A4F9-C721-4D5C-89AA-2DBF834A269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3CCDCE9-16CE-4D97-B5E3-4E2CB52B234E}"/>
              </a:ext>
            </a:extLst>
          </p:cNvPr>
          <p:cNvPicPr>
            <a:picLocks noGrp="1" noChangeAspect="1"/>
          </p:cNvPicPr>
          <p:nvPr>
            <p:ph idx="1"/>
          </p:nvPr>
        </p:nvPicPr>
        <p:blipFill>
          <a:blip r:embed="rId2"/>
          <a:stretch>
            <a:fillRect/>
          </a:stretch>
        </p:blipFill>
        <p:spPr>
          <a:xfrm>
            <a:off x="152400" y="307386"/>
            <a:ext cx="8278827" cy="2048754"/>
          </a:xfrm>
          <a:prstGeom prst="rect">
            <a:avLst/>
          </a:prstGeom>
        </p:spPr>
      </p:pic>
      <p:sp>
        <p:nvSpPr>
          <p:cNvPr id="5" name="TextBox 4">
            <a:extLst>
              <a:ext uri="{FF2B5EF4-FFF2-40B4-BE49-F238E27FC236}">
                <a16:creationId xmlns:a16="http://schemas.microsoft.com/office/drawing/2014/main" id="{566BAE57-4E99-4C3B-AAA2-9A579E7492AB}"/>
              </a:ext>
            </a:extLst>
          </p:cNvPr>
          <p:cNvSpPr txBox="1"/>
          <p:nvPr/>
        </p:nvSpPr>
        <p:spPr>
          <a:xfrm>
            <a:off x="304800" y="2667000"/>
            <a:ext cx="3352800" cy="2862322"/>
          </a:xfrm>
          <a:prstGeom prst="rect">
            <a:avLst/>
          </a:prstGeom>
          <a:solidFill>
            <a:schemeClr val="bg2"/>
          </a:solidFill>
        </p:spPr>
        <p:txBody>
          <a:bodyPr wrap="square" rtlCol="0">
            <a:spAutoFit/>
          </a:bodyPr>
          <a:lstStyle/>
          <a:p>
            <a:r>
              <a:rPr lang="en-US" dirty="0"/>
              <a:t>For 2023-24 School Year (Spring Student Reporting in Iowa data) State Averages:</a:t>
            </a:r>
          </a:p>
          <a:p>
            <a:endParaRPr lang="en-US" dirty="0"/>
          </a:p>
          <a:p>
            <a:pPr marL="285750" indent="-285750">
              <a:buFont typeface="Arial" panose="020B0604020202020204" pitchFamily="34" charset="0"/>
              <a:buChar char="•"/>
            </a:pPr>
            <a:r>
              <a:rPr lang="en-US" dirty="0"/>
              <a:t>21.6% of Iowa Public School Students were Chronically Absent (2023-24)</a:t>
            </a:r>
          </a:p>
          <a:p>
            <a:pPr marL="285750" indent="-285750">
              <a:buFont typeface="Arial" panose="020B0604020202020204" pitchFamily="34" charset="0"/>
              <a:buChar char="•"/>
            </a:pPr>
            <a:r>
              <a:rPr lang="en-US" dirty="0"/>
              <a:t>29.2% of Els</a:t>
            </a:r>
          </a:p>
          <a:p>
            <a:pPr marL="285750" indent="-285750">
              <a:buFont typeface="Arial" panose="020B0604020202020204" pitchFamily="34" charset="0"/>
              <a:buChar char="•"/>
            </a:pPr>
            <a:r>
              <a:rPr lang="en-US" dirty="0"/>
              <a:t>31.9% of Low-Income (FRL)</a:t>
            </a:r>
          </a:p>
          <a:p>
            <a:pPr marL="285750" indent="-285750">
              <a:buFont typeface="Arial" panose="020B0604020202020204" pitchFamily="34" charset="0"/>
              <a:buChar char="•"/>
            </a:pPr>
            <a:r>
              <a:rPr lang="en-US" dirty="0"/>
              <a:t>30.5% of Disabilities/IEP</a:t>
            </a:r>
          </a:p>
        </p:txBody>
      </p:sp>
      <p:sp>
        <p:nvSpPr>
          <p:cNvPr id="6" name="TextBox 5">
            <a:extLst>
              <a:ext uri="{FF2B5EF4-FFF2-40B4-BE49-F238E27FC236}">
                <a16:creationId xmlns:a16="http://schemas.microsoft.com/office/drawing/2014/main" id="{20430CBA-D03C-49E3-90F8-DD758377E3AA}"/>
              </a:ext>
            </a:extLst>
          </p:cNvPr>
          <p:cNvSpPr txBox="1"/>
          <p:nvPr/>
        </p:nvSpPr>
        <p:spPr>
          <a:xfrm>
            <a:off x="4316427" y="3124200"/>
            <a:ext cx="4114800" cy="2308324"/>
          </a:xfrm>
          <a:prstGeom prst="rect">
            <a:avLst/>
          </a:prstGeom>
          <a:solidFill>
            <a:schemeClr val="bg2"/>
          </a:solidFill>
        </p:spPr>
        <p:txBody>
          <a:bodyPr wrap="square" rtlCol="0">
            <a:spAutoFit/>
          </a:bodyPr>
          <a:lstStyle/>
          <a:p>
            <a:r>
              <a:rPr lang="en-US" dirty="0"/>
              <a:t>For 2023-24 School Year (Spring Student Reporting in Iowa data)</a:t>
            </a:r>
          </a:p>
          <a:p>
            <a:r>
              <a:rPr lang="en-US" dirty="0"/>
              <a:t>Growth from 2022-23:</a:t>
            </a:r>
          </a:p>
          <a:p>
            <a:endParaRPr lang="en-US" dirty="0"/>
          </a:p>
          <a:p>
            <a:pPr marL="285750" indent="-285750">
              <a:buFont typeface="Arial" panose="020B0604020202020204" pitchFamily="34" charset="0"/>
              <a:buChar char="•"/>
            </a:pPr>
            <a:r>
              <a:rPr lang="en-US" dirty="0"/>
              <a:t>2022-23 Attendance Rate 81.6%</a:t>
            </a:r>
          </a:p>
          <a:p>
            <a:pPr marL="285750" indent="-285750">
              <a:buFont typeface="Arial" panose="020B0604020202020204" pitchFamily="34" charset="0"/>
              <a:buChar char="•"/>
            </a:pPr>
            <a:r>
              <a:rPr lang="en-US" dirty="0"/>
              <a:t>2023-24 Attendance Rate 83.8%</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2.2% Growth State Average</a:t>
            </a:r>
          </a:p>
        </p:txBody>
      </p:sp>
      <p:cxnSp>
        <p:nvCxnSpPr>
          <p:cNvPr id="8" name="Straight Connector 7">
            <a:extLst>
              <a:ext uri="{FF2B5EF4-FFF2-40B4-BE49-F238E27FC236}">
                <a16:creationId xmlns:a16="http://schemas.microsoft.com/office/drawing/2014/main" id="{3C74A018-4FD5-4192-9A4D-1B647B951138}"/>
              </a:ext>
            </a:extLst>
          </p:cNvPr>
          <p:cNvCxnSpPr/>
          <p:nvPr/>
        </p:nvCxnSpPr>
        <p:spPr>
          <a:xfrm>
            <a:off x="4419600" y="4953000"/>
            <a:ext cx="381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46B081-57EE-4D56-94D1-25A9ACA2C290}"/>
              </a:ext>
            </a:extLst>
          </p:cNvPr>
          <p:cNvCxnSpPr/>
          <p:nvPr/>
        </p:nvCxnSpPr>
        <p:spPr>
          <a:xfrm>
            <a:off x="4419600" y="5029200"/>
            <a:ext cx="381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20CE6A-3DBE-4C19-B357-8406210D9720}"/>
              </a:ext>
            </a:extLst>
          </p:cNvPr>
          <p:cNvSpPr/>
          <p:nvPr/>
        </p:nvSpPr>
        <p:spPr>
          <a:xfrm>
            <a:off x="1084199" y="5511466"/>
            <a:ext cx="6670801"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Retrospective Measure</a:t>
            </a:r>
          </a:p>
        </p:txBody>
      </p:sp>
    </p:spTree>
    <p:extLst>
      <p:ext uri="{BB962C8B-B14F-4D97-AF65-F5344CB8AC3E}">
        <p14:creationId xmlns:p14="http://schemas.microsoft.com/office/powerpoint/2010/main" val="1750815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8ED9-6035-4DF8-A0C2-AD676CA3A26F}"/>
              </a:ext>
            </a:extLst>
          </p:cNvPr>
          <p:cNvSpPr>
            <a:spLocks noGrp="1"/>
          </p:cNvSpPr>
          <p:nvPr>
            <p:ph type="title"/>
          </p:nvPr>
        </p:nvSpPr>
        <p:spPr/>
        <p:txBody>
          <a:bodyPr>
            <a:normAutofit/>
          </a:bodyPr>
          <a:lstStyle/>
          <a:p>
            <a:r>
              <a:rPr lang="en-US" u="sng" dirty="0">
                <a:hlinkClick r:id="rId2"/>
              </a:rPr>
              <a:t>SF 2435</a:t>
            </a:r>
            <a:r>
              <a:rPr lang="en-US" dirty="0"/>
              <a:t> Chronic Absenteeism</a:t>
            </a:r>
            <a:br>
              <a:rPr lang="en-US" dirty="0"/>
            </a:br>
            <a:r>
              <a:rPr lang="en-US" dirty="0"/>
              <a:t> State Policy</a:t>
            </a:r>
          </a:p>
        </p:txBody>
      </p:sp>
      <p:sp>
        <p:nvSpPr>
          <p:cNvPr id="3" name="Content Placeholder 2">
            <a:extLst>
              <a:ext uri="{FF2B5EF4-FFF2-40B4-BE49-F238E27FC236}">
                <a16:creationId xmlns:a16="http://schemas.microsoft.com/office/drawing/2014/main" id="{D4FA3ECB-D89F-458B-B8AB-F7AB9172855D}"/>
              </a:ext>
            </a:extLst>
          </p:cNvPr>
          <p:cNvSpPr>
            <a:spLocks noGrp="1"/>
          </p:cNvSpPr>
          <p:nvPr>
            <p:ph idx="1"/>
          </p:nvPr>
        </p:nvSpPr>
        <p:spPr>
          <a:xfrm>
            <a:off x="609600" y="2286000"/>
            <a:ext cx="7543801" cy="4023360"/>
          </a:xfrm>
        </p:spPr>
        <p:txBody>
          <a:bodyPr>
            <a:normAutofit/>
          </a:bodyPr>
          <a:lstStyle/>
          <a:p>
            <a:pPr marL="0" indent="0">
              <a:buNone/>
            </a:pPr>
            <a:r>
              <a:rPr lang="en-US" sz="2400" dirty="0"/>
              <a:t>Board Policy / Rules must address: </a:t>
            </a:r>
          </a:p>
          <a:p>
            <a:pPr marL="514350" indent="-514350">
              <a:buFont typeface="+mj-lt"/>
              <a:buAutoNum type="arabicPeriod"/>
            </a:pPr>
            <a:r>
              <a:rPr lang="en-US" dirty="0"/>
              <a:t>How the board of directors determines whether a child is chronically absent (this directly implies local authority) </a:t>
            </a:r>
          </a:p>
          <a:p>
            <a:pPr marL="514350" indent="-514350">
              <a:buFont typeface="+mj-lt"/>
              <a:buAutoNum type="arabicPeriod"/>
            </a:pPr>
            <a:r>
              <a:rPr lang="en-US" dirty="0"/>
              <a:t>The different interventions that the board of directors </a:t>
            </a:r>
            <a:r>
              <a:rPr lang="en-US" u="sng" dirty="0"/>
              <a:t>may</a:t>
            </a:r>
            <a:r>
              <a:rPr lang="en-US" dirty="0"/>
              <a:t> use when a child is chronically absent. </a:t>
            </a:r>
          </a:p>
          <a:p>
            <a:pPr marL="514350" indent="-514350">
              <a:buFont typeface="+mj-lt"/>
              <a:buAutoNum type="arabicPeriod"/>
            </a:pPr>
            <a:r>
              <a:rPr lang="en-US" dirty="0"/>
              <a:t>The different penalties associated with a child being chronically absent. </a:t>
            </a:r>
          </a:p>
        </p:txBody>
      </p:sp>
      <p:sp>
        <p:nvSpPr>
          <p:cNvPr id="4" name="Slide Number Placeholder 3">
            <a:extLst>
              <a:ext uri="{FF2B5EF4-FFF2-40B4-BE49-F238E27FC236}">
                <a16:creationId xmlns:a16="http://schemas.microsoft.com/office/drawing/2014/main" id="{E3926E16-2376-441E-90F4-9DDE959FB164}"/>
              </a:ext>
            </a:extLst>
          </p:cNvPr>
          <p:cNvSpPr>
            <a:spLocks noGrp="1"/>
          </p:cNvSpPr>
          <p:nvPr>
            <p:ph type="sldNum" sz="quarter" idx="12"/>
          </p:nvPr>
        </p:nvSpPr>
        <p:spPr/>
        <p:txBody>
          <a:bodyPr/>
          <a:lstStyle/>
          <a:p>
            <a:fld id="{7E3A9E86-4CC3-4959-A751-C33E618564A4}" type="slidenum">
              <a:rPr lang="en-US" smtClean="0"/>
              <a:t>24</a:t>
            </a:fld>
            <a:endParaRPr lang="en-US" dirty="0"/>
          </a:p>
        </p:txBody>
      </p:sp>
    </p:spTree>
    <p:extLst>
      <p:ext uri="{BB962C8B-B14F-4D97-AF65-F5344CB8AC3E}">
        <p14:creationId xmlns:p14="http://schemas.microsoft.com/office/powerpoint/2010/main" val="14937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A2E9-DE98-4EA0-868F-0CD2E20003EF}"/>
              </a:ext>
            </a:extLst>
          </p:cNvPr>
          <p:cNvSpPr>
            <a:spLocks noGrp="1"/>
          </p:cNvSpPr>
          <p:nvPr>
            <p:ph type="title"/>
          </p:nvPr>
        </p:nvSpPr>
        <p:spPr>
          <a:xfrm>
            <a:off x="457200" y="274638"/>
            <a:ext cx="8229600" cy="1249362"/>
          </a:xfrm>
        </p:spPr>
        <p:txBody>
          <a:bodyPr>
            <a:normAutofit fontScale="90000"/>
          </a:bodyPr>
          <a:lstStyle/>
          <a:p>
            <a:pPr algn="ctr"/>
            <a:r>
              <a:rPr lang="en-US" u="sng" dirty="0">
                <a:hlinkClick r:id="rId2"/>
              </a:rPr>
              <a:t>SF 2435</a:t>
            </a:r>
            <a:r>
              <a:rPr lang="en-US" dirty="0"/>
              <a:t> Chronic Absenteeism</a:t>
            </a:r>
            <a:br>
              <a:rPr lang="en-US" dirty="0"/>
            </a:br>
            <a:r>
              <a:rPr lang="en-US" dirty="0"/>
              <a:t> State Policy</a:t>
            </a:r>
          </a:p>
        </p:txBody>
      </p:sp>
      <p:sp>
        <p:nvSpPr>
          <p:cNvPr id="3" name="Content Placeholder 2">
            <a:extLst>
              <a:ext uri="{FF2B5EF4-FFF2-40B4-BE49-F238E27FC236}">
                <a16:creationId xmlns:a16="http://schemas.microsoft.com/office/drawing/2014/main" id="{11BD82E6-54F1-4132-A22B-46DA1A483296}"/>
              </a:ext>
            </a:extLst>
          </p:cNvPr>
          <p:cNvSpPr>
            <a:spLocks noGrp="1"/>
          </p:cNvSpPr>
          <p:nvPr>
            <p:ph idx="1"/>
          </p:nvPr>
        </p:nvSpPr>
        <p:spPr>
          <a:xfrm>
            <a:off x="457199" y="1981200"/>
            <a:ext cx="8203707" cy="4068763"/>
          </a:xfrm>
        </p:spPr>
        <p:txBody>
          <a:bodyPr>
            <a:normAutofit fontScale="92500"/>
          </a:bodyPr>
          <a:lstStyle/>
          <a:p>
            <a:pPr lvl="0"/>
            <a:r>
              <a:rPr lang="en-US" sz="2200" dirty="0"/>
              <a:t>Mandatory exemptions for absences counting toward notification, prevention plan and school engagement meeting steps. Must not count absences for students who:</a:t>
            </a:r>
          </a:p>
          <a:p>
            <a:pPr lvl="0"/>
            <a:r>
              <a:rPr lang="en-US" dirty="0"/>
              <a:t> </a:t>
            </a:r>
          </a:p>
          <a:p>
            <a:pPr lvl="2">
              <a:buFont typeface="Wingdings" panose="05000000000000000000" pitchFamily="2" charset="2"/>
              <a:buChar char="Ø"/>
            </a:pPr>
            <a:r>
              <a:rPr lang="en-US" sz="2400" dirty="0"/>
              <a:t>have completed graduation requirements or attained a G.E.D, </a:t>
            </a:r>
          </a:p>
          <a:p>
            <a:pPr lvl="2">
              <a:buFont typeface="Wingdings" panose="05000000000000000000" pitchFamily="2" charset="2"/>
              <a:buChar char="Ø"/>
            </a:pPr>
            <a:r>
              <a:rPr lang="en-US" sz="2400" dirty="0"/>
              <a:t>are excused for sufficient reason by any court or record or judge, </a:t>
            </a:r>
          </a:p>
          <a:p>
            <a:pPr lvl="2">
              <a:buFont typeface="Wingdings" panose="05000000000000000000" pitchFamily="2" charset="2"/>
              <a:buChar char="Ø"/>
            </a:pPr>
            <a:r>
              <a:rPr lang="en-US" sz="2400" dirty="0"/>
              <a:t>are attending religious services or receiving religious instruction, </a:t>
            </a:r>
          </a:p>
          <a:p>
            <a:pPr lvl="2">
              <a:buFont typeface="Wingdings" panose="05000000000000000000" pitchFamily="2" charset="2"/>
              <a:buChar char="Ø"/>
            </a:pPr>
            <a:r>
              <a:rPr lang="en-US" sz="2400" dirty="0"/>
              <a:t>are unable to attend school due to a legitimate medical reason, or </a:t>
            </a:r>
          </a:p>
          <a:p>
            <a:pPr lvl="2">
              <a:buFont typeface="Wingdings" panose="05000000000000000000" pitchFamily="2" charset="2"/>
              <a:buChar char="Ø"/>
            </a:pPr>
            <a:r>
              <a:rPr lang="en-US" sz="2400" dirty="0"/>
              <a:t>have an IEP or 504 plan that affects attendance.  </a:t>
            </a:r>
          </a:p>
          <a:p>
            <a:pPr lvl="0"/>
            <a:endParaRPr lang="en-US" dirty="0"/>
          </a:p>
          <a:p>
            <a:pPr lvl="0"/>
            <a:endParaRPr lang="en-US" dirty="0"/>
          </a:p>
        </p:txBody>
      </p:sp>
      <p:sp>
        <p:nvSpPr>
          <p:cNvPr id="4" name="Slide Number Placeholder 3">
            <a:extLst>
              <a:ext uri="{FF2B5EF4-FFF2-40B4-BE49-F238E27FC236}">
                <a16:creationId xmlns:a16="http://schemas.microsoft.com/office/drawing/2014/main" id="{96516FDE-A4C1-4A39-BF65-B75A7F916F6A}"/>
              </a:ext>
            </a:extLst>
          </p:cNvPr>
          <p:cNvSpPr>
            <a:spLocks noGrp="1"/>
          </p:cNvSpPr>
          <p:nvPr>
            <p:ph type="sldNum" sz="quarter" idx="12"/>
          </p:nvPr>
        </p:nvSpPr>
        <p:spPr/>
        <p:txBody>
          <a:bodyPr/>
          <a:lstStyle/>
          <a:p>
            <a:fld id="{7E3A9E86-4CC3-4959-A751-C33E618564A4}" type="slidenum">
              <a:rPr lang="en-US" smtClean="0"/>
              <a:t>25</a:t>
            </a:fld>
            <a:endParaRPr lang="en-US" dirty="0"/>
          </a:p>
        </p:txBody>
      </p:sp>
    </p:spTree>
    <p:extLst>
      <p:ext uri="{BB962C8B-B14F-4D97-AF65-F5344CB8AC3E}">
        <p14:creationId xmlns:p14="http://schemas.microsoft.com/office/powerpoint/2010/main" val="2976141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D82E6-54F1-4132-A22B-46DA1A483296}"/>
              </a:ext>
            </a:extLst>
          </p:cNvPr>
          <p:cNvSpPr>
            <a:spLocks noGrp="1"/>
          </p:cNvSpPr>
          <p:nvPr>
            <p:ph idx="1"/>
          </p:nvPr>
        </p:nvSpPr>
        <p:spPr>
          <a:xfrm>
            <a:off x="457200" y="2057400"/>
            <a:ext cx="6934200" cy="4298950"/>
          </a:xfrm>
        </p:spPr>
        <p:txBody>
          <a:bodyPr>
            <a:normAutofit/>
          </a:bodyPr>
          <a:lstStyle/>
          <a:p>
            <a:pPr>
              <a:spcAft>
                <a:spcPts val="600"/>
              </a:spcAft>
            </a:pPr>
            <a:r>
              <a:rPr lang="en-US" sz="2000" b="1" dirty="0"/>
              <a:t>NOT IN SF 2453: Remember “Chronically absent” for federal reporting purposes </a:t>
            </a:r>
            <a:r>
              <a:rPr lang="en-US" sz="2000" dirty="0"/>
              <a:t>means any absence from school for more than 10% of the days or hours in the grading period established by a public school.  (</a:t>
            </a:r>
            <a:r>
              <a:rPr lang="en-US" sz="2000" i="1" dirty="0"/>
              <a:t>Although exceptions may apply for local board policy purposes, this definition includes all absences. </a:t>
            </a:r>
          </a:p>
          <a:p>
            <a:pPr>
              <a:spcAft>
                <a:spcPts val="600"/>
              </a:spcAft>
            </a:pPr>
            <a:r>
              <a:rPr lang="en-US" sz="2000" dirty="0"/>
              <a:t>10% or more of any absence is defined for a school or district as chronic absenteeism</a:t>
            </a:r>
          </a:p>
          <a:p>
            <a:pPr>
              <a:spcAft>
                <a:spcPts val="600"/>
              </a:spcAft>
            </a:pPr>
            <a:r>
              <a:rPr lang="en-US" dirty="0"/>
              <a:t>2025 Legislative Session could revisit SF 2345 requirements, but the state plan negotiated with the feds would take more significant work to change. </a:t>
            </a:r>
            <a:endParaRPr lang="en-US" sz="2000" dirty="0"/>
          </a:p>
        </p:txBody>
      </p:sp>
      <p:sp>
        <p:nvSpPr>
          <p:cNvPr id="4" name="Slide Number Placeholder 3">
            <a:extLst>
              <a:ext uri="{FF2B5EF4-FFF2-40B4-BE49-F238E27FC236}">
                <a16:creationId xmlns:a16="http://schemas.microsoft.com/office/drawing/2014/main" id="{96516FDE-A4C1-4A39-BF65-B75A7F916F6A}"/>
              </a:ext>
            </a:extLst>
          </p:cNvPr>
          <p:cNvSpPr>
            <a:spLocks noGrp="1"/>
          </p:cNvSpPr>
          <p:nvPr>
            <p:ph type="sldNum" sz="quarter" idx="12"/>
          </p:nvPr>
        </p:nvSpPr>
        <p:spPr/>
        <p:txBody>
          <a:bodyPr/>
          <a:lstStyle/>
          <a:p>
            <a:fld id="{7E3A9E86-4CC3-4959-A751-C33E618564A4}" type="slidenum">
              <a:rPr lang="en-US" smtClean="0"/>
              <a:t>26</a:t>
            </a:fld>
            <a:endParaRPr lang="en-US" dirty="0"/>
          </a:p>
        </p:txBody>
      </p:sp>
      <p:sp>
        <p:nvSpPr>
          <p:cNvPr id="7" name="Title 1">
            <a:extLst>
              <a:ext uri="{FF2B5EF4-FFF2-40B4-BE49-F238E27FC236}">
                <a16:creationId xmlns:a16="http://schemas.microsoft.com/office/drawing/2014/main" id="{CF0B8147-FE2B-4B4B-A241-02E785D23FB9}"/>
              </a:ext>
            </a:extLst>
          </p:cNvPr>
          <p:cNvSpPr txBox="1">
            <a:spLocks/>
          </p:cNvSpPr>
          <p:nvPr/>
        </p:nvSpPr>
        <p:spPr>
          <a:xfrm>
            <a:off x="381000" y="0"/>
            <a:ext cx="8229600" cy="12493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i="0" kern="1200" baseline="0">
                <a:solidFill>
                  <a:schemeClr val="tx2"/>
                </a:solidFill>
                <a:latin typeface="+mj-lt"/>
                <a:ea typeface="+mj-ea"/>
                <a:cs typeface="+mj-cs"/>
              </a:defRPr>
            </a:lvl1pPr>
          </a:lstStyle>
          <a:p>
            <a:r>
              <a:rPr lang="en-US" u="sng" dirty="0"/>
              <a:t>ESSA Definitions</a:t>
            </a:r>
            <a:endParaRPr lang="en-US" dirty="0"/>
          </a:p>
        </p:txBody>
      </p:sp>
      <p:sp>
        <p:nvSpPr>
          <p:cNvPr id="2" name="TextBox 1">
            <a:extLst>
              <a:ext uri="{FF2B5EF4-FFF2-40B4-BE49-F238E27FC236}">
                <a16:creationId xmlns:a16="http://schemas.microsoft.com/office/drawing/2014/main" id="{93EDFF43-3BF8-4C13-B2DC-7A36EF3C88E0}"/>
              </a:ext>
            </a:extLst>
          </p:cNvPr>
          <p:cNvSpPr txBox="1"/>
          <p:nvPr/>
        </p:nvSpPr>
        <p:spPr>
          <a:xfrm>
            <a:off x="7360328" y="1019175"/>
            <a:ext cx="1707472" cy="2308324"/>
          </a:xfrm>
          <a:prstGeom prst="rect">
            <a:avLst/>
          </a:prstGeom>
          <a:solidFill>
            <a:schemeClr val="accent6">
              <a:lumMod val="40000"/>
              <a:lumOff val="60000"/>
            </a:schemeClr>
          </a:solidFill>
        </p:spPr>
        <p:txBody>
          <a:bodyPr wrap="square" rtlCol="0">
            <a:spAutoFit/>
          </a:bodyPr>
          <a:lstStyle/>
          <a:p>
            <a:endParaRPr lang="en-US" dirty="0"/>
          </a:p>
          <a:p>
            <a:r>
              <a:rPr lang="en-US" dirty="0"/>
              <a:t>Don’t confuse ESSA metric with local measure for district action to support students. </a:t>
            </a:r>
          </a:p>
        </p:txBody>
      </p:sp>
    </p:spTree>
    <p:extLst>
      <p:ext uri="{BB962C8B-B14F-4D97-AF65-F5344CB8AC3E}">
        <p14:creationId xmlns:p14="http://schemas.microsoft.com/office/powerpoint/2010/main" val="208309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9619-21DA-4046-B298-A55D3A691DFA}"/>
              </a:ext>
            </a:extLst>
          </p:cNvPr>
          <p:cNvSpPr>
            <a:spLocks noGrp="1"/>
          </p:cNvSpPr>
          <p:nvPr>
            <p:ph type="title"/>
          </p:nvPr>
        </p:nvSpPr>
        <p:spPr>
          <a:xfrm>
            <a:off x="304800" y="304800"/>
            <a:ext cx="7543800" cy="932596"/>
          </a:xfrm>
        </p:spPr>
        <p:txBody>
          <a:bodyPr/>
          <a:lstStyle/>
          <a:p>
            <a:r>
              <a:rPr lang="en-US" dirty="0"/>
              <a:t>Think </a:t>
            </a:r>
            <a:r>
              <a:rPr lang="en-US" dirty="0" err="1"/>
              <a:t>Abouts</a:t>
            </a:r>
            <a:r>
              <a:rPr lang="en-US" dirty="0"/>
              <a:t>???</a:t>
            </a:r>
          </a:p>
        </p:txBody>
      </p:sp>
      <p:sp>
        <p:nvSpPr>
          <p:cNvPr id="4" name="Slide Number Placeholder 3">
            <a:extLst>
              <a:ext uri="{FF2B5EF4-FFF2-40B4-BE49-F238E27FC236}">
                <a16:creationId xmlns:a16="http://schemas.microsoft.com/office/drawing/2014/main" id="{91816E67-1598-4197-BC0E-925BF1B8EE4F}"/>
              </a:ext>
            </a:extLst>
          </p:cNvPr>
          <p:cNvSpPr>
            <a:spLocks noGrp="1"/>
          </p:cNvSpPr>
          <p:nvPr>
            <p:ph type="sldNum" sz="quarter" idx="12"/>
          </p:nvPr>
        </p:nvSpPr>
        <p:spPr/>
        <p:txBody>
          <a:bodyPr/>
          <a:lstStyle/>
          <a:p>
            <a:fld id="{7E3A9E86-4CC3-4959-A751-C33E618564A4}" type="slidenum">
              <a:rPr lang="en-US" smtClean="0"/>
              <a:t>27</a:t>
            </a:fld>
            <a:endParaRPr lang="en-US" dirty="0"/>
          </a:p>
        </p:txBody>
      </p:sp>
      <p:pic>
        <p:nvPicPr>
          <p:cNvPr id="5" name="Content Placeholder 4" descr="C:\Users\Margo\AppData\Local\Microsoft\Windows\Temporary Internet Files\Content.IE5\WKB803L5\MC900084348[1].wmf">
            <a:extLst>
              <a:ext uri="{FF2B5EF4-FFF2-40B4-BE49-F238E27FC236}">
                <a16:creationId xmlns:a16="http://schemas.microsoft.com/office/drawing/2014/main" id="{9BAA8697-4945-4AE4-B2BE-B10A3219E4A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76545" y="4508132"/>
            <a:ext cx="18669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113D6F7-62B3-4F32-AF0A-E7F46E44F02C}"/>
              </a:ext>
            </a:extLst>
          </p:cNvPr>
          <p:cNvSpPr txBox="1"/>
          <p:nvPr/>
        </p:nvSpPr>
        <p:spPr>
          <a:xfrm>
            <a:off x="533400" y="1382286"/>
            <a:ext cx="7315200" cy="48320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Is earlier notice helpful for parents? What method?</a:t>
            </a:r>
          </a:p>
          <a:p>
            <a:pPr marL="285750" indent="-285750">
              <a:spcAft>
                <a:spcPts val="600"/>
              </a:spcAft>
              <a:buFont typeface="Arial" panose="020B0604020202020204" pitchFamily="34" charset="0"/>
              <a:buChar char="•"/>
            </a:pPr>
            <a:r>
              <a:rPr lang="en-US" sz="2400" dirty="0"/>
              <a:t>Carrot or stick?  What works best to motivate cooperation between schools and families to support students? </a:t>
            </a:r>
          </a:p>
          <a:p>
            <a:pPr marL="285750" indent="-285750">
              <a:spcAft>
                <a:spcPts val="600"/>
              </a:spcAft>
              <a:buFont typeface="Arial" panose="020B0604020202020204" pitchFamily="34" charset="0"/>
              <a:buChar char="•"/>
            </a:pPr>
            <a:r>
              <a:rPr lang="en-US" sz="2400" dirty="0"/>
              <a:t>Think of the Absenteeism Prevention Plan (APP could also stand for Attendance Progress Plan if you want a positive spin on it.) </a:t>
            </a:r>
          </a:p>
          <a:p>
            <a:pPr marL="285750" indent="-285750">
              <a:spcAft>
                <a:spcPts val="600"/>
              </a:spcAft>
              <a:buFont typeface="Arial" panose="020B0604020202020204" pitchFamily="34" charset="0"/>
              <a:buChar char="•"/>
            </a:pPr>
            <a:r>
              <a:rPr lang="en-US" sz="2400" dirty="0"/>
              <a:t>Does the student’s proficiency/academic achievement impact what interventions the district engages?</a:t>
            </a:r>
          </a:p>
          <a:p>
            <a:pPr marL="285750" indent="-285750">
              <a:spcAft>
                <a:spcPts val="600"/>
              </a:spcAft>
              <a:buFont typeface="Arial" panose="020B0604020202020204" pitchFamily="34" charset="0"/>
              <a:buChar char="•"/>
            </a:pPr>
            <a:r>
              <a:rPr lang="en-US" sz="2400" dirty="0"/>
              <a:t>Do some interventions or actions drive students        and/or families to another district, home school                                                            or private school?</a:t>
            </a:r>
          </a:p>
        </p:txBody>
      </p:sp>
    </p:spTree>
    <p:extLst>
      <p:ext uri="{BB962C8B-B14F-4D97-AF65-F5344CB8AC3E}">
        <p14:creationId xmlns:p14="http://schemas.microsoft.com/office/powerpoint/2010/main" val="283909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E1F8-3DCE-4C2E-BB9A-05AC425E669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708DA0B-873E-40B7-8668-421A9922654C}"/>
              </a:ext>
            </a:extLst>
          </p:cNvPr>
          <p:cNvPicPr>
            <a:picLocks noGrp="1" noChangeAspect="1"/>
          </p:cNvPicPr>
          <p:nvPr>
            <p:ph idx="1"/>
          </p:nvPr>
        </p:nvPicPr>
        <p:blipFill>
          <a:blip r:embed="rId2"/>
          <a:stretch>
            <a:fillRect/>
          </a:stretch>
        </p:blipFill>
        <p:spPr>
          <a:xfrm>
            <a:off x="322811" y="152400"/>
            <a:ext cx="8077200" cy="6135899"/>
          </a:xfrm>
          <a:prstGeom prst="rect">
            <a:avLst/>
          </a:prstGeom>
        </p:spPr>
      </p:pic>
      <p:sp>
        <p:nvSpPr>
          <p:cNvPr id="5" name="TextBox 4">
            <a:extLst>
              <a:ext uri="{FF2B5EF4-FFF2-40B4-BE49-F238E27FC236}">
                <a16:creationId xmlns:a16="http://schemas.microsoft.com/office/drawing/2014/main" id="{A9CB98DA-6168-4C28-81B3-27C67F5D7706}"/>
              </a:ext>
            </a:extLst>
          </p:cNvPr>
          <p:cNvSpPr txBox="1"/>
          <p:nvPr/>
        </p:nvSpPr>
        <p:spPr>
          <a:xfrm>
            <a:off x="1828800" y="6377704"/>
            <a:ext cx="7315200" cy="461665"/>
          </a:xfrm>
          <a:prstGeom prst="rect">
            <a:avLst/>
          </a:prstGeom>
          <a:noFill/>
        </p:spPr>
        <p:txBody>
          <a:bodyPr wrap="square" rtlCol="0">
            <a:spAutoFit/>
          </a:bodyPr>
          <a:lstStyle/>
          <a:p>
            <a:r>
              <a:rPr lang="en-US" sz="2400" dirty="0">
                <a:solidFill>
                  <a:schemeClr val="bg1"/>
                </a:solidFill>
              </a:rPr>
              <a:t>https://www.attendanceworks.org/</a:t>
            </a:r>
          </a:p>
        </p:txBody>
      </p:sp>
    </p:spTree>
    <p:extLst>
      <p:ext uri="{BB962C8B-B14F-4D97-AF65-F5344CB8AC3E}">
        <p14:creationId xmlns:p14="http://schemas.microsoft.com/office/powerpoint/2010/main" val="237922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3A9F-A3E4-4924-B7DA-C4E77E6F1C2F}"/>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305CF4C3-122A-4F67-B930-C1C6A721A51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668FE65-5AFF-4516-B91F-705C797D6F38}"/>
              </a:ext>
            </a:extLst>
          </p:cNvPr>
          <p:cNvPicPr>
            <a:picLocks noChangeAspect="1"/>
          </p:cNvPicPr>
          <p:nvPr/>
        </p:nvPicPr>
        <p:blipFill>
          <a:blip r:embed="rId2"/>
          <a:stretch>
            <a:fillRect/>
          </a:stretch>
        </p:blipFill>
        <p:spPr>
          <a:xfrm>
            <a:off x="22859" y="286604"/>
            <a:ext cx="9144000" cy="6058058"/>
          </a:xfrm>
          <a:prstGeom prst="rect">
            <a:avLst/>
          </a:prstGeom>
        </p:spPr>
      </p:pic>
    </p:spTree>
    <p:extLst>
      <p:ext uri="{BB962C8B-B14F-4D97-AF65-F5344CB8AC3E}">
        <p14:creationId xmlns:p14="http://schemas.microsoft.com/office/powerpoint/2010/main" val="339638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82"/>
            <a:ext cx="7391400" cy="1143000"/>
          </a:xfrm>
          <a:solidFill>
            <a:schemeClr val="bg1"/>
          </a:solidFill>
        </p:spPr>
        <p:txBody>
          <a:bodyPr>
            <a:normAutofit fontScale="90000"/>
          </a:bodyPr>
          <a:lstStyle/>
          <a:p>
            <a:pPr algn="ctr">
              <a:spcBef>
                <a:spcPts val="0"/>
              </a:spcBef>
            </a:pPr>
            <a:r>
              <a:rPr lang="en-US" b="1" dirty="0"/>
              <a:t>UEN Member Districts 2024-25</a:t>
            </a:r>
          </a:p>
        </p:txBody>
      </p:sp>
      <p:pic>
        <p:nvPicPr>
          <p:cNvPr id="4" name="Picture 3">
            <a:extLst>
              <a:ext uri="{FF2B5EF4-FFF2-40B4-BE49-F238E27FC236}">
                <a16:creationId xmlns:a16="http://schemas.microsoft.com/office/drawing/2014/main" id="{D114617C-6FA9-4EA9-95A5-AF2BB08F5803}"/>
              </a:ext>
            </a:extLst>
          </p:cNvPr>
          <p:cNvPicPr>
            <a:picLocks noChangeAspect="1"/>
          </p:cNvPicPr>
          <p:nvPr/>
        </p:nvPicPr>
        <p:blipFill>
          <a:blip r:embed="rId2"/>
          <a:stretch>
            <a:fillRect/>
          </a:stretch>
        </p:blipFill>
        <p:spPr>
          <a:xfrm>
            <a:off x="1096608" y="1295400"/>
            <a:ext cx="3399192" cy="4812718"/>
          </a:xfrm>
          <a:prstGeom prst="rect">
            <a:avLst/>
          </a:prstGeom>
        </p:spPr>
      </p:pic>
      <p:pic>
        <p:nvPicPr>
          <p:cNvPr id="7" name="Picture 6">
            <a:extLst>
              <a:ext uri="{FF2B5EF4-FFF2-40B4-BE49-F238E27FC236}">
                <a16:creationId xmlns:a16="http://schemas.microsoft.com/office/drawing/2014/main" id="{AD5AF027-3BCC-4BFC-A83D-579458A106C4}"/>
              </a:ext>
            </a:extLst>
          </p:cNvPr>
          <p:cNvPicPr>
            <a:picLocks noChangeAspect="1"/>
          </p:cNvPicPr>
          <p:nvPr/>
        </p:nvPicPr>
        <p:blipFill>
          <a:blip r:embed="rId3"/>
          <a:stretch>
            <a:fillRect/>
          </a:stretch>
        </p:blipFill>
        <p:spPr>
          <a:xfrm>
            <a:off x="153833" y="1219200"/>
            <a:ext cx="971634" cy="971634"/>
          </a:xfrm>
          <a:prstGeom prst="rect">
            <a:avLst/>
          </a:prstGeom>
        </p:spPr>
      </p:pic>
      <p:pic>
        <p:nvPicPr>
          <p:cNvPr id="3" name="Picture 2">
            <a:extLst>
              <a:ext uri="{FF2B5EF4-FFF2-40B4-BE49-F238E27FC236}">
                <a16:creationId xmlns:a16="http://schemas.microsoft.com/office/drawing/2014/main" id="{54A66C3D-5D43-4E2B-84D3-813D838C197F}"/>
              </a:ext>
            </a:extLst>
          </p:cNvPr>
          <p:cNvPicPr>
            <a:picLocks noChangeAspect="1"/>
          </p:cNvPicPr>
          <p:nvPr/>
        </p:nvPicPr>
        <p:blipFill>
          <a:blip r:embed="rId4"/>
          <a:stretch>
            <a:fillRect/>
          </a:stretch>
        </p:blipFill>
        <p:spPr>
          <a:xfrm>
            <a:off x="4405558" y="1256217"/>
            <a:ext cx="3611617" cy="4891084"/>
          </a:xfrm>
          <a:prstGeom prst="rect">
            <a:avLst/>
          </a:prstGeom>
        </p:spPr>
      </p:pic>
      <p:pic>
        <p:nvPicPr>
          <p:cNvPr id="8" name="Picture 7">
            <a:extLst>
              <a:ext uri="{FF2B5EF4-FFF2-40B4-BE49-F238E27FC236}">
                <a16:creationId xmlns:a16="http://schemas.microsoft.com/office/drawing/2014/main" id="{DD0069B6-53BB-402E-97CB-CB69B02516B1}"/>
              </a:ext>
            </a:extLst>
          </p:cNvPr>
          <p:cNvPicPr>
            <a:picLocks noChangeAspect="1"/>
          </p:cNvPicPr>
          <p:nvPr/>
        </p:nvPicPr>
        <p:blipFill>
          <a:blip r:embed="rId3"/>
          <a:stretch>
            <a:fillRect/>
          </a:stretch>
        </p:blipFill>
        <p:spPr>
          <a:xfrm>
            <a:off x="7717675" y="1371600"/>
            <a:ext cx="971634" cy="971634"/>
          </a:xfrm>
          <a:prstGeom prst="rect">
            <a:avLst/>
          </a:prstGeom>
        </p:spPr>
      </p:pic>
    </p:spTree>
    <p:extLst>
      <p:ext uri="{BB962C8B-B14F-4D97-AF65-F5344CB8AC3E}">
        <p14:creationId xmlns:p14="http://schemas.microsoft.com/office/powerpoint/2010/main" val="3437083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DF81-6242-49E3-871B-023880F07CC0}"/>
              </a:ext>
            </a:extLst>
          </p:cNvPr>
          <p:cNvSpPr>
            <a:spLocks noGrp="1"/>
          </p:cNvSpPr>
          <p:nvPr>
            <p:ph type="title"/>
          </p:nvPr>
        </p:nvSpPr>
        <p:spPr>
          <a:xfrm>
            <a:off x="822960" y="286605"/>
            <a:ext cx="7543800" cy="1313596"/>
          </a:xfrm>
        </p:spPr>
        <p:txBody>
          <a:bodyPr>
            <a:normAutofit/>
          </a:bodyPr>
          <a:lstStyle/>
          <a:p>
            <a:r>
              <a:rPr lang="en-US" dirty="0"/>
              <a:t>Attendance Works Research</a:t>
            </a:r>
            <a:br>
              <a:rPr lang="en-US" dirty="0"/>
            </a:br>
            <a:r>
              <a:rPr lang="en-US" sz="2000" dirty="0">
                <a:hlinkClick r:id="rId2"/>
              </a:rPr>
              <a:t>https://awareness.attendanceworks.org/wp-content/uploads/Research2016.pdf</a:t>
            </a:r>
            <a:endParaRPr lang="en-US" dirty="0"/>
          </a:p>
        </p:txBody>
      </p:sp>
      <p:sp>
        <p:nvSpPr>
          <p:cNvPr id="3" name="Content Placeholder 2">
            <a:extLst>
              <a:ext uri="{FF2B5EF4-FFF2-40B4-BE49-F238E27FC236}">
                <a16:creationId xmlns:a16="http://schemas.microsoft.com/office/drawing/2014/main" id="{3110AEF0-CD0F-4324-BD9E-9137CDCDB7E3}"/>
              </a:ext>
            </a:extLst>
          </p:cNvPr>
          <p:cNvSpPr>
            <a:spLocks noGrp="1"/>
          </p:cNvSpPr>
          <p:nvPr>
            <p:ph idx="1"/>
          </p:nvPr>
        </p:nvSpPr>
        <p:spPr>
          <a:xfrm>
            <a:off x="533400" y="1752600"/>
            <a:ext cx="8153399" cy="4648200"/>
          </a:xfrm>
        </p:spPr>
        <p:txBody>
          <a:bodyPr>
            <a:normAutofit lnSpcReduction="10000"/>
          </a:bodyPr>
          <a:lstStyle/>
          <a:p>
            <a:r>
              <a:rPr lang="en-US" dirty="0" err="1"/>
              <a:t>Allensworth</a:t>
            </a:r>
            <a:r>
              <a:rPr lang="en-US" dirty="0"/>
              <a:t>, E. M., and Easton, J. Q., </a:t>
            </a:r>
            <a:r>
              <a:rPr lang="en-US" b="1" dirty="0"/>
              <a:t>What Matters for Staying On-track and Graduating in Chicago Public High Schools: A Close Look at Course Grades, Failures, and Attendance in the Freshman Year</a:t>
            </a:r>
            <a:r>
              <a:rPr lang="en-US" dirty="0"/>
              <a:t>, University of Chicago, Consortium on Chicago School Research, Chicago, IL, 2007. In this study of the freshman year of high school, researchers found that </a:t>
            </a:r>
            <a:r>
              <a:rPr lang="en-US" i="1" dirty="0">
                <a:solidFill>
                  <a:srgbClr val="FF0000"/>
                </a:solidFill>
              </a:rPr>
              <a:t>attendance in this pivotal transition year was a key indicator of whether students would finish high school</a:t>
            </a:r>
            <a:r>
              <a:rPr lang="en-US" dirty="0"/>
              <a:t>. The study also found attendance and studying more predictive of dropout than test scores or other student characteristics. In fact, 9th grade attendance was a better predictor of dropout than 8th grade test score</a:t>
            </a:r>
          </a:p>
          <a:p>
            <a:r>
              <a:rPr lang="en-US" dirty="0"/>
              <a:t>Bruner, Charles, Anne </a:t>
            </a:r>
            <a:r>
              <a:rPr lang="en-US" dirty="0" err="1"/>
              <a:t>Discher</a:t>
            </a:r>
            <a:r>
              <a:rPr lang="en-US" dirty="0"/>
              <a:t> and Hedy Chang, </a:t>
            </a:r>
            <a:r>
              <a:rPr lang="en-US" b="1" dirty="0"/>
              <a:t>Chronic Elementary Absenteeism: A Problem Hidden in Plain Sight</a:t>
            </a:r>
            <a:r>
              <a:rPr lang="en-US" dirty="0"/>
              <a:t>, Child and Family Policy Center and Attendance Works, November 2011. This study confirms the premise that </a:t>
            </a:r>
            <a:r>
              <a:rPr lang="en-US" i="1" dirty="0">
                <a:solidFill>
                  <a:srgbClr val="FF0000"/>
                </a:solidFill>
              </a:rPr>
              <a:t>districts and schools may fail to detect high levels of chronic absence because the problem is easily masked by average daily attendance</a:t>
            </a:r>
            <a:r>
              <a:rPr lang="en-US" dirty="0"/>
              <a:t>, one of the most commonly calculated attendance measures. While many educators assume a 95% ADA rate is an indicator of good attendance, the authors find that this is often not the case. </a:t>
            </a:r>
          </a:p>
          <a:p>
            <a:endParaRPr lang="en-US" dirty="0"/>
          </a:p>
        </p:txBody>
      </p:sp>
    </p:spTree>
    <p:extLst>
      <p:ext uri="{BB962C8B-B14F-4D97-AF65-F5344CB8AC3E}">
        <p14:creationId xmlns:p14="http://schemas.microsoft.com/office/powerpoint/2010/main" val="3174917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EBE2-ECBA-417B-829F-335F13F69F43}"/>
              </a:ext>
            </a:extLst>
          </p:cNvPr>
          <p:cNvSpPr>
            <a:spLocks noGrp="1"/>
          </p:cNvSpPr>
          <p:nvPr>
            <p:ph type="title"/>
          </p:nvPr>
        </p:nvSpPr>
        <p:spPr>
          <a:xfrm>
            <a:off x="472736" y="160337"/>
            <a:ext cx="8229600" cy="1143000"/>
          </a:xfrm>
        </p:spPr>
        <p:txBody>
          <a:bodyPr/>
          <a:lstStyle/>
          <a:p>
            <a:r>
              <a:rPr lang="en-US" dirty="0"/>
              <a:t>Chronic Absenteeism Task Force</a:t>
            </a:r>
          </a:p>
        </p:txBody>
      </p:sp>
      <p:sp>
        <p:nvSpPr>
          <p:cNvPr id="3" name="Content Placeholder 2">
            <a:extLst>
              <a:ext uri="{FF2B5EF4-FFF2-40B4-BE49-F238E27FC236}">
                <a16:creationId xmlns:a16="http://schemas.microsoft.com/office/drawing/2014/main" id="{588ACD0B-84F1-4A82-BA1C-89B1BB308E60}"/>
              </a:ext>
            </a:extLst>
          </p:cNvPr>
          <p:cNvSpPr>
            <a:spLocks noGrp="1"/>
          </p:cNvSpPr>
          <p:nvPr>
            <p:ph idx="1"/>
          </p:nvPr>
        </p:nvSpPr>
        <p:spPr>
          <a:xfrm>
            <a:off x="435006" y="1825901"/>
            <a:ext cx="8229600" cy="4525963"/>
          </a:xfrm>
        </p:spPr>
        <p:txBody>
          <a:bodyPr>
            <a:normAutofit/>
          </a:bodyPr>
          <a:lstStyle/>
          <a:p>
            <a:r>
              <a:rPr lang="en-US" dirty="0"/>
              <a:t>DE convened a group of stakeholders to study other states’ resources and supports, best practices, sample APP plans, FAQs and other DE supports for districts. </a:t>
            </a:r>
          </a:p>
          <a:p>
            <a:r>
              <a:rPr lang="en-US" dirty="0"/>
              <a:t>Information, Frequently Asked Questions, Sample Plans and Resources are posted on their page here (many of the resources were developed with input from the task force members discussion and review)</a:t>
            </a:r>
          </a:p>
          <a:p>
            <a:r>
              <a:rPr lang="en-US" dirty="0">
                <a:solidFill>
                  <a:srgbClr val="FF0000"/>
                </a:solidFill>
                <a:hlinkClick r:id="rId2">
                  <a:extLst>
                    <a:ext uri="{A12FA001-AC4F-418D-AE19-62706E023703}">
                      <ahyp:hlinkClr xmlns:ahyp="http://schemas.microsoft.com/office/drawing/2018/hyperlinkcolor" xmlns="" val="tx"/>
                    </a:ext>
                  </a:extLst>
                </a:hlinkClick>
              </a:rPr>
              <a:t>https://educate.iowa.gov/pk-12/student-services/prevention/attendance-chronic-absenteeism</a:t>
            </a:r>
            <a:r>
              <a:rPr lang="en-US" dirty="0">
                <a:solidFill>
                  <a:srgbClr val="FF0000"/>
                </a:solidFill>
              </a:rPr>
              <a:t> </a:t>
            </a:r>
          </a:p>
          <a:p>
            <a:r>
              <a:rPr lang="en-US" dirty="0">
                <a:solidFill>
                  <a:srgbClr val="FF0000"/>
                </a:solidFill>
              </a:rPr>
              <a:t>A panel of the four UEN superintendents serving on the task force will come before you later this evening (likely as some of you are finishing desert) to share some insights on local district actions and on the task force.  Be listening for hints about what is the board’s role and what is the district/superintendent’s job in addressing chronic absenteeism. </a:t>
            </a:r>
          </a:p>
          <a:p>
            <a:endParaRPr lang="en-US" dirty="0"/>
          </a:p>
        </p:txBody>
      </p:sp>
      <p:sp>
        <p:nvSpPr>
          <p:cNvPr id="4" name="Slide Number Placeholder 3">
            <a:extLst>
              <a:ext uri="{FF2B5EF4-FFF2-40B4-BE49-F238E27FC236}">
                <a16:creationId xmlns:a16="http://schemas.microsoft.com/office/drawing/2014/main" id="{3C5D3D76-F5A0-402C-BD41-F8DE19BB022E}"/>
              </a:ext>
            </a:extLst>
          </p:cNvPr>
          <p:cNvSpPr>
            <a:spLocks noGrp="1"/>
          </p:cNvSpPr>
          <p:nvPr>
            <p:ph type="sldNum" sz="quarter" idx="12"/>
          </p:nvPr>
        </p:nvSpPr>
        <p:spPr/>
        <p:txBody>
          <a:bodyPr/>
          <a:lstStyle/>
          <a:p>
            <a:fld id="{7E3A9E86-4CC3-4959-A751-C33E618564A4}" type="slidenum">
              <a:rPr lang="en-US" smtClean="0"/>
              <a:t>31</a:t>
            </a:fld>
            <a:endParaRPr lang="en-US" dirty="0"/>
          </a:p>
        </p:txBody>
      </p:sp>
    </p:spTree>
    <p:extLst>
      <p:ext uri="{BB962C8B-B14F-4D97-AF65-F5344CB8AC3E}">
        <p14:creationId xmlns:p14="http://schemas.microsoft.com/office/powerpoint/2010/main" val="667728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8A86-3368-4174-B04D-E274B8401BF7}"/>
              </a:ext>
            </a:extLst>
          </p:cNvPr>
          <p:cNvSpPr>
            <a:spLocks noGrp="1"/>
          </p:cNvSpPr>
          <p:nvPr>
            <p:ph type="title"/>
          </p:nvPr>
        </p:nvSpPr>
        <p:spPr>
          <a:xfrm>
            <a:off x="762000" y="1371600"/>
            <a:ext cx="7543800" cy="1450757"/>
          </a:xfrm>
        </p:spPr>
        <p:txBody>
          <a:bodyPr>
            <a:normAutofit fontScale="90000"/>
          </a:bodyPr>
          <a:lstStyle/>
          <a:p>
            <a:r>
              <a:rPr lang="en-US" dirty="0"/>
              <a:t/>
            </a:r>
            <a:br>
              <a:rPr lang="en-US" dirty="0"/>
            </a:br>
            <a:r>
              <a:rPr lang="en-US" dirty="0"/>
              <a:t/>
            </a:r>
            <a:br>
              <a:rPr lang="en-US" dirty="0"/>
            </a:br>
            <a:endParaRPr lang="en-US" dirty="0"/>
          </a:p>
        </p:txBody>
      </p:sp>
      <p:sp>
        <p:nvSpPr>
          <p:cNvPr id="5" name="TextBox 4">
            <a:extLst>
              <a:ext uri="{FF2B5EF4-FFF2-40B4-BE49-F238E27FC236}">
                <a16:creationId xmlns:a16="http://schemas.microsoft.com/office/drawing/2014/main" id="{9ABA6B9B-6E60-4D95-B9AE-293AE09A94B6}"/>
              </a:ext>
            </a:extLst>
          </p:cNvPr>
          <p:cNvSpPr txBox="1"/>
          <p:nvPr/>
        </p:nvSpPr>
        <p:spPr>
          <a:xfrm>
            <a:off x="4876800" y="1524000"/>
            <a:ext cx="3810000" cy="3693319"/>
          </a:xfrm>
          <a:prstGeom prst="rect">
            <a:avLst/>
          </a:prstGeom>
          <a:solidFill>
            <a:schemeClr val="accent5">
              <a:lumMod val="20000"/>
              <a:lumOff val="80000"/>
            </a:schemeClr>
          </a:solidFill>
        </p:spPr>
        <p:txBody>
          <a:bodyPr wrap="square" rtlCol="0">
            <a:spAutoFit/>
          </a:bodyPr>
          <a:lstStyle/>
          <a:p>
            <a:r>
              <a:rPr lang="en-US" b="1" u="sng" dirty="0"/>
              <a:t>Networking and Table conversations</a:t>
            </a:r>
          </a:p>
          <a:p>
            <a:endParaRPr lang="en-US" dirty="0"/>
          </a:p>
          <a:p>
            <a:pPr marL="285750" indent="-285750">
              <a:buFont typeface="Arial" panose="020B0604020202020204" pitchFamily="34" charset="0"/>
              <a:buChar char="•"/>
            </a:pPr>
            <a:r>
              <a:rPr lang="en-US" dirty="0"/>
              <a:t>Note taking on the back is for your reference.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Start the introductions and sharing what you are looking forward to this year (questions 1 and 2) before the panel.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Questions 3-5 will be after the panel. </a:t>
            </a:r>
          </a:p>
          <a:p>
            <a:endParaRPr lang="en-US" dirty="0"/>
          </a:p>
        </p:txBody>
      </p:sp>
      <p:pic>
        <p:nvPicPr>
          <p:cNvPr id="3" name="Picture 2">
            <a:extLst>
              <a:ext uri="{FF2B5EF4-FFF2-40B4-BE49-F238E27FC236}">
                <a16:creationId xmlns:a16="http://schemas.microsoft.com/office/drawing/2014/main" id="{EA54D05F-F3CF-46C7-AADB-ACA4407DCD99}"/>
              </a:ext>
            </a:extLst>
          </p:cNvPr>
          <p:cNvPicPr>
            <a:picLocks noChangeAspect="1"/>
          </p:cNvPicPr>
          <p:nvPr/>
        </p:nvPicPr>
        <p:blipFill>
          <a:blip r:embed="rId2"/>
          <a:stretch>
            <a:fillRect/>
          </a:stretch>
        </p:blipFill>
        <p:spPr>
          <a:xfrm>
            <a:off x="228600" y="76200"/>
            <a:ext cx="4191000" cy="6308557"/>
          </a:xfrm>
          <a:prstGeom prst="rect">
            <a:avLst/>
          </a:prstGeom>
        </p:spPr>
      </p:pic>
      <p:sp>
        <p:nvSpPr>
          <p:cNvPr id="6" name="TextBox 5">
            <a:extLst>
              <a:ext uri="{FF2B5EF4-FFF2-40B4-BE49-F238E27FC236}">
                <a16:creationId xmlns:a16="http://schemas.microsoft.com/office/drawing/2014/main" id="{C2CE03F9-45CB-400F-A8EA-864EDFBC43E8}"/>
              </a:ext>
            </a:extLst>
          </p:cNvPr>
          <p:cNvSpPr txBox="1"/>
          <p:nvPr/>
        </p:nvSpPr>
        <p:spPr>
          <a:xfrm>
            <a:off x="4724400" y="228600"/>
            <a:ext cx="4038600" cy="369332"/>
          </a:xfrm>
          <a:prstGeom prst="rect">
            <a:avLst/>
          </a:prstGeom>
          <a:noFill/>
        </p:spPr>
        <p:txBody>
          <a:bodyPr wrap="square" rtlCol="0">
            <a:spAutoFit/>
          </a:bodyPr>
          <a:lstStyle/>
          <a:p>
            <a:r>
              <a:rPr lang="en-US" dirty="0"/>
              <a:t>After the Task Force Panel. . . . </a:t>
            </a:r>
          </a:p>
        </p:txBody>
      </p:sp>
    </p:spTree>
    <p:extLst>
      <p:ext uri="{BB962C8B-B14F-4D97-AF65-F5344CB8AC3E}">
        <p14:creationId xmlns:p14="http://schemas.microsoft.com/office/powerpoint/2010/main" val="1939369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0519-8530-4DE2-8A45-7F694EB5E6E3}"/>
              </a:ext>
            </a:extLst>
          </p:cNvPr>
          <p:cNvSpPr>
            <a:spLocks noGrp="1"/>
          </p:cNvSpPr>
          <p:nvPr>
            <p:ph type="title"/>
          </p:nvPr>
        </p:nvSpPr>
        <p:spPr>
          <a:xfrm>
            <a:off x="822960" y="286605"/>
            <a:ext cx="7543800" cy="1084996"/>
          </a:xfrm>
          <a:solidFill>
            <a:schemeClr val="accent5">
              <a:lumMod val="40000"/>
              <a:lumOff val="60000"/>
            </a:schemeClr>
          </a:solidFill>
        </p:spPr>
        <p:txBody>
          <a:bodyPr>
            <a:normAutofit/>
          </a:bodyPr>
          <a:lstStyle/>
          <a:p>
            <a:r>
              <a:rPr lang="en-US" dirty="0"/>
              <a:t>Table Reflections (green form)</a:t>
            </a:r>
          </a:p>
        </p:txBody>
      </p:sp>
      <p:sp>
        <p:nvSpPr>
          <p:cNvPr id="3" name="Content Placeholder 2">
            <a:extLst>
              <a:ext uri="{FF2B5EF4-FFF2-40B4-BE49-F238E27FC236}">
                <a16:creationId xmlns:a16="http://schemas.microsoft.com/office/drawing/2014/main" id="{D0929048-E425-4021-8F3A-C3633ED9E099}"/>
              </a:ext>
            </a:extLst>
          </p:cNvPr>
          <p:cNvSpPr>
            <a:spLocks noGrp="1"/>
          </p:cNvSpPr>
          <p:nvPr>
            <p:ph idx="1"/>
          </p:nvPr>
        </p:nvSpPr>
        <p:spPr>
          <a:xfrm>
            <a:off x="822959" y="1845734"/>
            <a:ext cx="7543801" cy="4402666"/>
          </a:xfrm>
        </p:spPr>
        <p:txBody>
          <a:bodyPr>
            <a:normAutofit lnSpcReduction="10000"/>
          </a:bodyPr>
          <a:lstStyle/>
          <a:p>
            <a:pPr marL="457200" indent="-457200">
              <a:buFont typeface="+mj-lt"/>
              <a:buAutoNum type="arabicPeriod"/>
            </a:pPr>
            <a:r>
              <a:rPr lang="en-US" sz="2800" dirty="0"/>
              <a:t>One or two reflections of the board’s role in addressing chronic absenteeism</a:t>
            </a:r>
          </a:p>
          <a:p>
            <a:pPr marL="457200" indent="-457200">
              <a:buFont typeface="+mj-lt"/>
              <a:buAutoNum type="arabicPeriod"/>
            </a:pPr>
            <a:r>
              <a:rPr lang="en-US" sz="2800" dirty="0"/>
              <a:t>What else does your board need to know more about? </a:t>
            </a:r>
          </a:p>
          <a:p>
            <a:pPr marL="457200" indent="-457200">
              <a:buFont typeface="+mj-lt"/>
              <a:buAutoNum type="arabicPeriod"/>
            </a:pPr>
            <a:r>
              <a:rPr lang="en-US" sz="2800" dirty="0"/>
              <a:t>What can UEN do to help your team address these important issues?</a:t>
            </a:r>
          </a:p>
          <a:p>
            <a:endParaRPr lang="en-US" sz="2400" dirty="0"/>
          </a:p>
          <a:p>
            <a:r>
              <a:rPr lang="en-US" sz="2400" dirty="0"/>
              <a:t>Leave on the table – Tammi and Margaret will ask for a couple of tables to share a thought or two as your discussions finish, around 8:15. </a:t>
            </a:r>
          </a:p>
        </p:txBody>
      </p:sp>
    </p:spTree>
    <p:extLst>
      <p:ext uri="{BB962C8B-B14F-4D97-AF65-F5344CB8AC3E}">
        <p14:creationId xmlns:p14="http://schemas.microsoft.com/office/powerpoint/2010/main" val="4184072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5412-620A-4C05-BD75-BAE88E5792E3}"/>
              </a:ext>
            </a:extLst>
          </p:cNvPr>
          <p:cNvSpPr>
            <a:spLocks noGrp="1"/>
          </p:cNvSpPr>
          <p:nvPr>
            <p:ph type="title"/>
          </p:nvPr>
        </p:nvSpPr>
        <p:spPr>
          <a:xfrm>
            <a:off x="5791200" y="3276600"/>
            <a:ext cx="2819400" cy="1450757"/>
          </a:xfrm>
        </p:spPr>
        <p:txBody>
          <a:bodyPr>
            <a:normAutofit fontScale="90000"/>
          </a:bodyPr>
          <a:lstStyle/>
          <a:p>
            <a:pPr algn="ctr"/>
            <a:r>
              <a:rPr lang="en-US" sz="6600" b="1" dirty="0"/>
              <a:t>Closing Remarks</a:t>
            </a:r>
          </a:p>
        </p:txBody>
      </p:sp>
      <p:pic>
        <p:nvPicPr>
          <p:cNvPr id="5" name="Picture 4">
            <a:extLst>
              <a:ext uri="{FF2B5EF4-FFF2-40B4-BE49-F238E27FC236}">
                <a16:creationId xmlns:a16="http://schemas.microsoft.com/office/drawing/2014/main" id="{D077143B-4CE5-435A-96FD-EF10EA2A6EAA}"/>
              </a:ext>
            </a:extLst>
          </p:cNvPr>
          <p:cNvPicPr>
            <a:picLocks noChangeAspect="1"/>
          </p:cNvPicPr>
          <p:nvPr/>
        </p:nvPicPr>
        <p:blipFill>
          <a:blip r:embed="rId2"/>
          <a:stretch>
            <a:fillRect/>
          </a:stretch>
        </p:blipFill>
        <p:spPr>
          <a:xfrm>
            <a:off x="5943600" y="533400"/>
            <a:ext cx="2286000" cy="2286000"/>
          </a:xfrm>
          <a:prstGeom prst="rect">
            <a:avLst/>
          </a:prstGeom>
        </p:spPr>
      </p:pic>
      <p:sp>
        <p:nvSpPr>
          <p:cNvPr id="11" name="TextBox 10">
            <a:extLst>
              <a:ext uri="{FF2B5EF4-FFF2-40B4-BE49-F238E27FC236}">
                <a16:creationId xmlns:a16="http://schemas.microsoft.com/office/drawing/2014/main" id="{AC49C1AC-F145-4BA2-A4C8-FFE91498AD22}"/>
              </a:ext>
            </a:extLst>
          </p:cNvPr>
          <p:cNvSpPr txBox="1"/>
          <p:nvPr/>
        </p:nvSpPr>
        <p:spPr>
          <a:xfrm>
            <a:off x="2286000" y="5029200"/>
            <a:ext cx="3657600" cy="677108"/>
          </a:xfrm>
          <a:prstGeom prst="rect">
            <a:avLst/>
          </a:prstGeom>
          <a:noFill/>
        </p:spPr>
        <p:txBody>
          <a:bodyPr wrap="square" rtlCol="0">
            <a:spAutoFit/>
          </a:bodyPr>
          <a:lstStyle/>
          <a:p>
            <a:pPr algn="ctr"/>
            <a:r>
              <a:rPr lang="en-US" sz="2000" b="1" dirty="0"/>
              <a:t>T. J. Schneckloth</a:t>
            </a:r>
          </a:p>
          <a:p>
            <a:pPr algn="ctr"/>
            <a:r>
              <a:rPr lang="en-US" dirty="0"/>
              <a:t> Davenport, UEN Chair</a:t>
            </a:r>
          </a:p>
        </p:txBody>
      </p:sp>
      <p:sp>
        <p:nvSpPr>
          <p:cNvPr id="4" name="Content Placeholder 3">
            <a:extLst>
              <a:ext uri="{FF2B5EF4-FFF2-40B4-BE49-F238E27FC236}">
                <a16:creationId xmlns:a16="http://schemas.microsoft.com/office/drawing/2014/main" id="{C17EB416-C6A1-4CC6-9E76-192C2DF2FA51}"/>
              </a:ext>
            </a:extLst>
          </p:cNvPr>
          <p:cNvSpPr>
            <a:spLocks noGrp="1"/>
          </p:cNvSpPr>
          <p:nvPr>
            <p:ph sz="half" idx="1"/>
          </p:nvPr>
        </p:nvSpPr>
        <p:spPr/>
        <p:txBody>
          <a:bodyPr/>
          <a:lstStyle/>
          <a:p>
            <a:endParaRPr lang="en-US" dirty="0"/>
          </a:p>
        </p:txBody>
      </p:sp>
      <p:pic>
        <p:nvPicPr>
          <p:cNvPr id="8" name="Picture 7">
            <a:extLst>
              <a:ext uri="{FF2B5EF4-FFF2-40B4-BE49-F238E27FC236}">
                <a16:creationId xmlns:a16="http://schemas.microsoft.com/office/drawing/2014/main" id="{05C008C7-618A-44C9-9930-0AC069FEFFF0}"/>
              </a:ext>
            </a:extLst>
          </p:cNvPr>
          <p:cNvPicPr>
            <a:picLocks noChangeAspect="1"/>
          </p:cNvPicPr>
          <p:nvPr/>
        </p:nvPicPr>
        <p:blipFill>
          <a:blip r:embed="rId3"/>
          <a:stretch>
            <a:fillRect/>
          </a:stretch>
        </p:blipFill>
        <p:spPr>
          <a:xfrm>
            <a:off x="419721" y="227454"/>
            <a:ext cx="3085479" cy="4205304"/>
          </a:xfrm>
          <a:prstGeom prst="rect">
            <a:avLst/>
          </a:prstGeom>
        </p:spPr>
      </p:pic>
    </p:spTree>
    <p:extLst>
      <p:ext uri="{BB962C8B-B14F-4D97-AF65-F5344CB8AC3E}">
        <p14:creationId xmlns:p14="http://schemas.microsoft.com/office/powerpoint/2010/main" val="77212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42" y="746051"/>
            <a:ext cx="8153400" cy="3200400"/>
          </a:xfrm>
          <a:solidFill>
            <a:schemeClr val="bg1"/>
          </a:solidFill>
        </p:spPr>
        <p:txBody>
          <a:bodyPr>
            <a:normAutofit fontScale="90000"/>
          </a:bodyPr>
          <a:lstStyle/>
          <a:p>
            <a:pPr algn="ctr">
              <a:spcBef>
                <a:spcPts val="0"/>
              </a:spcBef>
            </a:pPr>
            <a:r>
              <a:rPr lang="en-US" sz="5400" b="1" dirty="0"/>
              <a:t>THANK YOU FOR YOUR VOICE</a:t>
            </a:r>
            <a:br>
              <a:rPr lang="en-US" sz="5400" b="1" dirty="0"/>
            </a:br>
            <a:r>
              <a:rPr lang="en-US" sz="5400" b="1" dirty="0"/>
              <a:t>on behalf of urban Iowa students, parents, your school staff and communities!</a:t>
            </a:r>
            <a:r>
              <a:rPr lang="en-US" b="1" dirty="0"/>
              <a:t/>
            </a:r>
            <a:br>
              <a:rPr lang="en-US" b="1" dirty="0"/>
            </a:br>
            <a:r>
              <a:rPr lang="en-US" b="1" dirty="0"/>
              <a:t/>
            </a:r>
            <a:br>
              <a:rPr lang="en-US" b="1" dirty="0"/>
            </a:br>
            <a:endParaRPr lang="en-US" b="1" dirty="0"/>
          </a:p>
        </p:txBody>
      </p:sp>
      <p:sp>
        <p:nvSpPr>
          <p:cNvPr id="3" name="TextBox 2">
            <a:extLst>
              <a:ext uri="{FF2B5EF4-FFF2-40B4-BE49-F238E27FC236}">
                <a16:creationId xmlns:a16="http://schemas.microsoft.com/office/drawing/2014/main" id="{84D8D93E-7690-4F32-AD8D-773B74C581D4}"/>
              </a:ext>
            </a:extLst>
          </p:cNvPr>
          <p:cNvSpPr txBox="1"/>
          <p:nvPr/>
        </p:nvSpPr>
        <p:spPr>
          <a:xfrm>
            <a:off x="533400" y="2971800"/>
            <a:ext cx="4038600" cy="2031325"/>
          </a:xfrm>
          <a:prstGeom prst="rect">
            <a:avLst/>
          </a:prstGeom>
          <a:noFill/>
        </p:spPr>
        <p:txBody>
          <a:bodyPr wrap="square" rtlCol="0">
            <a:spAutoFit/>
          </a:bodyPr>
          <a:lstStyle/>
          <a:p>
            <a:r>
              <a:rPr lang="en-US" dirty="0"/>
              <a:t>Margaret Buckton,  </a:t>
            </a:r>
          </a:p>
          <a:p>
            <a:r>
              <a:rPr lang="en-US" dirty="0"/>
              <a:t>ISFIS Partner, UEN Executive Director, RSAI Professional Advocate </a:t>
            </a:r>
            <a:r>
              <a:rPr lang="en-US" dirty="0">
                <a:hlinkClick r:id="rId2"/>
              </a:rPr>
              <a:t>margaret@iowaschoolfinance.com</a:t>
            </a:r>
            <a:r>
              <a:rPr lang="en-US" dirty="0"/>
              <a:t>  </a:t>
            </a:r>
            <a:br>
              <a:rPr lang="en-US" dirty="0"/>
            </a:br>
            <a:r>
              <a:rPr lang="en-US" dirty="0"/>
              <a:t>1201 63rd Street, Des Moines, IA 50311 (515) 201-3755 cell</a:t>
            </a:r>
            <a:r>
              <a:rPr lang="en-US" sz="4800" dirty="0"/>
              <a:t/>
            </a:r>
            <a:br>
              <a:rPr lang="en-US" sz="4800" dirty="0"/>
            </a:br>
            <a:endParaRPr lang="en-US" dirty="0"/>
          </a:p>
        </p:txBody>
      </p:sp>
      <p:sp>
        <p:nvSpPr>
          <p:cNvPr id="4" name="TextBox 3">
            <a:extLst>
              <a:ext uri="{FF2B5EF4-FFF2-40B4-BE49-F238E27FC236}">
                <a16:creationId xmlns:a16="http://schemas.microsoft.com/office/drawing/2014/main" id="{76E1BC41-190D-49C4-8DF8-35DB02E03638}"/>
              </a:ext>
            </a:extLst>
          </p:cNvPr>
          <p:cNvSpPr txBox="1"/>
          <p:nvPr/>
        </p:nvSpPr>
        <p:spPr>
          <a:xfrm>
            <a:off x="4953000" y="2986391"/>
            <a:ext cx="3886200" cy="3600986"/>
          </a:xfrm>
          <a:prstGeom prst="rect">
            <a:avLst/>
          </a:prstGeom>
          <a:noFill/>
        </p:spPr>
        <p:txBody>
          <a:bodyPr wrap="square" rtlCol="0">
            <a:spAutoFit/>
          </a:bodyPr>
          <a:lstStyle/>
          <a:p>
            <a:r>
              <a:rPr lang="en-US" dirty="0"/>
              <a:t>Larry Sigel, ISFIS Partner</a:t>
            </a:r>
          </a:p>
          <a:p>
            <a:r>
              <a:rPr lang="en-US" dirty="0">
                <a:hlinkClick r:id="rId3"/>
              </a:rPr>
              <a:t>larry@iowaschoolfinance.com</a:t>
            </a:r>
            <a:endParaRPr lang="en-US" dirty="0"/>
          </a:p>
          <a:p>
            <a:r>
              <a:rPr lang="en-US" dirty="0"/>
              <a:t>1201 63rd Street, Des Moines, IA 50311</a:t>
            </a:r>
          </a:p>
          <a:p>
            <a:r>
              <a:rPr lang="en-US" dirty="0"/>
              <a:t>(515) 490-9951 cell</a:t>
            </a:r>
          </a:p>
          <a:p>
            <a:endParaRPr lang="en-US" dirty="0"/>
          </a:p>
          <a:p>
            <a:r>
              <a:rPr lang="en-US" dirty="0"/>
              <a:t>Jen Albers, </a:t>
            </a:r>
            <a:r>
              <a:rPr lang="en-US" sz="1400" dirty="0"/>
              <a:t>Director of Finance and Operations</a:t>
            </a:r>
            <a:endParaRPr lang="en-US" dirty="0"/>
          </a:p>
          <a:p>
            <a:r>
              <a:rPr lang="en-US" dirty="0">
                <a:hlinkClick r:id="rId4"/>
              </a:rPr>
              <a:t>jen@iowaschoolfinance.com</a:t>
            </a:r>
            <a:endParaRPr lang="en-US" dirty="0"/>
          </a:p>
          <a:p>
            <a:r>
              <a:rPr lang="en-US" dirty="0"/>
              <a:t>(515) 251-5970 x4</a:t>
            </a:r>
          </a:p>
          <a:p>
            <a:endParaRPr lang="en-US" dirty="0"/>
          </a:p>
          <a:p>
            <a:r>
              <a:rPr lang="en-US" sz="4800" dirty="0"/>
              <a:t/>
            </a:r>
            <a:br>
              <a:rPr lang="en-US" sz="4800" dirty="0"/>
            </a:br>
            <a:endParaRPr lang="en-US" dirty="0"/>
          </a:p>
        </p:txBody>
      </p:sp>
      <p:sp>
        <p:nvSpPr>
          <p:cNvPr id="5" name="TextBox 4">
            <a:extLst>
              <a:ext uri="{FF2B5EF4-FFF2-40B4-BE49-F238E27FC236}">
                <a16:creationId xmlns:a16="http://schemas.microsoft.com/office/drawing/2014/main" id="{0DB60DA2-65B3-462F-A535-9F3E9C2D449C}"/>
              </a:ext>
            </a:extLst>
          </p:cNvPr>
          <p:cNvSpPr txBox="1"/>
          <p:nvPr/>
        </p:nvSpPr>
        <p:spPr>
          <a:xfrm>
            <a:off x="304800" y="5272639"/>
            <a:ext cx="6705600" cy="923330"/>
          </a:xfrm>
          <a:prstGeom prst="rect">
            <a:avLst/>
          </a:prstGeom>
          <a:noFill/>
        </p:spPr>
        <p:txBody>
          <a:bodyPr wrap="square" rtlCol="0">
            <a:spAutoFit/>
          </a:bodyPr>
          <a:lstStyle/>
          <a:p>
            <a:r>
              <a:rPr lang="en-US" dirty="0"/>
              <a:t>Stay connected through the Interim and </a:t>
            </a:r>
          </a:p>
          <a:p>
            <a:r>
              <a:rPr lang="en-US" dirty="0"/>
              <a:t>into the Legislative Session  </a:t>
            </a:r>
          </a:p>
          <a:p>
            <a:r>
              <a:rPr lang="en-US" dirty="0"/>
              <a:t>Let us know what you need to support your advocacy efforts.</a:t>
            </a:r>
          </a:p>
        </p:txBody>
      </p:sp>
      <p:pic>
        <p:nvPicPr>
          <p:cNvPr id="6" name="Picture 5">
            <a:extLst>
              <a:ext uri="{FF2B5EF4-FFF2-40B4-BE49-F238E27FC236}">
                <a16:creationId xmlns:a16="http://schemas.microsoft.com/office/drawing/2014/main" id="{9C0F4445-2368-419B-B50F-F5460BA8E69B}"/>
              </a:ext>
            </a:extLst>
          </p:cNvPr>
          <p:cNvPicPr>
            <a:picLocks noChangeAspect="1"/>
          </p:cNvPicPr>
          <p:nvPr/>
        </p:nvPicPr>
        <p:blipFill>
          <a:blip r:embed="rId5"/>
          <a:stretch>
            <a:fillRect/>
          </a:stretch>
        </p:blipFill>
        <p:spPr>
          <a:xfrm>
            <a:off x="125354" y="152400"/>
            <a:ext cx="1170046" cy="1170046"/>
          </a:xfrm>
          <a:prstGeom prst="rect">
            <a:avLst/>
          </a:prstGeom>
        </p:spPr>
      </p:pic>
    </p:spTree>
    <p:extLst>
      <p:ext uri="{BB962C8B-B14F-4D97-AF65-F5344CB8AC3E}">
        <p14:creationId xmlns:p14="http://schemas.microsoft.com/office/powerpoint/2010/main" val="4109994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5422-18A8-48B8-814E-A4EA6B828A3A}"/>
              </a:ext>
            </a:extLst>
          </p:cNvPr>
          <p:cNvSpPr>
            <a:spLocks noGrp="1"/>
          </p:cNvSpPr>
          <p:nvPr>
            <p:ph type="title"/>
          </p:nvPr>
        </p:nvSpPr>
        <p:spPr/>
        <p:txBody>
          <a:bodyPr/>
          <a:lstStyle/>
          <a:p>
            <a:r>
              <a:rPr lang="en-US" dirty="0"/>
              <a:t>Thanks for your service! </a:t>
            </a:r>
          </a:p>
        </p:txBody>
      </p:sp>
      <p:sp>
        <p:nvSpPr>
          <p:cNvPr id="3" name="Content Placeholder 2">
            <a:extLst>
              <a:ext uri="{FF2B5EF4-FFF2-40B4-BE49-F238E27FC236}">
                <a16:creationId xmlns:a16="http://schemas.microsoft.com/office/drawing/2014/main" id="{C7C3F3AE-CD0A-4B1A-AD57-FAA6C544FA09}"/>
              </a:ext>
            </a:extLst>
          </p:cNvPr>
          <p:cNvSpPr>
            <a:spLocks noGrp="1"/>
          </p:cNvSpPr>
          <p:nvPr>
            <p:ph sz="half" idx="1"/>
          </p:nvPr>
        </p:nvSpPr>
        <p:spPr>
          <a:xfrm>
            <a:off x="990600" y="2286000"/>
            <a:ext cx="6934200" cy="3506894"/>
          </a:xfrm>
        </p:spPr>
        <p:txBody>
          <a:bodyPr>
            <a:normAutofit fontScale="92500"/>
          </a:bodyPr>
          <a:lstStyle/>
          <a:p>
            <a:pPr>
              <a:buFont typeface="Wingdings" panose="05000000000000000000" pitchFamily="2" charset="2"/>
              <a:buChar char="Ø"/>
            </a:pPr>
            <a:r>
              <a:rPr lang="en-US" sz="2800" dirty="0"/>
              <a:t>New school board members and new superintendents. </a:t>
            </a:r>
          </a:p>
          <a:p>
            <a:pPr>
              <a:buFont typeface="Wingdings" panose="05000000000000000000" pitchFamily="2" charset="2"/>
              <a:buChar char="Ø"/>
            </a:pPr>
            <a:r>
              <a:rPr lang="en-US" sz="2800" dirty="0"/>
              <a:t>Matt </a:t>
            </a:r>
            <a:r>
              <a:rPr lang="en-US" sz="2800" dirty="0" err="1"/>
              <a:t>Degner</a:t>
            </a:r>
            <a:r>
              <a:rPr lang="en-US" sz="2800" dirty="0"/>
              <a:t>, former UEN Chair</a:t>
            </a:r>
          </a:p>
          <a:p>
            <a:pPr>
              <a:buFont typeface="Wingdings" panose="05000000000000000000" pitchFamily="2" charset="2"/>
              <a:buChar char="Ø"/>
            </a:pPr>
            <a:r>
              <a:rPr lang="en-US" sz="2800" dirty="0"/>
              <a:t>Vickie Murillo, former Past Chair</a:t>
            </a:r>
          </a:p>
          <a:p>
            <a:pPr>
              <a:buFont typeface="Wingdings" panose="05000000000000000000" pitchFamily="2" charset="2"/>
              <a:buChar char="Ø"/>
            </a:pPr>
            <a:r>
              <a:rPr lang="en-US" sz="2800" dirty="0"/>
              <a:t>Jan George, former Steering Committee member</a:t>
            </a:r>
          </a:p>
          <a:p>
            <a:pPr>
              <a:buFont typeface="Wingdings" panose="05000000000000000000" pitchFamily="2" charset="2"/>
              <a:buChar char="Ø"/>
            </a:pPr>
            <a:r>
              <a:rPr lang="en-US" sz="2800" dirty="0"/>
              <a:t>Dan </a:t>
            </a:r>
            <a:r>
              <a:rPr lang="en-US" sz="2800" dirty="0" err="1"/>
              <a:t>Gosa</a:t>
            </a:r>
            <a:r>
              <a:rPr lang="en-US" sz="2800" dirty="0"/>
              <a:t>, former Steering Committee member</a:t>
            </a:r>
          </a:p>
        </p:txBody>
      </p:sp>
    </p:spTree>
    <p:extLst>
      <p:ext uri="{BB962C8B-B14F-4D97-AF65-F5344CB8AC3E}">
        <p14:creationId xmlns:p14="http://schemas.microsoft.com/office/powerpoint/2010/main" val="6612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752600"/>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keeps the state’s lawmakers, media, and public informed about the progress and problems in our state’s largest and most diverse schools, through advocacy, legislation, communications and research.  </a:t>
            </a:r>
            <a:endParaRPr lang="en-US" sz="1800" dirty="0"/>
          </a:p>
        </p:txBody>
      </p:sp>
      <p:pic>
        <p:nvPicPr>
          <p:cNvPr id="3" name="Picture 2">
            <a:extLst>
              <a:ext uri="{FF2B5EF4-FFF2-40B4-BE49-F238E27FC236}">
                <a16:creationId xmlns:a16="http://schemas.microsoft.com/office/drawing/2014/main" id="{C89AFAD6-A4D2-48B3-998C-93D13564ED62}"/>
              </a:ext>
            </a:extLst>
          </p:cNvPr>
          <p:cNvPicPr>
            <a:picLocks noChangeAspect="1"/>
          </p:cNvPicPr>
          <p:nvPr/>
        </p:nvPicPr>
        <p:blipFill>
          <a:blip r:embed="rId2"/>
          <a:stretch>
            <a:fillRect/>
          </a:stretch>
        </p:blipFill>
        <p:spPr>
          <a:xfrm>
            <a:off x="768806" y="2057399"/>
            <a:ext cx="7689394" cy="4263273"/>
          </a:xfrm>
          <a:prstGeom prst="rect">
            <a:avLst/>
          </a:prstGeom>
        </p:spPr>
      </p:pic>
    </p:spTree>
    <p:extLst>
      <p:ext uri="{BB962C8B-B14F-4D97-AF65-F5344CB8AC3E}">
        <p14:creationId xmlns:p14="http://schemas.microsoft.com/office/powerpoint/2010/main" val="83806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43000"/>
            <a:ext cx="8686800" cy="1386526"/>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 helps to build capacity in urban education by facilitating connections between member districts to improve student academic performance, narrow achievement gaps, improve professional development; and strengthen leadership, governance, and management</a:t>
            </a:r>
            <a:br>
              <a:rPr lang="en-US" sz="2800" dirty="0"/>
            </a:br>
            <a:r>
              <a:rPr lang="en-US" sz="1800" dirty="0"/>
              <a:t> </a:t>
            </a:r>
          </a:p>
        </p:txBody>
      </p:sp>
      <p:pic>
        <p:nvPicPr>
          <p:cNvPr id="3" name="Picture 2">
            <a:extLst>
              <a:ext uri="{FF2B5EF4-FFF2-40B4-BE49-F238E27FC236}">
                <a16:creationId xmlns:a16="http://schemas.microsoft.com/office/drawing/2014/main" id="{50DE9BE1-2BC7-4A48-BB76-EBD32B8CBEBA}"/>
              </a:ext>
            </a:extLst>
          </p:cNvPr>
          <p:cNvPicPr>
            <a:picLocks noChangeAspect="1"/>
          </p:cNvPicPr>
          <p:nvPr/>
        </p:nvPicPr>
        <p:blipFill>
          <a:blip r:embed="rId2"/>
          <a:stretch>
            <a:fillRect/>
          </a:stretch>
        </p:blipFill>
        <p:spPr>
          <a:xfrm>
            <a:off x="914400" y="2362200"/>
            <a:ext cx="7315200" cy="3953164"/>
          </a:xfrm>
          <a:prstGeom prst="rect">
            <a:avLst/>
          </a:prstGeom>
        </p:spPr>
      </p:pic>
    </p:spTree>
    <p:extLst>
      <p:ext uri="{BB962C8B-B14F-4D97-AF65-F5344CB8AC3E}">
        <p14:creationId xmlns:p14="http://schemas.microsoft.com/office/powerpoint/2010/main" val="287405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686800" cy="1462726"/>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 Joint efforts with other state organizations and policymakers extend the UEN’s influence and effectiveness to the broader community that will ultimately benefit from the contributions of today’s urban students.</a:t>
            </a:r>
            <a:br>
              <a:rPr lang="en-US" sz="2800" dirty="0"/>
            </a:br>
            <a:r>
              <a:rPr lang="en-US" sz="1800" dirty="0"/>
              <a:t> </a:t>
            </a:r>
          </a:p>
        </p:txBody>
      </p:sp>
      <p:pic>
        <p:nvPicPr>
          <p:cNvPr id="3" name="Picture 2">
            <a:extLst>
              <a:ext uri="{FF2B5EF4-FFF2-40B4-BE49-F238E27FC236}">
                <a16:creationId xmlns:a16="http://schemas.microsoft.com/office/drawing/2014/main" id="{88FBCC8C-BDD1-4A63-9758-BF8DE2450831}"/>
              </a:ext>
            </a:extLst>
          </p:cNvPr>
          <p:cNvPicPr>
            <a:picLocks noChangeAspect="1"/>
          </p:cNvPicPr>
          <p:nvPr/>
        </p:nvPicPr>
        <p:blipFill>
          <a:blip r:embed="rId2"/>
          <a:stretch>
            <a:fillRect/>
          </a:stretch>
        </p:blipFill>
        <p:spPr>
          <a:xfrm>
            <a:off x="838200" y="2133600"/>
            <a:ext cx="7437448" cy="4086098"/>
          </a:xfrm>
          <a:prstGeom prst="rect">
            <a:avLst/>
          </a:prstGeom>
        </p:spPr>
      </p:pic>
    </p:spTree>
    <p:extLst>
      <p:ext uri="{BB962C8B-B14F-4D97-AF65-F5344CB8AC3E}">
        <p14:creationId xmlns:p14="http://schemas.microsoft.com/office/powerpoint/2010/main" val="151075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4"/>
            <a:ext cx="5486400" cy="1450757"/>
          </a:xfrm>
        </p:spPr>
        <p:txBody>
          <a:bodyPr>
            <a:normAutofit/>
          </a:bodyPr>
          <a:lstStyle/>
          <a:p>
            <a:pPr algn="ctr"/>
            <a:r>
              <a:rPr lang="en-US" b="1" dirty="0"/>
              <a:t>UEN Association </a:t>
            </a:r>
            <a:br>
              <a:rPr lang="en-US" b="1" dirty="0"/>
            </a:br>
            <a:r>
              <a:rPr lang="en-US" b="1" dirty="0"/>
              <a:t>Management: ISFIS</a:t>
            </a:r>
          </a:p>
        </p:txBody>
      </p:sp>
      <p:sp>
        <p:nvSpPr>
          <p:cNvPr id="3" name="Content Placeholder 2"/>
          <p:cNvSpPr>
            <a:spLocks noGrp="1"/>
          </p:cNvSpPr>
          <p:nvPr>
            <p:ph sz="half" idx="1"/>
          </p:nvPr>
        </p:nvSpPr>
        <p:spPr>
          <a:xfrm>
            <a:off x="304800" y="1764843"/>
            <a:ext cx="4953000" cy="4635957"/>
          </a:xfrm>
        </p:spPr>
        <p:txBody>
          <a:bodyPr>
            <a:noAutofit/>
          </a:bodyPr>
          <a:lstStyle/>
          <a:p>
            <a:pPr>
              <a:lnSpc>
                <a:spcPct val="100000"/>
              </a:lnSpc>
            </a:pPr>
            <a:r>
              <a:rPr lang="en-US" sz="1800" dirty="0"/>
              <a:t>Support and staff, accounting, association management, website development and maintenance, billing, meeting organization and tech support. New procedures and policies for UEN operations. </a:t>
            </a:r>
          </a:p>
          <a:p>
            <a:pPr>
              <a:lnSpc>
                <a:spcPct val="100000"/>
              </a:lnSpc>
            </a:pPr>
            <a:r>
              <a:rPr lang="en-US" sz="1800" dirty="0"/>
              <a:t>Policy development, strategic planning, legislative and fiscal analysis.</a:t>
            </a:r>
          </a:p>
          <a:p>
            <a:pPr>
              <a:lnSpc>
                <a:spcPct val="100000"/>
              </a:lnSpc>
            </a:pPr>
            <a:r>
              <a:rPr lang="en-US" sz="1800" dirty="0"/>
              <a:t>Job-alike meetings for 20 different director-level positions to share best practice, learn together, receive updates and connect with state-level experts. </a:t>
            </a:r>
          </a:p>
          <a:p>
            <a:pPr>
              <a:lnSpc>
                <a:spcPct val="100000"/>
              </a:lnSpc>
            </a:pPr>
            <a:r>
              <a:rPr lang="en-US" sz="1800" dirty="0"/>
              <a:t>Lobbying services, legislative advocacy, communications, media, sharing best practice, survey tools.</a:t>
            </a:r>
          </a:p>
        </p:txBody>
      </p:sp>
      <p:sp>
        <p:nvSpPr>
          <p:cNvPr id="4" name="Content Placeholder 3"/>
          <p:cNvSpPr>
            <a:spLocks noGrp="1"/>
          </p:cNvSpPr>
          <p:nvPr>
            <p:ph sz="half" idx="2"/>
          </p:nvPr>
        </p:nvSpPr>
        <p:spPr>
          <a:xfrm>
            <a:off x="5486400" y="2209799"/>
            <a:ext cx="3352800" cy="3659295"/>
          </a:xfrm>
        </p:spPr>
        <p:txBody>
          <a:bodyPr>
            <a:normAutofit/>
          </a:bodyPr>
          <a:lstStyle/>
          <a:p>
            <a:r>
              <a:rPr lang="en-US" sz="1800" dirty="0"/>
              <a:t>Jen Albers  </a:t>
            </a:r>
            <a:r>
              <a:rPr lang="en-US" sz="1800" dirty="0">
                <a:hlinkClick r:id="rId2"/>
              </a:rPr>
              <a:t>jen@iowaschoolfinance.com</a:t>
            </a:r>
            <a:endParaRPr lang="en-US" sz="1800" dirty="0"/>
          </a:p>
          <a:p>
            <a:endParaRPr lang="en-US" sz="1800" dirty="0"/>
          </a:p>
          <a:p>
            <a:r>
              <a:rPr lang="en-US" sz="1800" dirty="0"/>
              <a:t>Larry Sigel </a:t>
            </a:r>
            <a:r>
              <a:rPr lang="en-US" sz="1800" dirty="0">
                <a:hlinkClick r:id="rId3"/>
              </a:rPr>
              <a:t>larry@iowaschoolfinance.com</a:t>
            </a:r>
            <a:endParaRPr lang="en-US" sz="1800" dirty="0"/>
          </a:p>
          <a:p>
            <a:endParaRPr lang="en-US" sz="1800" dirty="0"/>
          </a:p>
          <a:p>
            <a:r>
              <a:rPr lang="en-US" sz="1800" dirty="0"/>
              <a:t>Margaret Buckton </a:t>
            </a:r>
            <a:r>
              <a:rPr lang="en-US" sz="1800" dirty="0">
                <a:hlinkClick r:id="rId4"/>
              </a:rPr>
              <a:t>margaret@iowaschoolfinance.com</a:t>
            </a:r>
            <a:endParaRPr lang="en-US" sz="1800" dirty="0"/>
          </a:p>
          <a:p>
            <a:endParaRPr lang="en-US" sz="1800" dirty="0"/>
          </a:p>
          <a:p>
            <a:endParaRPr lang="en-US" sz="1800" dirty="0"/>
          </a:p>
          <a:p>
            <a:endParaRPr lang="en-US" sz="1800" dirty="0"/>
          </a:p>
        </p:txBody>
      </p:sp>
      <p:pic>
        <p:nvPicPr>
          <p:cNvPr id="5" name="Picture 4">
            <a:extLst>
              <a:ext uri="{FF2B5EF4-FFF2-40B4-BE49-F238E27FC236}">
                <a16:creationId xmlns:a16="http://schemas.microsoft.com/office/drawing/2014/main" id="{00000000-0008-0000-0000-000004000000}"/>
              </a:ext>
            </a:extLst>
          </p:cNvPr>
          <p:cNvPicPr>
            <a:picLocks noChangeAspect="1"/>
          </p:cNvPicPr>
          <p:nvPr/>
        </p:nvPicPr>
        <p:blipFill>
          <a:blip r:embed="rId5"/>
          <a:stretch>
            <a:fillRect/>
          </a:stretch>
        </p:blipFill>
        <p:spPr>
          <a:xfrm>
            <a:off x="6096000" y="299096"/>
            <a:ext cx="2558576" cy="1072504"/>
          </a:xfrm>
          <a:prstGeom prst="rect">
            <a:avLst/>
          </a:prstGeom>
        </p:spPr>
      </p:pic>
    </p:spTree>
    <p:extLst>
      <p:ext uri="{BB962C8B-B14F-4D97-AF65-F5344CB8AC3E}">
        <p14:creationId xmlns:p14="http://schemas.microsoft.com/office/powerpoint/2010/main" val="344107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BCDE-FD6E-4765-A12A-2DF9FB20534E}"/>
              </a:ext>
            </a:extLst>
          </p:cNvPr>
          <p:cNvSpPr>
            <a:spLocks noGrp="1"/>
          </p:cNvSpPr>
          <p:nvPr>
            <p:ph type="title"/>
          </p:nvPr>
        </p:nvSpPr>
        <p:spPr>
          <a:xfrm>
            <a:off x="2362200" y="286604"/>
            <a:ext cx="6004560" cy="1450757"/>
          </a:xfrm>
        </p:spPr>
        <p:txBody>
          <a:bodyPr>
            <a:normAutofit fontScale="90000"/>
          </a:bodyPr>
          <a:lstStyle/>
          <a:p>
            <a:r>
              <a:rPr lang="en-US" dirty="0"/>
              <a:t>UEN Steering Committee is Governing Board</a:t>
            </a:r>
          </a:p>
        </p:txBody>
      </p:sp>
      <p:sp>
        <p:nvSpPr>
          <p:cNvPr id="4" name="Content Placeholder 3">
            <a:extLst>
              <a:ext uri="{FF2B5EF4-FFF2-40B4-BE49-F238E27FC236}">
                <a16:creationId xmlns:a16="http://schemas.microsoft.com/office/drawing/2014/main" id="{22FB64F3-D175-45DB-8980-33CEB6369AF2}"/>
              </a:ext>
            </a:extLst>
          </p:cNvPr>
          <p:cNvSpPr>
            <a:spLocks noGrp="1"/>
          </p:cNvSpPr>
          <p:nvPr>
            <p:ph sz="half" idx="2"/>
          </p:nvPr>
        </p:nvSpPr>
        <p:spPr>
          <a:xfrm>
            <a:off x="838200" y="2209800"/>
            <a:ext cx="7818120" cy="3962400"/>
          </a:xfrm>
          <a:solidFill>
            <a:srgbClr val="CCCCFF"/>
          </a:solidFill>
        </p:spPr>
        <p:txBody>
          <a:bodyPr>
            <a:noAutofit/>
          </a:bodyPr>
          <a:lstStyle/>
          <a:p>
            <a:pPr algn="ctr"/>
            <a:r>
              <a:rPr lang="en-US" sz="3600" b="1" u="sng" dirty="0"/>
              <a:t>Steering Committee Duties: </a:t>
            </a:r>
          </a:p>
          <a:p>
            <a:pPr>
              <a:buFont typeface="Wingdings" panose="05000000000000000000" pitchFamily="2" charset="2"/>
              <a:buChar char="v"/>
            </a:pPr>
            <a:r>
              <a:rPr lang="en-US" sz="3600" dirty="0"/>
              <a:t>Set legislative priorities</a:t>
            </a:r>
          </a:p>
          <a:p>
            <a:pPr>
              <a:buFont typeface="Wingdings" panose="05000000000000000000" pitchFamily="2" charset="2"/>
              <a:buChar char="v"/>
            </a:pPr>
            <a:r>
              <a:rPr lang="en-US" sz="3600" dirty="0"/>
              <a:t>Set policy</a:t>
            </a:r>
          </a:p>
          <a:p>
            <a:pPr>
              <a:buFont typeface="Wingdings" panose="05000000000000000000" pitchFamily="2" charset="2"/>
              <a:buChar char="v"/>
            </a:pPr>
            <a:r>
              <a:rPr lang="en-US" sz="3600" dirty="0"/>
              <a:t>Fiduciary oversight</a:t>
            </a:r>
          </a:p>
          <a:p>
            <a:pPr>
              <a:buFont typeface="Wingdings" panose="05000000000000000000" pitchFamily="2" charset="2"/>
              <a:buChar char="v"/>
            </a:pPr>
            <a:r>
              <a:rPr lang="en-US" sz="3600" dirty="0"/>
              <a:t>Employs Executive Director</a:t>
            </a:r>
          </a:p>
          <a:p>
            <a:pPr>
              <a:buFont typeface="Wingdings" panose="05000000000000000000" pitchFamily="2" charset="2"/>
              <a:buChar char="v"/>
            </a:pPr>
            <a:r>
              <a:rPr lang="en-US" sz="3600" dirty="0"/>
              <a:t>Approves Contracts</a:t>
            </a:r>
          </a:p>
        </p:txBody>
      </p:sp>
      <p:pic>
        <p:nvPicPr>
          <p:cNvPr id="5" name="Picture 4">
            <a:extLst>
              <a:ext uri="{FF2B5EF4-FFF2-40B4-BE49-F238E27FC236}">
                <a16:creationId xmlns:a16="http://schemas.microsoft.com/office/drawing/2014/main" id="{0C0DCB2A-B900-43C0-A8DE-DEED7CCA4C81}"/>
              </a:ext>
            </a:extLst>
          </p:cNvPr>
          <p:cNvPicPr>
            <a:picLocks noChangeAspect="1"/>
          </p:cNvPicPr>
          <p:nvPr/>
        </p:nvPicPr>
        <p:blipFill>
          <a:blip r:embed="rId2"/>
          <a:stretch>
            <a:fillRect/>
          </a:stretch>
        </p:blipFill>
        <p:spPr>
          <a:xfrm>
            <a:off x="777240" y="228600"/>
            <a:ext cx="1584960" cy="1584960"/>
          </a:xfrm>
          <a:prstGeom prst="rect">
            <a:avLst/>
          </a:prstGeom>
        </p:spPr>
      </p:pic>
    </p:spTree>
    <p:extLst>
      <p:ext uri="{BB962C8B-B14F-4D97-AF65-F5344CB8AC3E}">
        <p14:creationId xmlns:p14="http://schemas.microsoft.com/office/powerpoint/2010/main" val="14551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33768</TotalTime>
  <Words>1508</Words>
  <Application>Microsoft Office PowerPoint</Application>
  <PresentationFormat>On-screen Show (4:3)</PresentationFormat>
  <Paragraphs>158</Paragraphs>
  <Slides>35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Wingdings</vt:lpstr>
      <vt:lpstr>Retrospect</vt:lpstr>
      <vt:lpstr>PowerPoint Presentation</vt:lpstr>
      <vt:lpstr>PowerPoint Presentation</vt:lpstr>
      <vt:lpstr>UEN Member Districts 2024-25</vt:lpstr>
      <vt:lpstr>Thanks for your service! </vt:lpstr>
      <vt:lpstr>The UEN. . .keeps the state’s lawmakers, media, and public informed about the progress and problems in our state’s largest and most diverse schools, through advocacy, legislation, communications and research.  </vt:lpstr>
      <vt:lpstr>The UEN. . . helps to build capacity in urban education by facilitating connections between member districts to improve student academic performance, narrow achievement gaps, improve professional development; and strengthen leadership, governance, and management  </vt:lpstr>
      <vt:lpstr>The UEN. . . Joint efforts with other state organizations and policymakers extend the UEN’s influence and effectiveness to the broader community that will ultimately benefit from the contributions of today’s urban students.  </vt:lpstr>
      <vt:lpstr>UEN Association  Management: ISFIS</vt:lpstr>
      <vt:lpstr>UEN Steering Committee is Governing Board</vt:lpstr>
      <vt:lpstr>UEN Officers</vt:lpstr>
      <vt:lpstr>PowerPoint Presentation</vt:lpstr>
      <vt:lpstr>Report of the Steering Committee:  2025 Legislative Priorities</vt:lpstr>
      <vt:lpstr>PowerPoint Presentation</vt:lpstr>
      <vt:lpstr>PowerPoint Presentation</vt:lpstr>
      <vt:lpstr>Chronic Absenteeism Intersection of Local, State and Federal Policies  </vt:lpstr>
      <vt:lpstr>Chronic Absenteeism Crisis</vt:lpstr>
      <vt:lpstr>District Chronic Absenteeism 2021-22</vt:lpstr>
      <vt:lpstr>PowerPoint Presentation</vt:lpstr>
      <vt:lpstr>PowerPoint Presentation</vt:lpstr>
      <vt:lpstr>PowerPoint Presentation</vt:lpstr>
      <vt:lpstr>PowerPoint Presentation</vt:lpstr>
      <vt:lpstr>State Report Card: Summary</vt:lpstr>
      <vt:lpstr>PowerPoint Presentation</vt:lpstr>
      <vt:lpstr>SF 2435 Chronic Absenteeism  State Policy</vt:lpstr>
      <vt:lpstr>SF 2435 Chronic Absenteeism  State Policy</vt:lpstr>
      <vt:lpstr>PowerPoint Presentation</vt:lpstr>
      <vt:lpstr>Think Abouts???</vt:lpstr>
      <vt:lpstr>PowerPoint Presentation</vt:lpstr>
      <vt:lpstr>PowerPoint Presentation</vt:lpstr>
      <vt:lpstr>Attendance Works Research https://awareness.attendanceworks.org/wp-content/uploads/Research2016.pdf</vt:lpstr>
      <vt:lpstr>Chronic Absenteeism Task Force</vt:lpstr>
      <vt:lpstr>  </vt:lpstr>
      <vt:lpstr>Table Reflections (green form)</vt:lpstr>
      <vt:lpstr>Closing Remarks</vt:lpstr>
      <vt:lpstr>THANK YOU FOR YOUR VOICE on behalf of urban Iowa students, parents, your school staff and communities!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JA</cp:lastModifiedBy>
  <cp:revision>2262</cp:revision>
  <cp:lastPrinted>2023-11-15T14:49:00Z</cp:lastPrinted>
  <dcterms:created xsi:type="dcterms:W3CDTF">2014-07-14T21:17:36Z</dcterms:created>
  <dcterms:modified xsi:type="dcterms:W3CDTF">2024-11-20T20:39:17Z</dcterms:modified>
</cp:coreProperties>
</file>