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drawings/drawing1.xml" ContentType="application/vnd.openxmlformats-officedocument.drawingml.chartshapes+xml"/>
  <Override PartName="/ppt/notesSlides/notesSlide1.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724" r:id="rId1"/>
  </p:sldMasterIdLst>
  <p:notesMasterIdLst>
    <p:notesMasterId r:id="rId83"/>
  </p:notesMasterIdLst>
  <p:handoutMasterIdLst>
    <p:handoutMasterId r:id="rId84"/>
  </p:handoutMasterIdLst>
  <p:sldIdLst>
    <p:sldId id="3508" r:id="rId2"/>
    <p:sldId id="3459" r:id="rId3"/>
    <p:sldId id="3510" r:id="rId4"/>
    <p:sldId id="3511" r:id="rId5"/>
    <p:sldId id="7813" r:id="rId6"/>
    <p:sldId id="7814" r:id="rId7"/>
    <p:sldId id="3514" r:id="rId8"/>
    <p:sldId id="7819" r:id="rId9"/>
    <p:sldId id="7820" r:id="rId10"/>
    <p:sldId id="7815" r:id="rId11"/>
    <p:sldId id="3524" r:id="rId12"/>
    <p:sldId id="7817" r:id="rId13"/>
    <p:sldId id="7812" r:id="rId14"/>
    <p:sldId id="3516" r:id="rId15"/>
    <p:sldId id="7816" r:id="rId16"/>
    <p:sldId id="8585" r:id="rId17"/>
    <p:sldId id="8617" r:id="rId18"/>
    <p:sldId id="8576" r:id="rId19"/>
    <p:sldId id="8577" r:id="rId20"/>
    <p:sldId id="8578" r:id="rId21"/>
    <p:sldId id="8618" r:id="rId22"/>
    <p:sldId id="8580" r:id="rId23"/>
    <p:sldId id="8587" r:id="rId24"/>
    <p:sldId id="8581" r:id="rId25"/>
    <p:sldId id="7818" r:id="rId26"/>
    <p:sldId id="3525" r:id="rId27"/>
    <p:sldId id="7810" r:id="rId28"/>
    <p:sldId id="3527" r:id="rId29"/>
    <p:sldId id="8605" r:id="rId30"/>
    <p:sldId id="8478" r:id="rId31"/>
    <p:sldId id="8471" r:id="rId32"/>
    <p:sldId id="1878" r:id="rId33"/>
    <p:sldId id="8486" r:id="rId34"/>
    <p:sldId id="8501" r:id="rId35"/>
    <p:sldId id="8497" r:id="rId36"/>
    <p:sldId id="8608" r:id="rId37"/>
    <p:sldId id="3528" r:id="rId38"/>
    <p:sldId id="3502" r:id="rId39"/>
    <p:sldId id="3503" r:id="rId40"/>
    <p:sldId id="3504" r:id="rId41"/>
    <p:sldId id="3505" r:id="rId42"/>
    <p:sldId id="8610" r:id="rId43"/>
    <p:sldId id="8611" r:id="rId44"/>
    <p:sldId id="1875" r:id="rId45"/>
    <p:sldId id="7790" r:id="rId46"/>
    <p:sldId id="3529" r:id="rId47"/>
    <p:sldId id="8612" r:id="rId48"/>
    <p:sldId id="8370" r:id="rId49"/>
    <p:sldId id="8613" r:id="rId50"/>
    <p:sldId id="8419" r:id="rId51"/>
    <p:sldId id="8439" r:id="rId52"/>
    <p:sldId id="3538" r:id="rId53"/>
    <p:sldId id="8614" r:id="rId54"/>
    <p:sldId id="8615" r:id="rId55"/>
    <p:sldId id="8494" r:id="rId56"/>
    <p:sldId id="8498" r:id="rId57"/>
    <p:sldId id="8489" r:id="rId58"/>
    <p:sldId id="8499" r:id="rId59"/>
    <p:sldId id="8490" r:id="rId60"/>
    <p:sldId id="8491" r:id="rId61"/>
    <p:sldId id="8341" r:id="rId62"/>
    <p:sldId id="8482" r:id="rId63"/>
    <p:sldId id="8483" r:id="rId64"/>
    <p:sldId id="8472" r:id="rId65"/>
    <p:sldId id="8182" r:id="rId66"/>
    <p:sldId id="8484" r:id="rId67"/>
    <p:sldId id="8531" r:id="rId68"/>
    <p:sldId id="8480" r:id="rId69"/>
    <p:sldId id="8606" r:id="rId70"/>
    <p:sldId id="8619" r:id="rId71"/>
    <p:sldId id="3540" r:id="rId72"/>
    <p:sldId id="8607" r:id="rId73"/>
    <p:sldId id="7776" r:id="rId74"/>
    <p:sldId id="7783" r:id="rId75"/>
    <p:sldId id="8602" r:id="rId76"/>
    <p:sldId id="8603" r:id="rId77"/>
    <p:sldId id="7846" r:id="rId78"/>
    <p:sldId id="7808" r:id="rId79"/>
    <p:sldId id="8616" r:id="rId80"/>
    <p:sldId id="8620" r:id="rId81"/>
    <p:sldId id="7689" r:id="rId82"/>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6121107-91AA-444C-9EAF-7CCDB09218EC}">
          <p14:sldIdLst>
            <p14:sldId id="3508"/>
            <p14:sldId id="3459"/>
            <p14:sldId id="3510"/>
            <p14:sldId id="3511"/>
            <p14:sldId id="7813"/>
            <p14:sldId id="7814"/>
            <p14:sldId id="3514"/>
            <p14:sldId id="7819"/>
            <p14:sldId id="7820"/>
            <p14:sldId id="7815"/>
            <p14:sldId id="3524"/>
            <p14:sldId id="7817"/>
            <p14:sldId id="7812"/>
            <p14:sldId id="3516"/>
            <p14:sldId id="7816"/>
            <p14:sldId id="8585"/>
            <p14:sldId id="8617"/>
            <p14:sldId id="8576"/>
            <p14:sldId id="8577"/>
            <p14:sldId id="8578"/>
            <p14:sldId id="8618"/>
            <p14:sldId id="8580"/>
            <p14:sldId id="8587"/>
            <p14:sldId id="8581"/>
            <p14:sldId id="7818"/>
            <p14:sldId id="3525"/>
            <p14:sldId id="7810"/>
            <p14:sldId id="3527"/>
            <p14:sldId id="8605"/>
            <p14:sldId id="8478"/>
            <p14:sldId id="8471"/>
            <p14:sldId id="1878"/>
            <p14:sldId id="8486"/>
            <p14:sldId id="8501"/>
            <p14:sldId id="8497"/>
            <p14:sldId id="8608"/>
            <p14:sldId id="3528"/>
            <p14:sldId id="3502"/>
            <p14:sldId id="3503"/>
            <p14:sldId id="3504"/>
            <p14:sldId id="3505"/>
            <p14:sldId id="8610"/>
            <p14:sldId id="8611"/>
            <p14:sldId id="1875"/>
            <p14:sldId id="7790"/>
            <p14:sldId id="3529"/>
            <p14:sldId id="8612"/>
            <p14:sldId id="8370"/>
            <p14:sldId id="8613"/>
            <p14:sldId id="8419"/>
            <p14:sldId id="8439"/>
            <p14:sldId id="3538"/>
            <p14:sldId id="8614"/>
            <p14:sldId id="8615"/>
            <p14:sldId id="8494"/>
            <p14:sldId id="8498"/>
            <p14:sldId id="8489"/>
            <p14:sldId id="8499"/>
            <p14:sldId id="8490"/>
            <p14:sldId id="8491"/>
            <p14:sldId id="8341"/>
            <p14:sldId id="8482"/>
            <p14:sldId id="8483"/>
            <p14:sldId id="8472"/>
            <p14:sldId id="8182"/>
            <p14:sldId id="8484"/>
            <p14:sldId id="8531"/>
            <p14:sldId id="8480"/>
            <p14:sldId id="8606"/>
            <p14:sldId id="8619"/>
            <p14:sldId id="3540"/>
            <p14:sldId id="8607"/>
            <p14:sldId id="7776"/>
            <p14:sldId id="7783"/>
            <p14:sldId id="8602"/>
            <p14:sldId id="8603"/>
            <p14:sldId id="7846"/>
            <p14:sldId id="7808"/>
            <p14:sldId id="8616"/>
            <p14:sldId id="8620"/>
            <p14:sldId id="768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CCCCFF"/>
    <a:srgbClr val="FFFF99"/>
    <a:srgbClr val="F0B6C1"/>
    <a:srgbClr val="C65246"/>
    <a:srgbClr val="EF39E6"/>
    <a:srgbClr val="3220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7" autoAdjust="0"/>
    <p:restoredTop sz="95749" autoAdjust="0"/>
  </p:normalViewPr>
  <p:slideViewPr>
    <p:cSldViewPr>
      <p:cViewPr varScale="1">
        <p:scale>
          <a:sx n="85" d="100"/>
          <a:sy n="85" d="100"/>
        </p:scale>
        <p:origin x="1411" y="43"/>
      </p:cViewPr>
      <p:guideLst>
        <p:guide orient="horz" pos="2160"/>
        <p:guide pos="2880"/>
      </p:guideLst>
    </p:cSldViewPr>
  </p:slideViewPr>
  <p:outlineViewPr>
    <p:cViewPr>
      <p:scale>
        <a:sx n="33" d="100"/>
        <a:sy n="33" d="100"/>
      </p:scale>
      <p:origin x="0" y="-5184"/>
    </p:cViewPr>
  </p:outlineViewPr>
  <p:notesTextViewPr>
    <p:cViewPr>
      <p:scale>
        <a:sx n="1" d="1"/>
        <a:sy n="1" d="1"/>
      </p:scale>
      <p:origin x="0" y="0"/>
    </p:cViewPr>
  </p:notesTextViewPr>
  <p:sorterViewPr>
    <p:cViewPr>
      <p:scale>
        <a:sx n="100" d="100"/>
        <a:sy n="100" d="100"/>
      </p:scale>
      <p:origin x="0" y="-6416"/>
    </p:cViewPr>
  </p:sorterViewPr>
  <p:notesViewPr>
    <p:cSldViewPr>
      <p:cViewPr varScale="1">
        <p:scale>
          <a:sx n="53" d="100"/>
          <a:sy n="53" d="100"/>
        </p:scale>
        <p:origin x="2624" y="3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Margaret\Desktop\Education%20Coalition\Allowable%20GROWTH%20History%201972.73%20to%202022-23.xls"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file:///C:\Users\Margaret\Desktop\Education%20Coalition\STo%20and%20Private%20Enrollment.xlsx" TargetMode="External"/><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oleObject" Target="file:///C:\Users\Margaret\Desktop\Education%20Coalition\STo%20and%20Private%20Enrollment.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dPt>
            <c:idx val="0"/>
            <c:invertIfNegative val="0"/>
            <c:bubble3D val="0"/>
            <c:spPr>
              <a:solidFill>
                <a:schemeClr val="accent1">
                  <a:lumMod val="60000"/>
                  <a:lumOff val="40000"/>
                </a:schemeClr>
              </a:solidFill>
              <a:ln>
                <a:noFill/>
              </a:ln>
              <a:effectLst/>
            </c:spPr>
            <c:extLst>
              <c:ext xmlns:c16="http://schemas.microsoft.com/office/drawing/2014/chart" uri="{C3380CC4-5D6E-409C-BE32-E72D297353CC}">
                <c16:uniqueId val="{00000001-66AA-4825-9331-49A3B86EF204}"/>
              </c:ext>
            </c:extLst>
          </c:dPt>
          <c:dPt>
            <c:idx val="1"/>
            <c:invertIfNegative val="0"/>
            <c:bubble3D val="0"/>
            <c:spPr>
              <a:solidFill>
                <a:srgbClr val="C00000"/>
              </a:solidFill>
              <a:ln>
                <a:noFill/>
              </a:ln>
              <a:effectLst/>
            </c:spPr>
            <c:extLst>
              <c:ext xmlns:c16="http://schemas.microsoft.com/office/drawing/2014/chart" uri="{C3380CC4-5D6E-409C-BE32-E72D297353CC}">
                <c16:uniqueId val="{00000003-66AA-4825-9331-49A3B86EF204}"/>
              </c:ext>
            </c:extLst>
          </c:dPt>
          <c:dPt>
            <c:idx val="2"/>
            <c:invertIfNegative val="0"/>
            <c:bubble3D val="0"/>
            <c:spPr>
              <a:solidFill>
                <a:srgbClr val="92D050"/>
              </a:solidFill>
              <a:ln>
                <a:noFill/>
              </a:ln>
              <a:effectLst/>
            </c:spPr>
            <c:extLst>
              <c:ext xmlns:c16="http://schemas.microsoft.com/office/drawing/2014/chart" uri="{C3380CC4-5D6E-409C-BE32-E72D297353CC}">
                <c16:uniqueId val="{00000005-66AA-4825-9331-49A3B86EF204}"/>
              </c:ext>
            </c:extLst>
          </c:dPt>
          <c:dPt>
            <c:idx val="3"/>
            <c:invertIfNegative val="0"/>
            <c:bubble3D val="0"/>
            <c:spPr>
              <a:solidFill>
                <a:srgbClr val="FFC000"/>
              </a:solidFill>
              <a:ln>
                <a:noFill/>
              </a:ln>
              <a:effectLst/>
            </c:spPr>
            <c:extLst>
              <c:ext xmlns:c16="http://schemas.microsoft.com/office/drawing/2014/chart" uri="{C3380CC4-5D6E-409C-BE32-E72D297353CC}">
                <c16:uniqueId val="{00000007-66AA-4825-9331-49A3B86EF204}"/>
              </c:ext>
            </c:extLst>
          </c:dPt>
          <c:dPt>
            <c:idx val="4"/>
            <c:invertIfNegative val="0"/>
            <c:bubble3D val="0"/>
            <c:spPr>
              <a:solidFill>
                <a:srgbClr val="7030A0"/>
              </a:solidFill>
              <a:ln>
                <a:noFill/>
              </a:ln>
              <a:effectLst/>
            </c:spPr>
            <c:extLst>
              <c:ext xmlns:c16="http://schemas.microsoft.com/office/drawing/2014/chart" uri="{C3380CC4-5D6E-409C-BE32-E72D297353CC}">
                <c16:uniqueId val="{00000009-66AA-4825-9331-49A3B86EF204}"/>
              </c:ext>
            </c:extLst>
          </c:dPt>
          <c:val>
            <c:numRef>
              <c:f>Sheet1!$B$5:$F$5</c:f>
              <c:numCache>
                <c:formatCode>0%</c:formatCode>
                <c:ptCount val="5"/>
                <c:pt idx="0">
                  <c:v>0.31</c:v>
                </c:pt>
                <c:pt idx="1">
                  <c:v>0.52</c:v>
                </c:pt>
                <c:pt idx="2">
                  <c:v>0.7</c:v>
                </c:pt>
                <c:pt idx="3">
                  <c:v>0.77</c:v>
                </c:pt>
                <c:pt idx="4">
                  <c:v>0.42</c:v>
                </c:pt>
              </c:numCache>
            </c:numRef>
          </c:val>
          <c:extLst>
            <c:ext xmlns:c16="http://schemas.microsoft.com/office/drawing/2014/chart" uri="{C3380CC4-5D6E-409C-BE32-E72D297353CC}">
              <c16:uniqueId val="{0000000A-66AA-4825-9331-49A3B86EF204}"/>
            </c:ext>
          </c:extLst>
        </c:ser>
        <c:dLbls>
          <c:showLegendKey val="0"/>
          <c:showVal val="0"/>
          <c:showCatName val="0"/>
          <c:showSerName val="0"/>
          <c:showPercent val="0"/>
          <c:showBubbleSize val="0"/>
        </c:dLbls>
        <c:gapWidth val="182"/>
        <c:axId val="306221231"/>
        <c:axId val="309038991"/>
      </c:barChart>
      <c:catAx>
        <c:axId val="306221231"/>
        <c:scaling>
          <c:orientation val="minMax"/>
        </c:scaling>
        <c:delete val="1"/>
        <c:axPos val="l"/>
        <c:numFmt formatCode="General" sourceLinked="1"/>
        <c:majorTickMark val="none"/>
        <c:minorTickMark val="none"/>
        <c:tickLblPos val="nextTo"/>
        <c:crossAx val="309038991"/>
        <c:crosses val="autoZero"/>
        <c:auto val="1"/>
        <c:lblAlgn val="ctr"/>
        <c:lblOffset val="100"/>
        <c:noMultiLvlLbl val="0"/>
      </c:catAx>
      <c:valAx>
        <c:axId val="309038991"/>
        <c:scaling>
          <c:orientation val="minMax"/>
          <c:max val="0.8"/>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0622123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800"/>
            </a:pPr>
            <a:r>
              <a:rPr lang="en-US" sz="1800" dirty="0"/>
              <a:t>Iowa State Cost Per Pupil</a:t>
            </a:r>
            <a:r>
              <a:rPr lang="en-US" sz="1800" baseline="0" dirty="0"/>
              <a:t> Funding </a:t>
            </a:r>
            <a:r>
              <a:rPr lang="en-US" sz="1800" dirty="0"/>
              <a:t>History</a:t>
            </a:r>
          </a:p>
        </c:rich>
      </c:tx>
      <c:layout>
        <c:manualLayout>
          <c:xMode val="edge"/>
          <c:yMode val="edge"/>
          <c:x val="0.33365678554886519"/>
          <c:y val="1.3158101495498283E-2"/>
        </c:manualLayout>
      </c:layout>
      <c:overlay val="0"/>
    </c:title>
    <c:autoTitleDeleted val="0"/>
    <c:plotArea>
      <c:layout>
        <c:manualLayout>
          <c:layoutTarget val="inner"/>
          <c:xMode val="edge"/>
          <c:yMode val="edge"/>
          <c:x val="9.2027946224525939E-2"/>
          <c:y val="0.11521067234435077"/>
          <c:w val="0.89045516308922135"/>
          <c:h val="0.74379397316540075"/>
        </c:manualLayout>
      </c:layout>
      <c:lineChart>
        <c:grouping val="standard"/>
        <c:varyColors val="0"/>
        <c:ser>
          <c:idx val="0"/>
          <c:order val="0"/>
          <c:dPt>
            <c:idx val="25"/>
            <c:marker>
              <c:spPr>
                <a:solidFill>
                  <a:schemeClr val="accent1">
                    <a:lumMod val="75000"/>
                  </a:schemeClr>
                </a:solidFill>
                <a:ln>
                  <a:solidFill>
                    <a:srgbClr val="0070C0"/>
                  </a:solidFill>
                </a:ln>
              </c:spPr>
            </c:marker>
            <c:bubble3D val="0"/>
            <c:extLst>
              <c:ext xmlns:c16="http://schemas.microsoft.com/office/drawing/2014/chart" uri="{C3380CC4-5D6E-409C-BE32-E72D297353CC}">
                <c16:uniqueId val="{00000000-E9F8-41AE-83E5-95518C1B68CD}"/>
              </c:ext>
            </c:extLst>
          </c:dPt>
          <c:trendline>
            <c:trendlineType val="linear"/>
            <c:dispRSqr val="0"/>
            <c:dispEq val="0"/>
          </c:trendline>
          <c:cat>
            <c:strRef>
              <c:f>Sheet1!$A$3:$A$53</c:f>
              <c:strCache>
                <c:ptCount val="51"/>
                <c:pt idx="0">
                  <c:v>72/73</c:v>
                </c:pt>
                <c:pt idx="1">
                  <c:v>73/74</c:v>
                </c:pt>
                <c:pt idx="2">
                  <c:v>74/75</c:v>
                </c:pt>
                <c:pt idx="3">
                  <c:v>75/76</c:v>
                </c:pt>
                <c:pt idx="4">
                  <c:v>76/77</c:v>
                </c:pt>
                <c:pt idx="5">
                  <c:v>77/78</c:v>
                </c:pt>
                <c:pt idx="6">
                  <c:v>78/79</c:v>
                </c:pt>
                <c:pt idx="7">
                  <c:v>79/80</c:v>
                </c:pt>
                <c:pt idx="8">
                  <c:v>80/81</c:v>
                </c:pt>
                <c:pt idx="9">
                  <c:v>81/82</c:v>
                </c:pt>
                <c:pt idx="10">
                  <c:v>82/83</c:v>
                </c:pt>
                <c:pt idx="11">
                  <c:v>83/84</c:v>
                </c:pt>
                <c:pt idx="12">
                  <c:v>84/85</c:v>
                </c:pt>
                <c:pt idx="13">
                  <c:v>85/86</c:v>
                </c:pt>
                <c:pt idx="14">
                  <c:v>86/87</c:v>
                </c:pt>
                <c:pt idx="15">
                  <c:v>87/88</c:v>
                </c:pt>
                <c:pt idx="16">
                  <c:v>88/89</c:v>
                </c:pt>
                <c:pt idx="17">
                  <c:v>89/90</c:v>
                </c:pt>
                <c:pt idx="18">
                  <c:v>90/91</c:v>
                </c:pt>
                <c:pt idx="19">
                  <c:v>91/92</c:v>
                </c:pt>
                <c:pt idx="20">
                  <c:v>92/93</c:v>
                </c:pt>
                <c:pt idx="21">
                  <c:v>93/94</c:v>
                </c:pt>
                <c:pt idx="22">
                  <c:v>94/95</c:v>
                </c:pt>
                <c:pt idx="23">
                  <c:v>95/96</c:v>
                </c:pt>
                <c:pt idx="24">
                  <c:v>96/97</c:v>
                </c:pt>
                <c:pt idx="25">
                  <c:v>97/98</c:v>
                </c:pt>
                <c:pt idx="26">
                  <c:v>98/99</c:v>
                </c:pt>
                <c:pt idx="27">
                  <c:v>99/00</c:v>
                </c:pt>
                <c:pt idx="28">
                  <c:v>00/01</c:v>
                </c:pt>
                <c:pt idx="29">
                  <c:v>01/02</c:v>
                </c:pt>
                <c:pt idx="30">
                  <c:v>02/03</c:v>
                </c:pt>
                <c:pt idx="31">
                  <c:v>03/04</c:v>
                </c:pt>
                <c:pt idx="32">
                  <c:v>04/05</c:v>
                </c:pt>
                <c:pt idx="33">
                  <c:v>05/06</c:v>
                </c:pt>
                <c:pt idx="34">
                  <c:v>06/07</c:v>
                </c:pt>
                <c:pt idx="35">
                  <c:v>07/08</c:v>
                </c:pt>
                <c:pt idx="36">
                  <c:v>08/09</c:v>
                </c:pt>
                <c:pt idx="37">
                  <c:v>09/10</c:v>
                </c:pt>
                <c:pt idx="38">
                  <c:v>10/11</c:v>
                </c:pt>
                <c:pt idx="39">
                  <c:v>11/12</c:v>
                </c:pt>
                <c:pt idx="40">
                  <c:v>12/13</c:v>
                </c:pt>
                <c:pt idx="41">
                  <c:v>13/14</c:v>
                </c:pt>
                <c:pt idx="42">
                  <c:v>14/15</c:v>
                </c:pt>
                <c:pt idx="43">
                  <c:v>15/16</c:v>
                </c:pt>
                <c:pt idx="44">
                  <c:v>16/17</c:v>
                </c:pt>
                <c:pt idx="45">
                  <c:v>17/18</c:v>
                </c:pt>
                <c:pt idx="46">
                  <c:v>18/19</c:v>
                </c:pt>
                <c:pt idx="47">
                  <c:v>19/20</c:v>
                </c:pt>
                <c:pt idx="48">
                  <c:v>20/21</c:v>
                </c:pt>
                <c:pt idx="49">
                  <c:v>21/22</c:v>
                </c:pt>
                <c:pt idx="50">
                  <c:v>22/23</c:v>
                </c:pt>
              </c:strCache>
            </c:strRef>
          </c:cat>
          <c:val>
            <c:numRef>
              <c:f>Sheet1!$B$3:$B$53</c:f>
              <c:numCache>
                <c:formatCode>.00000</c:formatCode>
                <c:ptCount val="51"/>
                <c:pt idx="0">
                  <c:v>4.9279999999999997E-2</c:v>
                </c:pt>
                <c:pt idx="1">
                  <c:v>0.05</c:v>
                </c:pt>
                <c:pt idx="2">
                  <c:v>0.08</c:v>
                </c:pt>
                <c:pt idx="3">
                  <c:v>0.107</c:v>
                </c:pt>
                <c:pt idx="4">
                  <c:v>9.8250000000000004E-2</c:v>
                </c:pt>
                <c:pt idx="5">
                  <c:v>7.8399999999999997E-2</c:v>
                </c:pt>
                <c:pt idx="6">
                  <c:v>9.4219999999999998E-2</c:v>
                </c:pt>
                <c:pt idx="7">
                  <c:v>9.4839999999999994E-2</c:v>
                </c:pt>
                <c:pt idx="8">
                  <c:v>0.13592000000000001</c:v>
                </c:pt>
                <c:pt idx="9">
                  <c:v>0.05</c:v>
                </c:pt>
                <c:pt idx="10">
                  <c:v>7.0000000000000007E-2</c:v>
                </c:pt>
                <c:pt idx="11">
                  <c:v>6.1030000000000001E-2</c:v>
                </c:pt>
                <c:pt idx="12">
                  <c:v>2.5399999999999999E-2</c:v>
                </c:pt>
                <c:pt idx="13">
                  <c:v>5.3249999999999999E-2</c:v>
                </c:pt>
                <c:pt idx="14">
                  <c:v>3.8429999999999999E-2</c:v>
                </c:pt>
                <c:pt idx="15">
                  <c:v>3.4689999999999999E-2</c:v>
                </c:pt>
                <c:pt idx="16">
                  <c:v>3.5920000000000001E-2</c:v>
                </c:pt>
                <c:pt idx="17">
                  <c:v>3.5340000000000003E-2</c:v>
                </c:pt>
                <c:pt idx="18">
                  <c:v>7.1819999999999995E-2</c:v>
                </c:pt>
                <c:pt idx="19">
                  <c:v>4.2110000000000002E-2</c:v>
                </c:pt>
                <c:pt idx="20">
                  <c:v>4.1509999999999998E-2</c:v>
                </c:pt>
                <c:pt idx="21">
                  <c:v>2.1000000000000001E-2</c:v>
                </c:pt>
                <c:pt idx="22">
                  <c:v>2.8500000000000001E-2</c:v>
                </c:pt>
                <c:pt idx="23">
                  <c:v>3.5000000000000003E-2</c:v>
                </c:pt>
                <c:pt idx="24">
                  <c:v>3.3000000000000002E-2</c:v>
                </c:pt>
                <c:pt idx="25">
                  <c:v>3.5000000000000003E-2</c:v>
                </c:pt>
                <c:pt idx="26">
                  <c:v>3.5000000000000003E-2</c:v>
                </c:pt>
                <c:pt idx="27">
                  <c:v>0.03</c:v>
                </c:pt>
                <c:pt idx="28">
                  <c:v>0.04</c:v>
                </c:pt>
                <c:pt idx="29">
                  <c:v>0.04</c:v>
                </c:pt>
                <c:pt idx="30">
                  <c:v>0.01</c:v>
                </c:pt>
                <c:pt idx="31">
                  <c:v>0.02</c:v>
                </c:pt>
                <c:pt idx="32">
                  <c:v>0.02</c:v>
                </c:pt>
                <c:pt idx="33">
                  <c:v>0.04</c:v>
                </c:pt>
                <c:pt idx="34">
                  <c:v>0.04</c:v>
                </c:pt>
                <c:pt idx="35">
                  <c:v>0.04</c:v>
                </c:pt>
                <c:pt idx="36">
                  <c:v>0.04</c:v>
                </c:pt>
                <c:pt idx="37">
                  <c:v>0.04</c:v>
                </c:pt>
                <c:pt idx="38">
                  <c:v>0.02</c:v>
                </c:pt>
                <c:pt idx="39">
                  <c:v>0</c:v>
                </c:pt>
                <c:pt idx="40">
                  <c:v>0.02</c:v>
                </c:pt>
                <c:pt idx="41">
                  <c:v>0.02</c:v>
                </c:pt>
                <c:pt idx="42">
                  <c:v>0.04</c:v>
                </c:pt>
                <c:pt idx="43">
                  <c:v>1.2500000000000001E-2</c:v>
                </c:pt>
                <c:pt idx="44">
                  <c:v>2.2499999999999999E-2</c:v>
                </c:pt>
                <c:pt idx="45">
                  <c:v>1.11E-2</c:v>
                </c:pt>
                <c:pt idx="46">
                  <c:v>0.01</c:v>
                </c:pt>
                <c:pt idx="47">
                  <c:v>2.06E-2</c:v>
                </c:pt>
                <c:pt idx="48">
                  <c:v>2.3E-2</c:v>
                </c:pt>
                <c:pt idx="49">
                  <c:v>2.4E-2</c:v>
                </c:pt>
                <c:pt idx="50">
                  <c:v>2.5000000000000001E-2</c:v>
                </c:pt>
              </c:numCache>
            </c:numRef>
          </c:val>
          <c:smooth val="0"/>
          <c:extLst>
            <c:ext xmlns:c16="http://schemas.microsoft.com/office/drawing/2014/chart" uri="{C3380CC4-5D6E-409C-BE32-E72D297353CC}">
              <c16:uniqueId val="{00000002-E9F8-41AE-83E5-95518C1B68CD}"/>
            </c:ext>
          </c:extLst>
        </c:ser>
        <c:dLbls>
          <c:showLegendKey val="0"/>
          <c:showVal val="0"/>
          <c:showCatName val="0"/>
          <c:showSerName val="0"/>
          <c:showPercent val="0"/>
          <c:showBubbleSize val="0"/>
        </c:dLbls>
        <c:marker val="1"/>
        <c:smooth val="0"/>
        <c:axId val="524504800"/>
        <c:axId val="1"/>
      </c:lineChart>
      <c:catAx>
        <c:axId val="524504800"/>
        <c:scaling>
          <c:orientation val="minMax"/>
        </c:scaling>
        <c:delete val="0"/>
        <c:axPos val="b"/>
        <c:numFmt formatCode="General" sourceLinked="1"/>
        <c:majorTickMark val="none"/>
        <c:minorTickMark val="none"/>
        <c:tickLblPos val="nextTo"/>
        <c:txPr>
          <a:bodyPr/>
          <a:lstStyle/>
          <a:p>
            <a:pPr>
              <a:defRPr sz="1000" baseline="0"/>
            </a:pPr>
            <a:endParaRPr lang="en-US"/>
          </a:p>
        </c:txPr>
        <c:crossAx val="1"/>
        <c:crosses val="autoZero"/>
        <c:auto val="1"/>
        <c:lblAlgn val="ctr"/>
        <c:lblOffset val="100"/>
        <c:noMultiLvlLbl val="0"/>
      </c:catAx>
      <c:valAx>
        <c:axId val="1"/>
        <c:scaling>
          <c:orientation val="minMax"/>
          <c:max val="0.16000000000000003"/>
          <c:min val="0"/>
        </c:scaling>
        <c:delete val="0"/>
        <c:axPos val="l"/>
        <c:majorGridlines/>
        <c:title>
          <c:tx>
            <c:rich>
              <a:bodyPr/>
              <a:lstStyle/>
              <a:p>
                <a:pPr>
                  <a:defRPr sz="900"/>
                </a:pPr>
                <a:r>
                  <a:rPr lang="en-US" sz="900" dirty="0"/>
                  <a:t>Percent Increase in State Cost Per Pupil </a:t>
                </a:r>
              </a:p>
            </c:rich>
          </c:tx>
          <c:overlay val="0"/>
        </c:title>
        <c:numFmt formatCode="0%" sourceLinked="0"/>
        <c:majorTickMark val="none"/>
        <c:minorTickMark val="none"/>
        <c:tickLblPos val="nextTo"/>
        <c:crossAx val="524504800"/>
        <c:crosses val="autoZero"/>
        <c:crossBetween val="between"/>
      </c:valAx>
      <c:spPr>
        <a:solidFill>
          <a:srgbClr val="FFFF99"/>
        </a:solidFill>
      </c:spPr>
    </c:plotArea>
    <c:plotVisOnly val="1"/>
    <c:dispBlanksAs val="gap"/>
    <c:showDLblsOverMax val="0"/>
  </c:chart>
  <c:spPr>
    <a:ln>
      <a:solidFill>
        <a:schemeClr val="tx1"/>
      </a:solidFill>
    </a:ln>
  </c:sp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Iowa Nonpublic School Enrollment History</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1"/>
          <c:order val="0"/>
          <c:spPr>
            <a:ln w="28575" cap="rnd">
              <a:solidFill>
                <a:schemeClr val="accent2"/>
              </a:solidFill>
              <a:round/>
            </a:ln>
            <a:effectLst/>
          </c:spPr>
          <c:marker>
            <c:symbol val="none"/>
          </c:marker>
          <c:dLbls>
            <c:dLbl>
              <c:idx val="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B92-4C3B-A9AC-87D59F801527}"/>
                </c:ext>
              </c:extLst>
            </c:dLbl>
            <c:dLbl>
              <c:idx val="1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B92-4C3B-A9AC-87D59F801527}"/>
                </c:ext>
              </c:extLst>
            </c:dLbl>
            <c:dLbl>
              <c:idx val="16"/>
              <c:layout>
                <c:manualLayout>
                  <c:x val="0"/>
                  <c:y val="4.53686200378071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B92-4C3B-A9AC-87D59F80152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Sheet1!$A$1:$P$1</c:f>
              <c:numCache>
                <c:formatCode>General</c:formatCode>
                <c:ptCount val="16"/>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numCache>
            </c:numRef>
          </c:cat>
          <c:val>
            <c:numRef>
              <c:f>Sheet1!$A$4:$Q$4</c:f>
              <c:numCache>
                <c:formatCode>General</c:formatCode>
                <c:ptCount val="17"/>
                <c:pt idx="0">
                  <c:v>35245</c:v>
                </c:pt>
                <c:pt idx="1">
                  <c:v>34278</c:v>
                </c:pt>
                <c:pt idx="2">
                  <c:v>34138</c:v>
                </c:pt>
                <c:pt idx="3">
                  <c:v>33897</c:v>
                </c:pt>
                <c:pt idx="4">
                  <c:v>33435</c:v>
                </c:pt>
                <c:pt idx="5">
                  <c:v>37804</c:v>
                </c:pt>
                <c:pt idx="6">
                  <c:v>32744</c:v>
                </c:pt>
                <c:pt idx="7">
                  <c:v>32255</c:v>
                </c:pt>
                <c:pt idx="8">
                  <c:v>31604</c:v>
                </c:pt>
                <c:pt idx="9">
                  <c:v>32687</c:v>
                </c:pt>
                <c:pt idx="10">
                  <c:v>33040</c:v>
                </c:pt>
                <c:pt idx="11">
                  <c:v>32622</c:v>
                </c:pt>
                <c:pt idx="12">
                  <c:v>32848</c:v>
                </c:pt>
                <c:pt idx="13">
                  <c:v>33485</c:v>
                </c:pt>
                <c:pt idx="14">
                  <c:v>32887</c:v>
                </c:pt>
                <c:pt idx="15">
                  <c:v>30729</c:v>
                </c:pt>
                <c:pt idx="16">
                  <c:v>36636</c:v>
                </c:pt>
              </c:numCache>
            </c:numRef>
          </c:val>
          <c:smooth val="0"/>
          <c:extLst>
            <c:ext xmlns:c16="http://schemas.microsoft.com/office/drawing/2014/chart" uri="{C3380CC4-5D6E-409C-BE32-E72D297353CC}">
              <c16:uniqueId val="{00000003-CB92-4C3B-A9AC-87D59F801527}"/>
            </c:ext>
          </c:extLst>
        </c:ser>
        <c:dLbls>
          <c:showLegendKey val="0"/>
          <c:showVal val="0"/>
          <c:showCatName val="0"/>
          <c:showSerName val="0"/>
          <c:showPercent val="0"/>
          <c:showBubbleSize val="0"/>
        </c:dLbls>
        <c:smooth val="0"/>
        <c:axId val="934273551"/>
        <c:axId val="1920749151"/>
      </c:lineChart>
      <c:catAx>
        <c:axId val="9342735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20749151"/>
        <c:crosses val="autoZero"/>
        <c:auto val="1"/>
        <c:lblAlgn val="ctr"/>
        <c:lblOffset val="100"/>
        <c:noMultiLvlLbl val="0"/>
      </c:catAx>
      <c:valAx>
        <c:axId val="192074915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34273551"/>
        <c:crosses val="autoZero"/>
        <c:crossBetween val="between"/>
      </c:valAx>
      <c:spPr>
        <a:noFill/>
        <a:ln>
          <a:noFill/>
        </a:ln>
        <a:effectLst/>
      </c:spPr>
    </c:plotArea>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en-US" sz="1800" b="1" dirty="0"/>
              <a:t>School Tuition Organization Tax Credit Cap History</a:t>
            </a:r>
          </a:p>
        </c:rich>
      </c:tx>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v>Dollars in Millions</c:v>
          </c:tx>
          <c:spPr>
            <a:solidFill>
              <a:schemeClr val="accent1"/>
            </a:solidFill>
            <a:ln>
              <a:noFill/>
            </a:ln>
            <a:effectLst/>
          </c:spPr>
          <c:invertIfNegative val="0"/>
          <c:cat>
            <c:numRef>
              <c:f>Sheet1!$A$1:$Q$1</c:f>
              <c:numCache>
                <c:formatCode>General</c:formatCode>
                <c:ptCount val="17"/>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pt idx="16">
                  <c:v>2022</c:v>
                </c:pt>
              </c:numCache>
            </c:numRef>
          </c:cat>
          <c:val>
            <c:numRef>
              <c:f>Sheet1!$A$3:$Q$3</c:f>
              <c:numCache>
                <c:formatCode>General</c:formatCode>
                <c:ptCount val="17"/>
                <c:pt idx="0">
                  <c:v>2.5</c:v>
                </c:pt>
                <c:pt idx="1">
                  <c:v>5</c:v>
                </c:pt>
                <c:pt idx="2">
                  <c:v>7.5</c:v>
                </c:pt>
                <c:pt idx="3">
                  <c:v>7.5</c:v>
                </c:pt>
                <c:pt idx="4">
                  <c:v>7.5</c:v>
                </c:pt>
                <c:pt idx="5">
                  <c:v>7.5</c:v>
                </c:pt>
                <c:pt idx="6">
                  <c:v>8.75</c:v>
                </c:pt>
                <c:pt idx="7">
                  <c:v>8.75</c:v>
                </c:pt>
                <c:pt idx="8">
                  <c:v>12</c:v>
                </c:pt>
                <c:pt idx="9">
                  <c:v>12</c:v>
                </c:pt>
                <c:pt idx="10">
                  <c:v>12</c:v>
                </c:pt>
                <c:pt idx="11">
                  <c:v>12</c:v>
                </c:pt>
                <c:pt idx="12">
                  <c:v>12</c:v>
                </c:pt>
                <c:pt idx="13">
                  <c:v>15</c:v>
                </c:pt>
                <c:pt idx="14">
                  <c:v>15</c:v>
                </c:pt>
                <c:pt idx="15">
                  <c:v>15</c:v>
                </c:pt>
                <c:pt idx="16">
                  <c:v>20</c:v>
                </c:pt>
              </c:numCache>
            </c:numRef>
          </c:val>
          <c:extLst>
            <c:ext xmlns:c16="http://schemas.microsoft.com/office/drawing/2014/chart" uri="{C3380CC4-5D6E-409C-BE32-E72D297353CC}">
              <c16:uniqueId val="{00000000-3BC3-42AC-8761-008070788C4C}"/>
            </c:ext>
          </c:extLst>
        </c:ser>
        <c:dLbls>
          <c:showLegendKey val="0"/>
          <c:showVal val="0"/>
          <c:showCatName val="0"/>
          <c:showSerName val="0"/>
          <c:showPercent val="0"/>
          <c:showBubbleSize val="0"/>
        </c:dLbls>
        <c:gapWidth val="219"/>
        <c:overlap val="-27"/>
        <c:axId val="2056325152"/>
        <c:axId val="404933376"/>
      </c:barChart>
      <c:catAx>
        <c:axId val="20563251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4933376"/>
        <c:crosses val="autoZero"/>
        <c:auto val="1"/>
        <c:lblAlgn val="ctr"/>
        <c:lblOffset val="100"/>
        <c:noMultiLvlLbl val="0"/>
      </c:catAx>
      <c:valAx>
        <c:axId val="4049333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56325152"/>
        <c:crosses val="autoZero"/>
        <c:crossBetween val="between"/>
      </c:valAx>
      <c:spPr>
        <a:noFill/>
        <a:ln>
          <a:noFill/>
        </a:ln>
        <a:effectLst/>
      </c:spPr>
    </c:plotArea>
    <c:plotVisOnly val="1"/>
    <c:dispBlanksAs val="gap"/>
    <c:showDLblsOverMax val="0"/>
  </c:chart>
  <c:spPr>
    <a:noFill/>
    <a:ln>
      <a:solidFill>
        <a:schemeClr val="accent1"/>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drawing1.xml.rels><?xml version="1.0" encoding="UTF-8" standalone="yes"?>
<Relationships xmlns="http://schemas.openxmlformats.org/package/2006/relationships"><Relationship Id="rId1" Type="http://schemas.openxmlformats.org/officeDocument/2006/relationships/image" Target="../media/image23.png"/></Relationships>
</file>

<file path=ppt/drawings/drawing1.xml><?xml version="1.0" encoding="utf-8"?>
<c:userShapes xmlns:c="http://schemas.openxmlformats.org/drawingml/2006/chart">
  <cdr:relSizeAnchor xmlns:cdr="http://schemas.openxmlformats.org/drawingml/2006/chartDrawing">
    <cdr:from>
      <cdr:x>0.10185</cdr:x>
      <cdr:y>0.07813</cdr:y>
    </cdr:from>
    <cdr:to>
      <cdr:x>0.40741</cdr:x>
      <cdr:y>0.20313</cdr:y>
    </cdr:to>
    <cdr:sp macro="" textlink="">
      <cdr:nvSpPr>
        <cdr:cNvPr id="6" name="TextBox 1"/>
        <cdr:cNvSpPr txBox="1"/>
      </cdr:nvSpPr>
      <cdr:spPr>
        <a:xfrm xmlns:a="http://schemas.openxmlformats.org/drawingml/2006/main">
          <a:off x="838200" y="381001"/>
          <a:ext cx="2514600" cy="609600"/>
        </a:xfrm>
        <a:prstGeom xmlns:a="http://schemas.openxmlformats.org/drawingml/2006/main" prst="rect">
          <a:avLst/>
        </a:prstGeom>
        <a:solidFill xmlns:a="http://schemas.openxmlformats.org/drawingml/2006/main">
          <a:schemeClr val="bg1">
            <a:lumMod val="85000"/>
          </a:schemeClr>
        </a:solidFill>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50" dirty="0"/>
            <a:t>Set by formula based on economic conditions automatically from the beginning of the formula through 1993-94.</a:t>
          </a:r>
        </a:p>
      </cdr:txBody>
    </cdr:sp>
  </cdr:relSizeAnchor>
  <cdr:relSizeAnchor xmlns:cdr="http://schemas.openxmlformats.org/drawingml/2006/chartDrawing">
    <cdr:from>
      <cdr:x>0.64316</cdr:x>
      <cdr:y>0.67735</cdr:y>
    </cdr:from>
    <cdr:to>
      <cdr:x>0.98987</cdr:x>
      <cdr:y>0.71794</cdr:y>
    </cdr:to>
    <cdr:sp macro="" textlink="">
      <cdr:nvSpPr>
        <cdr:cNvPr id="2" name="TextBox 1"/>
        <cdr:cNvSpPr txBox="1"/>
      </cdr:nvSpPr>
      <cdr:spPr>
        <a:xfrm xmlns:a="http://schemas.openxmlformats.org/drawingml/2006/main">
          <a:off x="6125282" y="4669353"/>
          <a:ext cx="3301973" cy="279837"/>
        </a:xfrm>
        <a:prstGeom xmlns:a="http://schemas.openxmlformats.org/drawingml/2006/main" prst="rect">
          <a:avLst/>
        </a:prstGeom>
        <a:solidFill xmlns:a="http://schemas.openxmlformats.org/drawingml/2006/main">
          <a:srgbClr val="FF0000">
            <a:alpha val="16000"/>
          </a:srgbClr>
        </a:solidFill>
      </cdr:spPr>
      <cdr:txBody>
        <a:bodyPr xmlns:a="http://schemas.openxmlformats.org/drawingml/2006/main" vertOverflow="clip" wrap="square" rtlCol="0"/>
        <a:lstStyle xmlns:a="http://schemas.openxmlformats.org/drawingml/2006/main"/>
        <a:p xmlns:a="http://schemas.openxmlformats.org/drawingml/2006/main">
          <a:endParaRPr lang="en-US" dirty="0"/>
        </a:p>
      </cdr:txBody>
    </cdr:sp>
  </cdr:relSizeAnchor>
  <cdr:relSizeAnchor xmlns:cdr="http://schemas.openxmlformats.org/drawingml/2006/chartDrawing">
    <cdr:from>
      <cdr:x>0.4736</cdr:x>
      <cdr:y>0.12488</cdr:y>
    </cdr:from>
    <cdr:to>
      <cdr:x>0.4736</cdr:x>
      <cdr:y>0.85611</cdr:y>
    </cdr:to>
    <cdr:cxnSp macro="">
      <cdr:nvCxnSpPr>
        <cdr:cNvPr id="4" name="Straight Connector 3">
          <a:extLst xmlns:a="http://schemas.openxmlformats.org/drawingml/2006/main">
            <a:ext uri="{FF2B5EF4-FFF2-40B4-BE49-F238E27FC236}">
              <a16:creationId xmlns:a16="http://schemas.microsoft.com/office/drawing/2014/main" id="{83017345-1ED9-4459-8589-146FBD239BC9}"/>
            </a:ext>
          </a:extLst>
        </cdr:cNvPr>
        <cdr:cNvCxnSpPr/>
      </cdr:nvCxnSpPr>
      <cdr:spPr>
        <a:xfrm xmlns:a="http://schemas.openxmlformats.org/drawingml/2006/main" flipV="1">
          <a:off x="4511040" y="835660"/>
          <a:ext cx="0" cy="508000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0.47413</cdr:x>
      <cdr:y>0.14587</cdr:y>
    </cdr:from>
    <cdr:to>
      <cdr:x>0.73308</cdr:x>
      <cdr:y>0.26562</cdr:y>
    </cdr:to>
    <cdr:sp macro="" textlink="">
      <cdr:nvSpPr>
        <cdr:cNvPr id="9" name="TextBox 1"/>
        <cdr:cNvSpPr txBox="1"/>
      </cdr:nvSpPr>
      <cdr:spPr>
        <a:xfrm xmlns:a="http://schemas.openxmlformats.org/drawingml/2006/main">
          <a:off x="3901900" y="711378"/>
          <a:ext cx="2131055" cy="584021"/>
        </a:xfrm>
        <a:prstGeom xmlns:a="http://schemas.openxmlformats.org/drawingml/2006/main" prst="rect">
          <a:avLst/>
        </a:prstGeom>
        <a:solidFill xmlns:a="http://schemas.openxmlformats.org/drawingml/2006/main">
          <a:schemeClr val="bg1">
            <a:lumMod val="85000"/>
          </a:schemeClr>
        </a:solidFill>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50" dirty="0"/>
            <a:t>Legislatively set one year in advance of the budget year beginning in 1994-95.</a:t>
          </a:r>
        </a:p>
      </cdr:txBody>
    </cdr:sp>
  </cdr:relSizeAnchor>
  <cdr:relSizeAnchor xmlns:cdr="http://schemas.openxmlformats.org/drawingml/2006/chartDrawing">
    <cdr:from>
      <cdr:x>0.93333</cdr:x>
      <cdr:y>0.11309</cdr:y>
    </cdr:from>
    <cdr:to>
      <cdr:x>0.93333</cdr:x>
      <cdr:y>0.84456</cdr:y>
    </cdr:to>
    <cdr:cxnSp macro="">
      <cdr:nvCxnSpPr>
        <cdr:cNvPr id="10" name="Straight Connector 9">
          <a:extLst xmlns:a="http://schemas.openxmlformats.org/drawingml/2006/main">
            <a:ext uri="{FF2B5EF4-FFF2-40B4-BE49-F238E27FC236}">
              <a16:creationId xmlns:a16="http://schemas.microsoft.com/office/drawing/2014/main" id="{63DF221F-3148-4CA5-BAC2-18795B31443A}"/>
            </a:ext>
          </a:extLst>
        </cdr:cNvPr>
        <cdr:cNvCxnSpPr/>
      </cdr:nvCxnSpPr>
      <cdr:spPr>
        <a:xfrm xmlns:a="http://schemas.openxmlformats.org/drawingml/2006/main" flipV="1">
          <a:off x="8890000" y="754380"/>
          <a:ext cx="0" cy="508000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0.75971</cdr:x>
      <cdr:y>0.21375</cdr:y>
    </cdr:from>
    <cdr:to>
      <cdr:x>0.97674</cdr:x>
      <cdr:y>0.32813</cdr:y>
    </cdr:to>
    <cdr:sp macro="" textlink="">
      <cdr:nvSpPr>
        <cdr:cNvPr id="7" name="TextBox 1"/>
        <cdr:cNvSpPr txBox="1"/>
      </cdr:nvSpPr>
      <cdr:spPr>
        <a:xfrm xmlns:a="http://schemas.openxmlformats.org/drawingml/2006/main">
          <a:off x="6252109" y="1042416"/>
          <a:ext cx="1786071" cy="557784"/>
        </a:xfrm>
        <a:prstGeom xmlns:a="http://schemas.openxmlformats.org/drawingml/2006/main" prst="rect">
          <a:avLst/>
        </a:prstGeom>
        <a:solidFill xmlns:a="http://schemas.openxmlformats.org/drawingml/2006/main">
          <a:schemeClr val="bg1">
            <a:lumMod val="85000"/>
          </a:schemeClr>
        </a:solidFill>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900" dirty="0"/>
            <a:t>Beginning in FY18, set</a:t>
          </a:r>
          <a:r>
            <a:rPr lang="en-US" sz="900" baseline="0" dirty="0"/>
            <a:t> within 30 days of Gov.'s Budget, no longer a year in advance.</a:t>
          </a:r>
          <a:endParaRPr lang="en-US" sz="900" dirty="0"/>
        </a:p>
      </cdr:txBody>
    </cdr:sp>
  </cdr:relSizeAnchor>
  <cdr:relSizeAnchor xmlns:cdr="http://schemas.openxmlformats.org/drawingml/2006/chartDrawing">
    <cdr:from>
      <cdr:x>0.59259</cdr:x>
      <cdr:y>0.46875</cdr:y>
    </cdr:from>
    <cdr:to>
      <cdr:x>0.95933</cdr:x>
      <cdr:y>0.60281</cdr:y>
    </cdr:to>
    <cdr:sp macro="" textlink="">
      <cdr:nvSpPr>
        <cdr:cNvPr id="5" name="TextBox 4"/>
        <cdr:cNvSpPr txBox="1"/>
      </cdr:nvSpPr>
      <cdr:spPr>
        <a:xfrm xmlns:a="http://schemas.openxmlformats.org/drawingml/2006/main">
          <a:off x="4876800" y="2286000"/>
          <a:ext cx="3018123" cy="653808"/>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square" rtlCol="0"/>
        <a:lstStyle xmlns:a="http://schemas.openxmlformats.org/drawingml/2006/main"/>
        <a:p xmlns:a="http://schemas.openxmlformats.org/drawingml/2006/main">
          <a:pPr>
            <a:lnSpc>
              <a:spcPts val="1100"/>
            </a:lnSpc>
          </a:pPr>
          <a:r>
            <a:rPr lang="en-US" sz="1200" dirty="0"/>
            <a:t>Historical annual cost increase</a:t>
          </a:r>
          <a:r>
            <a:rPr lang="en-US" sz="1200" baseline="0" dirty="0"/>
            <a:t> of doing school is 3.0-4.0% (orange band below): SSA set in 12 of the last 13 years lags the cost increase schools have faced.</a:t>
          </a:r>
          <a:endParaRPr lang="en-US" sz="1200" dirty="0"/>
        </a:p>
      </cdr:txBody>
    </cdr:sp>
  </cdr:relSizeAnchor>
  <cdr:relSizeAnchor xmlns:cdr="http://schemas.openxmlformats.org/drawingml/2006/chartDrawing">
    <cdr:from>
      <cdr:x>0.00533</cdr:x>
      <cdr:y>0.00737</cdr:y>
    </cdr:from>
    <cdr:to>
      <cdr:x>0.11375</cdr:x>
      <cdr:y>0.07225</cdr:y>
    </cdr:to>
    <cdr:pic>
      <cdr:nvPicPr>
        <cdr:cNvPr id="11" name="Picture 10">
          <a:extLst xmlns:a="http://schemas.openxmlformats.org/drawingml/2006/main">
            <a:ext uri="{FF2B5EF4-FFF2-40B4-BE49-F238E27FC236}">
              <a16:creationId xmlns:a16="http://schemas.microsoft.com/office/drawing/2014/main" id="{161739DA-78A7-4CD2-AE55-2209A4A3B8B5}"/>
            </a:ext>
          </a:extLst>
        </cdr:cNvPr>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50800" y="50800"/>
          <a:ext cx="1032510" cy="438785"/>
        </a:xfrm>
        <a:prstGeom xmlns:a="http://schemas.openxmlformats.org/drawingml/2006/main" prst="rect">
          <a:avLst/>
        </a:prstGeom>
      </cdr:spPr>
    </cdr:pic>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37840" cy="464820"/>
          </a:xfrm>
          <a:prstGeom prst="rect">
            <a:avLst/>
          </a:prstGeom>
        </p:spPr>
        <p:txBody>
          <a:bodyPr vert="horz" lIns="93166" tIns="46583" rIns="93166" bIns="46583" rtlCol="0"/>
          <a:lstStyle>
            <a:lvl1pPr algn="l">
              <a:defRPr sz="1200"/>
            </a:lvl1pPr>
          </a:lstStyle>
          <a:p>
            <a:endParaRPr lang="en-US" dirty="0"/>
          </a:p>
        </p:txBody>
      </p:sp>
      <p:sp>
        <p:nvSpPr>
          <p:cNvPr id="3" name="Date Placeholder 2"/>
          <p:cNvSpPr>
            <a:spLocks noGrp="1"/>
          </p:cNvSpPr>
          <p:nvPr>
            <p:ph type="dt" sz="quarter" idx="1"/>
          </p:nvPr>
        </p:nvSpPr>
        <p:spPr>
          <a:xfrm>
            <a:off x="3970939" y="2"/>
            <a:ext cx="3037840" cy="464820"/>
          </a:xfrm>
          <a:prstGeom prst="rect">
            <a:avLst/>
          </a:prstGeom>
        </p:spPr>
        <p:txBody>
          <a:bodyPr vert="horz" lIns="93166" tIns="46583" rIns="93166" bIns="46583" rtlCol="0"/>
          <a:lstStyle>
            <a:lvl1pPr algn="r">
              <a:defRPr sz="1200"/>
            </a:lvl1pPr>
          </a:lstStyle>
          <a:p>
            <a:fld id="{DB0B667D-2BE0-4A16-8EFA-E30C5D08DF21}" type="datetimeFigureOut">
              <a:rPr lang="en-US" smtClean="0"/>
              <a:t>11/21/2022</a:t>
            </a:fld>
            <a:endParaRPr lang="en-US" dirty="0"/>
          </a:p>
        </p:txBody>
      </p:sp>
      <p:sp>
        <p:nvSpPr>
          <p:cNvPr id="4" name="Footer Placeholder 3"/>
          <p:cNvSpPr>
            <a:spLocks noGrp="1"/>
          </p:cNvSpPr>
          <p:nvPr>
            <p:ph type="ftr" sz="quarter" idx="2"/>
          </p:nvPr>
        </p:nvSpPr>
        <p:spPr>
          <a:xfrm>
            <a:off x="0" y="8829969"/>
            <a:ext cx="3037840" cy="464820"/>
          </a:xfrm>
          <a:prstGeom prst="rect">
            <a:avLst/>
          </a:prstGeom>
        </p:spPr>
        <p:txBody>
          <a:bodyPr vert="horz" lIns="93166" tIns="46583" rIns="93166" bIns="46583"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9" y="8829969"/>
            <a:ext cx="3037840" cy="464820"/>
          </a:xfrm>
          <a:prstGeom prst="rect">
            <a:avLst/>
          </a:prstGeom>
        </p:spPr>
        <p:txBody>
          <a:bodyPr vert="horz" lIns="93166" tIns="46583" rIns="93166" bIns="46583" rtlCol="0" anchor="b"/>
          <a:lstStyle>
            <a:lvl1pPr algn="r">
              <a:defRPr sz="1200"/>
            </a:lvl1pPr>
          </a:lstStyle>
          <a:p>
            <a:fld id="{8088C099-2B7A-4B35-9E19-074E2F15C2D3}" type="slidenum">
              <a:rPr lang="en-US" smtClean="0"/>
              <a:t>‹#›</a:t>
            </a:fld>
            <a:endParaRPr lang="en-US" dirty="0"/>
          </a:p>
        </p:txBody>
      </p:sp>
    </p:spTree>
    <p:extLst>
      <p:ext uri="{BB962C8B-B14F-4D97-AF65-F5344CB8AC3E}">
        <p14:creationId xmlns:p14="http://schemas.microsoft.com/office/powerpoint/2010/main" val="20152997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37840" cy="464820"/>
          </a:xfrm>
          <a:prstGeom prst="rect">
            <a:avLst/>
          </a:prstGeom>
        </p:spPr>
        <p:txBody>
          <a:bodyPr vert="horz" lIns="93166" tIns="46583" rIns="93166" bIns="46583" rtlCol="0"/>
          <a:lstStyle>
            <a:lvl1pPr algn="l">
              <a:defRPr sz="1200"/>
            </a:lvl1pPr>
          </a:lstStyle>
          <a:p>
            <a:endParaRPr lang="en-US" dirty="0"/>
          </a:p>
        </p:txBody>
      </p:sp>
      <p:sp>
        <p:nvSpPr>
          <p:cNvPr id="3" name="Date Placeholder 2"/>
          <p:cNvSpPr>
            <a:spLocks noGrp="1"/>
          </p:cNvSpPr>
          <p:nvPr>
            <p:ph type="dt" idx="1"/>
          </p:nvPr>
        </p:nvSpPr>
        <p:spPr>
          <a:xfrm>
            <a:off x="3970939" y="2"/>
            <a:ext cx="3037840" cy="464820"/>
          </a:xfrm>
          <a:prstGeom prst="rect">
            <a:avLst/>
          </a:prstGeom>
        </p:spPr>
        <p:txBody>
          <a:bodyPr vert="horz" lIns="93166" tIns="46583" rIns="93166" bIns="46583" rtlCol="0"/>
          <a:lstStyle>
            <a:lvl1pPr algn="r">
              <a:defRPr sz="1200"/>
            </a:lvl1pPr>
          </a:lstStyle>
          <a:p>
            <a:fld id="{EDF0A5FA-AB94-44EE-A5D4-75C5C49A077B}" type="datetimeFigureOut">
              <a:rPr lang="en-US" smtClean="0"/>
              <a:t>11/21/2022</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66" tIns="46583" rIns="93166" bIns="46583" rtlCol="0" anchor="ctr"/>
          <a:lstStyle/>
          <a:p>
            <a:endParaRPr lang="en-US" dirty="0"/>
          </a:p>
        </p:txBody>
      </p:sp>
      <p:sp>
        <p:nvSpPr>
          <p:cNvPr id="5" name="Notes Placeholder 4"/>
          <p:cNvSpPr>
            <a:spLocks noGrp="1"/>
          </p:cNvSpPr>
          <p:nvPr>
            <p:ph type="body" sz="quarter" idx="3"/>
          </p:nvPr>
        </p:nvSpPr>
        <p:spPr>
          <a:xfrm>
            <a:off x="701040" y="4415792"/>
            <a:ext cx="5608320" cy="4183380"/>
          </a:xfrm>
          <a:prstGeom prst="rect">
            <a:avLst/>
          </a:prstGeom>
        </p:spPr>
        <p:txBody>
          <a:bodyPr vert="horz" lIns="93166" tIns="46583" rIns="93166" bIns="4658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9"/>
            <a:ext cx="3037840" cy="464820"/>
          </a:xfrm>
          <a:prstGeom prst="rect">
            <a:avLst/>
          </a:prstGeom>
        </p:spPr>
        <p:txBody>
          <a:bodyPr vert="horz" lIns="93166" tIns="46583" rIns="93166" bIns="46583"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9" y="8829969"/>
            <a:ext cx="3037840" cy="464820"/>
          </a:xfrm>
          <a:prstGeom prst="rect">
            <a:avLst/>
          </a:prstGeom>
        </p:spPr>
        <p:txBody>
          <a:bodyPr vert="horz" lIns="93166" tIns="46583" rIns="93166" bIns="46583" rtlCol="0" anchor="b"/>
          <a:lstStyle>
            <a:lvl1pPr algn="r">
              <a:defRPr sz="1200"/>
            </a:lvl1pPr>
          </a:lstStyle>
          <a:p>
            <a:fld id="{AF69DEFA-A6E1-4627-8453-89CF76F358A1}" type="slidenum">
              <a:rPr lang="en-US" smtClean="0"/>
              <a:t>‹#›</a:t>
            </a:fld>
            <a:endParaRPr lang="en-US" dirty="0"/>
          </a:p>
        </p:txBody>
      </p:sp>
    </p:spTree>
    <p:extLst>
      <p:ext uri="{BB962C8B-B14F-4D97-AF65-F5344CB8AC3E}">
        <p14:creationId xmlns:p14="http://schemas.microsoft.com/office/powerpoint/2010/main" val="368239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69DEFA-A6E1-4627-8453-89CF76F358A1}" type="slidenum">
              <a:rPr lang="en-US" smtClean="0"/>
              <a:t>55</a:t>
            </a:fld>
            <a:endParaRPr lang="en-US" dirty="0"/>
          </a:p>
        </p:txBody>
      </p:sp>
      <p:sp>
        <p:nvSpPr>
          <p:cNvPr id="6" name="Footer Placeholder 5"/>
          <p:cNvSpPr>
            <a:spLocks noGrp="1"/>
          </p:cNvSpPr>
          <p:nvPr>
            <p:ph type="ftr" sz="quarter" idx="12"/>
          </p:nvPr>
        </p:nvSpPr>
        <p:spPr/>
        <p:txBody>
          <a:bodyPr/>
          <a:lstStyle/>
          <a:p>
            <a:r>
              <a:rPr lang="en-US" dirty="0"/>
              <a:t>© ISFIS Inc., 2019</a:t>
            </a:r>
          </a:p>
        </p:txBody>
      </p:sp>
      <p:sp>
        <p:nvSpPr>
          <p:cNvPr id="7" name="Header Placeholder 6"/>
          <p:cNvSpPr>
            <a:spLocks noGrp="1"/>
          </p:cNvSpPr>
          <p:nvPr>
            <p:ph type="hdr" sz="quarter" idx="13"/>
          </p:nvPr>
        </p:nvSpPr>
        <p:spPr/>
        <p:txBody>
          <a:bodyPr/>
          <a:lstStyle/>
          <a:p>
            <a:endParaRPr lang="en-US" dirty="0"/>
          </a:p>
        </p:txBody>
      </p:sp>
    </p:spTree>
    <p:extLst>
      <p:ext uri="{BB962C8B-B14F-4D97-AF65-F5344CB8AC3E}">
        <p14:creationId xmlns:p14="http://schemas.microsoft.com/office/powerpoint/2010/main" val="30560151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FFB6F7C-A00C-46F2-A775-FC0CFCDA6B54}" type="datetime1">
              <a:rPr lang="en-US" smtClean="0"/>
              <a:t>11/21/2022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3A9E86-4CC3-4959-A751-C33E618564A4}" type="slidenum">
              <a:rPr lang="en-US" smtClean="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21443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4B0EB3-A400-43A5-9A0F-30D546CCC06F}" type="datetime1">
              <a:rPr lang="en-US" smtClean="0"/>
              <a:t>11/21/2022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3A9E86-4CC3-4959-A751-C33E618564A4}" type="slidenum">
              <a:rPr lang="en-US" smtClean="0"/>
              <a:t>‹#›</a:t>
            </a:fld>
            <a:endParaRPr lang="en-US" dirty="0"/>
          </a:p>
        </p:txBody>
      </p:sp>
    </p:spTree>
    <p:extLst>
      <p:ext uri="{BB962C8B-B14F-4D97-AF65-F5344CB8AC3E}">
        <p14:creationId xmlns:p14="http://schemas.microsoft.com/office/powerpoint/2010/main" val="453718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B3868F2-4737-4279-85C5-C1BBFC818AB7}" type="datetime1">
              <a:rPr lang="en-US" smtClean="0"/>
              <a:t>11/21/2022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3A9E86-4CC3-4959-A751-C33E618564A4}" type="slidenum">
              <a:rPr lang="en-US" smtClean="0"/>
              <a:t>‹#›</a:t>
            </a:fld>
            <a:endParaRPr lang="en-US" dirty="0"/>
          </a:p>
        </p:txBody>
      </p:sp>
    </p:spTree>
    <p:extLst>
      <p:ext uri="{BB962C8B-B14F-4D97-AF65-F5344CB8AC3E}">
        <p14:creationId xmlns:p14="http://schemas.microsoft.com/office/powerpoint/2010/main" val="20802524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E0EFF5-6076-4DAA-89C5-A42855A7F9CF}" type="datetime1">
              <a:rPr lang="en-US" smtClean="0"/>
              <a:t>11/21/2022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3A9E86-4CC3-4959-A751-C33E618564A4}" type="slidenum">
              <a:rPr lang="en-US" smtClean="0"/>
              <a:t>‹#›</a:t>
            </a:fld>
            <a:endParaRPr lang="en-US" dirty="0"/>
          </a:p>
        </p:txBody>
      </p:sp>
    </p:spTree>
    <p:extLst>
      <p:ext uri="{BB962C8B-B14F-4D97-AF65-F5344CB8AC3E}">
        <p14:creationId xmlns:p14="http://schemas.microsoft.com/office/powerpoint/2010/main" val="1149831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A77319-B94C-4794-8C06-283940347D31}" type="datetime1">
              <a:rPr lang="en-US" smtClean="0"/>
              <a:t>11/21/2022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3A9E86-4CC3-4959-A751-C33E618564A4}" type="slidenum">
              <a:rPr lang="en-US" smtClean="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24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04D2D65-5FEC-4949-9D10-D115EF102472}" type="datetime1">
              <a:rPr lang="en-US" smtClean="0"/>
              <a:t>11/21/2022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E3A9E86-4CC3-4959-A751-C33E618564A4}" type="slidenum">
              <a:rPr lang="en-US" smtClean="0"/>
              <a:t>‹#›</a:t>
            </a:fld>
            <a:endParaRPr lang="en-US" dirty="0"/>
          </a:p>
        </p:txBody>
      </p:sp>
    </p:spTree>
    <p:extLst>
      <p:ext uri="{BB962C8B-B14F-4D97-AF65-F5344CB8AC3E}">
        <p14:creationId xmlns:p14="http://schemas.microsoft.com/office/powerpoint/2010/main" val="3240531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B41D788-F7FA-493A-AA4E-6C3D6F99760F}" type="datetime1">
              <a:rPr lang="en-US" smtClean="0"/>
              <a:t>11/21/2022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E3A9E86-4CC3-4959-A751-C33E618564A4}" type="slidenum">
              <a:rPr lang="en-US" smtClean="0"/>
              <a:t>‹#›</a:t>
            </a:fld>
            <a:endParaRPr lang="en-US" dirty="0"/>
          </a:p>
        </p:txBody>
      </p:sp>
    </p:spTree>
    <p:extLst>
      <p:ext uri="{BB962C8B-B14F-4D97-AF65-F5344CB8AC3E}">
        <p14:creationId xmlns:p14="http://schemas.microsoft.com/office/powerpoint/2010/main" val="3430825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D293E20-CE08-474B-9BE2-AFA11E11BF22}" type="datetime1">
              <a:rPr lang="en-US" smtClean="0"/>
              <a:t>11/21/2022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E3A9E86-4CC3-4959-A751-C33E618564A4}" type="slidenum">
              <a:rPr lang="en-US" smtClean="0"/>
              <a:t>‹#›</a:t>
            </a:fld>
            <a:endParaRPr lang="en-US" dirty="0"/>
          </a:p>
        </p:txBody>
      </p:sp>
    </p:spTree>
    <p:extLst>
      <p:ext uri="{BB962C8B-B14F-4D97-AF65-F5344CB8AC3E}">
        <p14:creationId xmlns:p14="http://schemas.microsoft.com/office/powerpoint/2010/main" val="195514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25EA3254-20D1-4BD9-99BD-F2B9707B0BDC}" type="datetime1">
              <a:rPr lang="en-US" smtClean="0"/>
              <a:t>11/21/2022</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7E3A9E86-4CC3-4959-A751-C33E618564A4}" type="slidenum">
              <a:rPr lang="en-US" smtClean="0"/>
              <a:t>‹#›</a:t>
            </a:fld>
            <a:endParaRPr lang="en-US" dirty="0"/>
          </a:p>
        </p:txBody>
      </p:sp>
    </p:spTree>
    <p:extLst>
      <p:ext uri="{BB962C8B-B14F-4D97-AF65-F5344CB8AC3E}">
        <p14:creationId xmlns:p14="http://schemas.microsoft.com/office/powerpoint/2010/main" val="366288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BF1697F2-540F-4EA1-9228-CDFB928E5681}" type="datetime1">
              <a:rPr lang="en-US" smtClean="0"/>
              <a:t>11/21/2022</a:t>
            </a:fld>
            <a:endParaRPr lang="en-US" dirty="0"/>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E3A9E86-4CC3-4959-A751-C33E618564A4}" type="slidenum">
              <a:rPr lang="en-US" smtClean="0"/>
              <a:t>‹#›</a:t>
            </a:fld>
            <a:endParaRPr lang="en-US" dirty="0"/>
          </a:p>
        </p:txBody>
      </p:sp>
    </p:spTree>
    <p:extLst>
      <p:ext uri="{BB962C8B-B14F-4D97-AF65-F5344CB8AC3E}">
        <p14:creationId xmlns:p14="http://schemas.microsoft.com/office/powerpoint/2010/main" val="15291410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694677F-8779-4FAF-A7E5-A29AB1D49C2A}" type="datetime1">
              <a:rPr lang="en-US" smtClean="0"/>
              <a:t>11/21/2022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E3A9E86-4CC3-4959-A751-C33E618564A4}" type="slidenum">
              <a:rPr lang="en-US" smtClean="0"/>
              <a:t>‹#›</a:t>
            </a:fld>
            <a:endParaRPr lang="en-US" dirty="0"/>
          </a:p>
        </p:txBody>
      </p:sp>
    </p:spTree>
    <p:extLst>
      <p:ext uri="{BB962C8B-B14F-4D97-AF65-F5344CB8AC3E}">
        <p14:creationId xmlns:p14="http://schemas.microsoft.com/office/powerpoint/2010/main" val="13374287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pPr defTabSz="342900"/>
            <a:fld id="{B61BEF0D-F0BB-DE4B-95CE-6DB70DBA9567}" type="datetimeFigureOut">
              <a:rPr lang="en-US" smtClean="0">
                <a:solidFill>
                  <a:prstClr val="black">
                    <a:tint val="75000"/>
                  </a:prstClr>
                </a:solidFill>
              </a:rPr>
              <a:pPr defTabSz="342900"/>
              <a:t>11/21/2022</a:t>
            </a:fld>
            <a:endParaRPr lang="en-US" dirty="0">
              <a:solidFill>
                <a:prstClr val="black">
                  <a:tint val="75000"/>
                </a:prstClr>
              </a:solidFill>
            </a:endParaRPr>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defTabSz="342900"/>
            <a:endParaRPr lang="en-US" dirty="0">
              <a:solidFill>
                <a:prstClr val="black">
                  <a:tint val="75000"/>
                </a:prstClr>
              </a:solidFill>
            </a:endParaRPr>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pPr defTabSz="342900"/>
            <a:fld id="{D57F1E4F-1CFF-5643-939E-217C01CDF565}" type="slidenum">
              <a:rPr lang="en-US" smtClean="0">
                <a:solidFill>
                  <a:srgbClr val="90C226"/>
                </a:solidFill>
              </a:rPr>
              <a:pPr defTabSz="342900"/>
              <a:t>‹#›</a:t>
            </a:fld>
            <a:endParaRPr lang="en-US" dirty="0">
              <a:solidFill>
                <a:srgbClr val="90C226"/>
              </a:solidFill>
            </a:endParaRPr>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6359972"/>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hyperlink" Target="https://who13.com/election-results/" TargetMode="External"/><Relationship Id="rId2" Type="http://schemas.openxmlformats.org/officeDocument/2006/relationships/hyperlink" Target="https://electionresults.iowa.gov/IA/115641/web.307039/#/summary" TargetMode="Externa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hyperlink" Target="https://www.nytimes.com/interactive/2022/11/08/us/elections/results-senate.html?action=click&amp;context=election_recirc&amp;module=election-"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sos.iowa.gov/elections/pdf/Candidates/generalcandidatelist.pdf"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s://www.uen&#8208;ia.org/calendar"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https://www.census.gov/data/tables/2019/econ/school-finances/secondary-education-finance.html"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hyperlink" Target="https://www.nationsreportcard.gov/profiles/stateprofile/overview/IA?cti=PgTab_OT&amp;chort=1&amp;sub=MAT&amp;sj=IA&amp;fs=Grade&amp;st=MN&amp;year=2022R3&amp;sg=Gender:%20Male%20vs.%20Female&amp;sgv=Difference&amp;ts=Single%20Year&amp;tss=2022R3&amp;sfj=NP"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hyperlink" Target="https://nces.ed.gov/programs/digest/d21/tables/dt21_236.65.asp"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hyperlink" Target="https://www.legis.iowa.gov/legislation/BillBook?ga=88&amp;ba=hf2490"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www.prrac.org/pdf/annotated_bibliography_on_school_poverty_concentration.pdf" TargetMode="External"/><Relationship Id="rId2" Type="http://schemas.openxmlformats.org/officeDocument/2006/relationships/hyperlink" Target="https://www.future-ed.org/state-education-funding-concentration-matters/"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www.ecs.org/docs/early-learning-primer.pdf." TargetMode="External"/><Relationship Id="rId2" Type="http://schemas.openxmlformats.org/officeDocument/2006/relationships/hyperlink" Target="http://www.ecs.org/docs/early-learning-primer.pdf" TargetMode="External"/><Relationship Id="rId1" Type="http://schemas.openxmlformats.org/officeDocument/2006/relationships/slideLayout" Target="../slideLayouts/slideLayout4.xml"/><Relationship Id="rId4" Type="http://schemas.openxmlformats.org/officeDocument/2006/relationships/hyperlink" Target="http://www.ncsl.org/research/human-services/new-research-early-education-as-economic-investme.aspx"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www.nea.org/sites/default/files/2022-04/2022%20Rankings%20and%20Estimates%20Report.pdf" TargetMode="External"/><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learningpolicyinstitute.org/product/understanding-teacher-compensation-state-by-state-analysis" TargetMode="External"/><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hyperlink" Target="https://www.ecs.org/50-state-comparison-teacher-recruitment-and-retention/?utm_source=ECS+Subscribers&amp;utm_campaign=b1850db46a-ED_CLIPS_09_07_2021&amp;utm_medium=email&amp;utm_term=0_1a2b00b930-b1850db46a-53613823" TargetMode="External"/><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hyperlink" Target="http://www.iowapolicyproject.org/2018docs/181105-IFP-pvtschools-bgd.pdf"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www.heritage.org/educationreportcard/pages/state-v-state-comparison.html" TargetMode="External"/><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hyperlink" Target="https://educateiowa.gov/data-reporting/education-statistics-pk-12" TargetMode="External"/><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s://www.legis.iowa.gov/docs/publications/SD/1023535.pdf" TargetMode="External"/><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hyperlink" Target="https://www.legis.iowa.gov/docs/publications/SD/1023536.pdf" TargetMode="External"/><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hyperlink" Target="https://www.fldoe.org/schools/school-choice/private-schools/requirements-for-participating-in-state-scholarship-programs.stml" TargetMode="Externa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hyperlink" Target="https://www.peer.ms.gov/Reports/reports/rpt649.pdf"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mailto:larry@iowaschoolfinance.com" TargetMode="External"/><Relationship Id="rId2" Type="http://schemas.openxmlformats.org/officeDocument/2006/relationships/hyperlink" Target="mailto:jen@iowaschoolfinance.com" TargetMode="Externa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hyperlink" Target="mailto:Susie@iowaschoolfinance.com" TargetMode="External"/><Relationship Id="rId4" Type="http://schemas.openxmlformats.org/officeDocument/2006/relationships/hyperlink" Target="mailto:margaret@iowaschoolfinance.com" TargetMode="Externa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hyperlink" Target="https://www.uen-ia.org/blogs-list" TargetMode="External"/><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hyperlink" Target="mailto:larry@iowaschoolfinance.com" TargetMode="External"/><Relationship Id="rId2" Type="http://schemas.openxmlformats.org/officeDocument/2006/relationships/hyperlink" Target="mailto:margaret@iowaschoolfinance.com" TargetMode="Externa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hyperlink" Target="mailto:jen@iowaschoolfinance.com"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28599" y="1039455"/>
            <a:ext cx="8686800" cy="1927880"/>
          </a:xfrm>
          <a:prstGeom prst="rect">
            <a:avLst/>
          </a:prstGeom>
        </p:spPr>
      </p:pic>
      <p:sp>
        <p:nvSpPr>
          <p:cNvPr id="6" name="TextBox 5"/>
          <p:cNvSpPr txBox="1"/>
          <p:nvPr/>
        </p:nvSpPr>
        <p:spPr>
          <a:xfrm>
            <a:off x="1447800" y="3352800"/>
            <a:ext cx="6553200" cy="2308324"/>
          </a:xfrm>
          <a:prstGeom prst="rect">
            <a:avLst/>
          </a:prstGeom>
          <a:noFill/>
        </p:spPr>
        <p:txBody>
          <a:bodyPr wrap="square" rtlCol="0">
            <a:spAutoFit/>
          </a:bodyPr>
          <a:lstStyle/>
          <a:p>
            <a:pPr algn="ctr"/>
            <a:r>
              <a:rPr lang="en-US" sz="3600" dirty="0"/>
              <a:t>Nov. 16, 2022 Urban Education Network Annual Meeting</a:t>
            </a:r>
          </a:p>
          <a:p>
            <a:pPr algn="ctr"/>
            <a:r>
              <a:rPr lang="en-US" sz="3600" dirty="0"/>
              <a:t>6:00 – 8:30 PM</a:t>
            </a:r>
          </a:p>
          <a:p>
            <a:pPr algn="ctr"/>
            <a:endParaRPr lang="en-US" sz="3600" dirty="0"/>
          </a:p>
        </p:txBody>
      </p:sp>
      <p:sp>
        <p:nvSpPr>
          <p:cNvPr id="2" name="Rectangle 1">
            <a:extLst>
              <a:ext uri="{FF2B5EF4-FFF2-40B4-BE49-F238E27FC236}">
                <a16:creationId xmlns:a16="http://schemas.microsoft.com/office/drawing/2014/main" id="{953C6C4B-0A2E-44A6-94F0-B88FA6EB3147}"/>
              </a:ext>
            </a:extLst>
          </p:cNvPr>
          <p:cNvSpPr/>
          <p:nvPr/>
        </p:nvSpPr>
        <p:spPr>
          <a:xfrm>
            <a:off x="4122094" y="379620"/>
            <a:ext cx="3054940" cy="923330"/>
          </a:xfrm>
          <a:prstGeom prst="rect">
            <a:avLst/>
          </a:prstGeom>
          <a:noFill/>
        </p:spPr>
        <p:txBody>
          <a:bodyPr wrap="none" lIns="91440" tIns="45720" rIns="91440" bIns="45720">
            <a:spAutoFit/>
          </a:bodyPr>
          <a:lstStyle/>
          <a:p>
            <a:pPr algn="ctr"/>
            <a:r>
              <a:rPr lang="en-US" sz="5400" b="0" cap="none" spc="0" dirty="0">
                <a:ln w="0"/>
                <a:solidFill>
                  <a:srgbClr val="7030A0"/>
                </a:solidFill>
                <a:effectLst>
                  <a:reflection blurRad="6350" stA="53000" endA="300" endPos="35500" dir="5400000" sy="-90000" algn="bl" rotWithShape="0"/>
                </a:effectLst>
              </a:rPr>
              <a:t>Welcome!</a:t>
            </a:r>
          </a:p>
        </p:txBody>
      </p:sp>
    </p:spTree>
    <p:extLst>
      <p:ext uri="{BB962C8B-B14F-4D97-AF65-F5344CB8AC3E}">
        <p14:creationId xmlns:p14="http://schemas.microsoft.com/office/powerpoint/2010/main" val="12365318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A9F3E0A-8353-43F4-A319-4680DF2671E3}"/>
              </a:ext>
            </a:extLst>
          </p:cNvPr>
          <p:cNvPicPr>
            <a:picLocks noGrp="1" noChangeAspect="1"/>
          </p:cNvPicPr>
          <p:nvPr>
            <p:ph sz="half" idx="1"/>
          </p:nvPr>
        </p:nvPicPr>
        <p:blipFill>
          <a:blip r:embed="rId2"/>
          <a:stretch>
            <a:fillRect/>
          </a:stretch>
        </p:blipFill>
        <p:spPr>
          <a:xfrm>
            <a:off x="457200" y="381000"/>
            <a:ext cx="3886200" cy="5821238"/>
          </a:xfrm>
          <a:prstGeom prst="rect">
            <a:avLst/>
          </a:prstGeom>
        </p:spPr>
      </p:pic>
      <p:sp>
        <p:nvSpPr>
          <p:cNvPr id="4" name="Content Placeholder 3">
            <a:extLst>
              <a:ext uri="{FF2B5EF4-FFF2-40B4-BE49-F238E27FC236}">
                <a16:creationId xmlns:a16="http://schemas.microsoft.com/office/drawing/2014/main" id="{76D73B5D-DE50-40B8-8BD5-F5F99CE33DEC}"/>
              </a:ext>
            </a:extLst>
          </p:cNvPr>
          <p:cNvSpPr>
            <a:spLocks noGrp="1"/>
          </p:cNvSpPr>
          <p:nvPr>
            <p:ph sz="half" idx="2"/>
          </p:nvPr>
        </p:nvSpPr>
        <p:spPr>
          <a:xfrm>
            <a:off x="4495800" y="762000"/>
            <a:ext cx="3703320" cy="4023360"/>
          </a:xfrm>
        </p:spPr>
        <p:txBody>
          <a:bodyPr/>
          <a:lstStyle/>
          <a:p>
            <a:r>
              <a:rPr lang="en-US" sz="2800" dirty="0"/>
              <a:t>Vickie Murillo</a:t>
            </a:r>
          </a:p>
          <a:p>
            <a:endParaRPr lang="en-US" sz="2800" dirty="0"/>
          </a:p>
          <a:p>
            <a:endParaRPr lang="en-US" sz="2800" dirty="0"/>
          </a:p>
          <a:p>
            <a:r>
              <a:rPr lang="en-US" sz="2800" b="1" dirty="0">
                <a:solidFill>
                  <a:srgbClr val="7030A0"/>
                </a:solidFill>
              </a:rPr>
              <a:t>Tribute to Noreen Bush</a:t>
            </a:r>
          </a:p>
          <a:p>
            <a:r>
              <a:rPr lang="en-US" dirty="0"/>
              <a:t>Cedar Rapids Superintendent and 2021-22 and 2022-23 UEN Chair</a:t>
            </a:r>
          </a:p>
        </p:txBody>
      </p:sp>
    </p:spTree>
    <p:extLst>
      <p:ext uri="{BB962C8B-B14F-4D97-AF65-F5344CB8AC3E}">
        <p14:creationId xmlns:p14="http://schemas.microsoft.com/office/powerpoint/2010/main" val="13884842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4876800"/>
            <a:ext cx="7543800" cy="1450757"/>
          </a:xfrm>
        </p:spPr>
        <p:txBody>
          <a:bodyPr>
            <a:normAutofit fontScale="90000"/>
          </a:bodyPr>
          <a:lstStyle/>
          <a:p>
            <a:r>
              <a:rPr lang="en-US" dirty="0"/>
              <a:t>After dinner, look forward to Info about our 2023 UEN Legislative Priorities and Networking conversations about successes in our Urban Schools. </a:t>
            </a:r>
            <a:br>
              <a:rPr lang="en-US" dirty="0"/>
            </a:br>
            <a:endParaRPr lang="en-US" dirty="0"/>
          </a:p>
        </p:txBody>
      </p:sp>
      <p:pic>
        <p:nvPicPr>
          <p:cNvPr id="4" name="Picture 3"/>
          <p:cNvPicPr>
            <a:picLocks noChangeAspect="1"/>
          </p:cNvPicPr>
          <p:nvPr/>
        </p:nvPicPr>
        <p:blipFill>
          <a:blip r:embed="rId2"/>
          <a:stretch>
            <a:fillRect/>
          </a:stretch>
        </p:blipFill>
        <p:spPr>
          <a:xfrm>
            <a:off x="152400" y="457200"/>
            <a:ext cx="8686800" cy="1927880"/>
          </a:xfrm>
          <a:prstGeom prst="rect">
            <a:avLst/>
          </a:prstGeom>
        </p:spPr>
      </p:pic>
    </p:spTree>
    <p:extLst>
      <p:ext uri="{BB962C8B-B14F-4D97-AF65-F5344CB8AC3E}">
        <p14:creationId xmlns:p14="http://schemas.microsoft.com/office/powerpoint/2010/main" val="19203510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900" y="4876800"/>
            <a:ext cx="7543800" cy="1450757"/>
          </a:xfrm>
        </p:spPr>
        <p:txBody>
          <a:bodyPr>
            <a:normAutofit fontScale="90000"/>
          </a:bodyPr>
          <a:lstStyle/>
          <a:p>
            <a:pPr algn="ctr"/>
            <a:r>
              <a:rPr lang="en-US" dirty="0"/>
              <a:t>Larry Sigel and Margaret Buckton</a:t>
            </a:r>
            <a:br>
              <a:rPr lang="en-US" dirty="0"/>
            </a:br>
            <a:r>
              <a:rPr lang="en-US" dirty="0"/>
              <a:t/>
            </a:r>
            <a:br>
              <a:rPr lang="en-US" dirty="0"/>
            </a:br>
            <a:r>
              <a:rPr lang="en-US" dirty="0"/>
              <a:t>More About UEN</a:t>
            </a:r>
            <a:br>
              <a:rPr lang="en-US" dirty="0"/>
            </a:br>
            <a:r>
              <a:rPr lang="en-US" dirty="0"/>
              <a:t>General Election Update</a:t>
            </a:r>
            <a:br>
              <a:rPr lang="en-US" dirty="0"/>
            </a:br>
            <a:r>
              <a:rPr lang="en-US" dirty="0"/>
              <a:t>2023 Legislative Priorities</a:t>
            </a:r>
            <a:br>
              <a:rPr lang="en-US" dirty="0"/>
            </a:br>
            <a:r>
              <a:rPr lang="en-US" dirty="0"/>
              <a:t>Networking/Table Conversations about Urban School Success</a:t>
            </a:r>
          </a:p>
        </p:txBody>
      </p:sp>
      <p:pic>
        <p:nvPicPr>
          <p:cNvPr id="4" name="Picture 3"/>
          <p:cNvPicPr>
            <a:picLocks noChangeAspect="1"/>
          </p:cNvPicPr>
          <p:nvPr/>
        </p:nvPicPr>
        <p:blipFill>
          <a:blip r:embed="rId2"/>
          <a:stretch>
            <a:fillRect/>
          </a:stretch>
        </p:blipFill>
        <p:spPr>
          <a:xfrm>
            <a:off x="152400" y="457200"/>
            <a:ext cx="8686800" cy="1927880"/>
          </a:xfrm>
          <a:prstGeom prst="rect">
            <a:avLst/>
          </a:prstGeom>
        </p:spPr>
      </p:pic>
    </p:spTree>
    <p:extLst>
      <p:ext uri="{BB962C8B-B14F-4D97-AF65-F5344CB8AC3E}">
        <p14:creationId xmlns:p14="http://schemas.microsoft.com/office/powerpoint/2010/main" val="8098643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DE836976-2215-42E2-9429-FB8BB4BD330A}"/>
              </a:ext>
            </a:extLst>
          </p:cNvPr>
          <p:cNvPicPr>
            <a:picLocks noGrp="1" noChangeAspect="1"/>
          </p:cNvPicPr>
          <p:nvPr>
            <p:ph sz="half" idx="2"/>
          </p:nvPr>
        </p:nvPicPr>
        <p:blipFill>
          <a:blip r:embed="rId2"/>
          <a:stretch>
            <a:fillRect/>
          </a:stretch>
        </p:blipFill>
        <p:spPr>
          <a:xfrm>
            <a:off x="4561624" y="180445"/>
            <a:ext cx="4506176" cy="5916272"/>
          </a:xfrm>
          <a:prstGeom prst="rect">
            <a:avLst/>
          </a:prstGeom>
        </p:spPr>
      </p:pic>
      <p:sp>
        <p:nvSpPr>
          <p:cNvPr id="6" name="Content Placeholder 5">
            <a:extLst>
              <a:ext uri="{FF2B5EF4-FFF2-40B4-BE49-F238E27FC236}">
                <a16:creationId xmlns:a16="http://schemas.microsoft.com/office/drawing/2014/main" id="{A741A439-AD44-4942-A973-29CEFC13D8CB}"/>
              </a:ext>
            </a:extLst>
          </p:cNvPr>
          <p:cNvSpPr>
            <a:spLocks noGrp="1"/>
          </p:cNvSpPr>
          <p:nvPr>
            <p:ph sz="half" idx="1"/>
          </p:nvPr>
        </p:nvSpPr>
        <p:spPr>
          <a:xfrm>
            <a:off x="822960" y="304800"/>
            <a:ext cx="3703320" cy="5564294"/>
          </a:xfrm>
        </p:spPr>
        <p:txBody>
          <a:bodyPr>
            <a:normAutofit/>
          </a:bodyPr>
          <a:lstStyle/>
          <a:p>
            <a:r>
              <a:rPr lang="en-US" sz="2400" b="1" dirty="0"/>
              <a:t>Facts About UEN Members</a:t>
            </a:r>
          </a:p>
        </p:txBody>
      </p:sp>
      <p:graphicFrame>
        <p:nvGraphicFramePr>
          <p:cNvPr id="8" name="Chart 7">
            <a:extLst>
              <a:ext uri="{FF2B5EF4-FFF2-40B4-BE49-F238E27FC236}">
                <a16:creationId xmlns:a16="http://schemas.microsoft.com/office/drawing/2014/main" id="{46E6617B-5B61-4A03-B1B9-4DFBC711252B}"/>
              </a:ext>
            </a:extLst>
          </p:cNvPr>
          <p:cNvGraphicFramePr>
            <a:graphicFrameLocks/>
          </p:cNvGraphicFramePr>
          <p:nvPr>
            <p:extLst>
              <p:ext uri="{D42A27DB-BD31-4B8C-83A1-F6EECF244321}">
                <p14:modId xmlns:p14="http://schemas.microsoft.com/office/powerpoint/2010/main" val="1267384828"/>
              </p:ext>
            </p:extLst>
          </p:nvPr>
        </p:nvGraphicFramePr>
        <p:xfrm>
          <a:off x="147212" y="2598344"/>
          <a:ext cx="457200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A5599121-AF75-4806-BBE6-E2C8E45EBB34}"/>
              </a:ext>
            </a:extLst>
          </p:cNvPr>
          <p:cNvSpPr txBox="1"/>
          <p:nvPr/>
        </p:nvSpPr>
        <p:spPr>
          <a:xfrm>
            <a:off x="240922" y="952270"/>
            <a:ext cx="4256824" cy="1384995"/>
          </a:xfrm>
          <a:prstGeom prst="rect">
            <a:avLst/>
          </a:prstGeom>
          <a:solidFill>
            <a:schemeClr val="bg1"/>
          </a:solidFill>
        </p:spPr>
        <p:txBody>
          <a:bodyPr wrap="square" rtlCol="0">
            <a:spAutoFit/>
          </a:bodyPr>
          <a:lstStyle/>
          <a:p>
            <a:pPr algn="ctr"/>
            <a:r>
              <a:rPr lang="en-US" sz="1400" dirty="0"/>
              <a:t>Nine of Iowa’s largest districts in urban communities with two or more high schools, along with 14 other large school districts with one high school and other urban tendencies, make up the UEN membership.  Below are some facts about UEN member districts based on the 2021-22 school year:</a:t>
            </a:r>
          </a:p>
        </p:txBody>
      </p:sp>
      <p:sp>
        <p:nvSpPr>
          <p:cNvPr id="10" name="Text Box 4">
            <a:extLst>
              <a:ext uri="{FF2B5EF4-FFF2-40B4-BE49-F238E27FC236}">
                <a16:creationId xmlns:a16="http://schemas.microsoft.com/office/drawing/2014/main" id="{F5525906-27F4-4DEF-9E54-244901DF9AA7}"/>
              </a:ext>
            </a:extLst>
          </p:cNvPr>
          <p:cNvSpPr txBox="1"/>
          <p:nvPr/>
        </p:nvSpPr>
        <p:spPr>
          <a:xfrm>
            <a:off x="299896" y="2673793"/>
            <a:ext cx="3253740" cy="153617"/>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UEN certified enrollment percentage of Iowa total enrollment	42%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 Box 3">
            <a:extLst>
              <a:ext uri="{FF2B5EF4-FFF2-40B4-BE49-F238E27FC236}">
                <a16:creationId xmlns:a16="http://schemas.microsoft.com/office/drawing/2014/main" id="{496BE8AB-C24E-486D-BD16-E8968E628563}"/>
              </a:ext>
            </a:extLst>
          </p:cNvPr>
          <p:cNvSpPr txBox="1"/>
          <p:nvPr/>
        </p:nvSpPr>
        <p:spPr>
          <a:xfrm>
            <a:off x="313879" y="3120502"/>
            <a:ext cx="3869664" cy="220980"/>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Percent of Iowa’s PK-12 students of color in UEN                                                                  77%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 Box 6">
            <a:extLst>
              <a:ext uri="{FF2B5EF4-FFF2-40B4-BE49-F238E27FC236}">
                <a16:creationId xmlns:a16="http://schemas.microsoft.com/office/drawing/2014/main" id="{0081DD3D-9648-41A9-A030-71D7E1313436}"/>
              </a:ext>
            </a:extLst>
          </p:cNvPr>
          <p:cNvSpPr txBox="1"/>
          <p:nvPr/>
        </p:nvSpPr>
        <p:spPr>
          <a:xfrm>
            <a:off x="309988" y="3548905"/>
            <a:ext cx="3703319" cy="228003"/>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Percent of Iowa’s English Learners in UEN                                                                         70%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 Box 7">
            <a:extLst>
              <a:ext uri="{FF2B5EF4-FFF2-40B4-BE49-F238E27FC236}">
                <a16:creationId xmlns:a16="http://schemas.microsoft.com/office/drawing/2014/main" id="{CF59A111-1EE6-419B-8F12-8C8882B3FCC6}"/>
              </a:ext>
            </a:extLst>
          </p:cNvPr>
          <p:cNvSpPr txBox="1"/>
          <p:nvPr/>
        </p:nvSpPr>
        <p:spPr>
          <a:xfrm>
            <a:off x="299612" y="4041334"/>
            <a:ext cx="3254024" cy="153617"/>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Percent of Iowa’s K-12 low-income students in UEN (FRPL eligible)   52%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 Box 8">
            <a:extLst>
              <a:ext uri="{FF2B5EF4-FFF2-40B4-BE49-F238E27FC236}">
                <a16:creationId xmlns:a16="http://schemas.microsoft.com/office/drawing/2014/main" id="{C3BD487D-2FE7-4BF3-B9C8-4D15CDE12CC9}"/>
              </a:ext>
            </a:extLst>
          </p:cNvPr>
          <p:cNvSpPr txBox="1"/>
          <p:nvPr/>
        </p:nvSpPr>
        <p:spPr>
          <a:xfrm>
            <a:off x="333010" y="4495800"/>
            <a:ext cx="2590800" cy="153617"/>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Percent of Iowa’s school principals in UEN schools      31%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243669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5"/>
            <a:ext cx="7543800" cy="932596"/>
          </a:xfrm>
        </p:spPr>
        <p:txBody>
          <a:bodyPr>
            <a:normAutofit fontScale="90000"/>
          </a:bodyPr>
          <a:lstStyle/>
          <a:p>
            <a:r>
              <a:rPr lang="en-US" dirty="0"/>
              <a:t>A few more facts . . . UEN Districts</a:t>
            </a:r>
          </a:p>
        </p:txBody>
      </p:sp>
      <p:sp>
        <p:nvSpPr>
          <p:cNvPr id="7" name="TextBox 6"/>
          <p:cNvSpPr txBox="1"/>
          <p:nvPr/>
        </p:nvSpPr>
        <p:spPr>
          <a:xfrm>
            <a:off x="0" y="1251302"/>
            <a:ext cx="9144000" cy="5093702"/>
          </a:xfrm>
          <a:prstGeom prst="rect">
            <a:avLst/>
          </a:prstGeom>
          <a:solidFill>
            <a:schemeClr val="bg2"/>
          </a:solidFill>
        </p:spPr>
        <p:txBody>
          <a:bodyPr wrap="square" rtlCol="0">
            <a:spAutoFit/>
          </a:bodyPr>
          <a:lstStyle/>
          <a:p>
            <a:pPr marL="285750" lvl="0" indent="-285750">
              <a:spcAft>
                <a:spcPts val="600"/>
              </a:spcAft>
              <a:buFont typeface="Arial" panose="020B0604020202020204" pitchFamily="34" charset="0"/>
              <a:buChar char="•"/>
            </a:pPr>
            <a:r>
              <a:rPr lang="en-US" sz="2500" dirty="0"/>
              <a:t>UEN educates 28,926 students with Individual Education Plans (IEPs) (44% of state total)</a:t>
            </a:r>
          </a:p>
          <a:p>
            <a:pPr marL="285750" lvl="0" indent="-285750">
              <a:spcAft>
                <a:spcPts val="600"/>
              </a:spcAft>
              <a:buFont typeface="Arial" panose="020B0604020202020204" pitchFamily="34" charset="0"/>
              <a:buChar char="•"/>
            </a:pPr>
            <a:r>
              <a:rPr lang="en-US" sz="2500" dirty="0"/>
              <a:t>Maintain 548 permanent school buildings with a total replacement cost of $5.4 billion (FY 2014 dollars X 25.88 cumulative inflation)</a:t>
            </a:r>
          </a:p>
          <a:p>
            <a:pPr marL="285750" lvl="0" indent="-285750">
              <a:spcAft>
                <a:spcPts val="600"/>
              </a:spcAft>
              <a:buFont typeface="Arial" panose="020B0604020202020204" pitchFamily="34" charset="0"/>
              <a:buChar char="•"/>
            </a:pPr>
            <a:r>
              <a:rPr lang="en-US" sz="2500" dirty="0"/>
              <a:t>Transport students 8.2 million route miles (FY 2021)</a:t>
            </a:r>
          </a:p>
          <a:p>
            <a:pPr marL="285750" lvl="0" indent="-285750">
              <a:spcAft>
                <a:spcPts val="600"/>
              </a:spcAft>
              <a:buFont typeface="Arial" panose="020B0604020202020204" pitchFamily="34" charset="0"/>
              <a:buChar char="•"/>
            </a:pPr>
            <a:r>
              <a:rPr lang="en-US" sz="2500" dirty="0"/>
              <a:t>Have an average daily student attendance rate of 93% (FY 2020)</a:t>
            </a:r>
          </a:p>
          <a:p>
            <a:pPr marL="285750" lvl="0" indent="-285750">
              <a:spcAft>
                <a:spcPts val="600"/>
              </a:spcAft>
              <a:buFont typeface="Arial" panose="020B0604020202020204" pitchFamily="34" charset="0"/>
              <a:buChar char="•"/>
            </a:pPr>
            <a:r>
              <a:rPr lang="en-US" sz="2500" dirty="0"/>
              <a:t>Graduate over 91% of students in the 5-year graduation cohort (if UEN was a state, we’d be in the USAs top 20)</a:t>
            </a:r>
          </a:p>
          <a:p>
            <a:pPr marL="285750" lvl="0" indent="-285750">
              <a:spcAft>
                <a:spcPts val="600"/>
              </a:spcAft>
              <a:buFont typeface="Arial" panose="020B0604020202020204" pitchFamily="34" charset="0"/>
              <a:buChar char="•"/>
            </a:pPr>
            <a:r>
              <a:rPr lang="en-US" sz="2500" dirty="0"/>
              <a:t>What else?  College credits or credentials earned in high school? Opportunities for fine arts, speech, drama, programs connecting academics and passions for students?  We will talk more about these things later tonight. </a:t>
            </a:r>
          </a:p>
        </p:txBody>
      </p:sp>
    </p:spTree>
    <p:extLst>
      <p:ext uri="{BB962C8B-B14F-4D97-AF65-F5344CB8AC3E}">
        <p14:creationId xmlns:p14="http://schemas.microsoft.com/office/powerpoint/2010/main" val="237717635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0"/>
            <a:ext cx="7543800" cy="1450757"/>
          </a:xfrm>
        </p:spPr>
        <p:txBody>
          <a:bodyPr>
            <a:normAutofit fontScale="90000"/>
          </a:bodyPr>
          <a:lstStyle/>
          <a:p>
            <a:r>
              <a:rPr lang="en-US" sz="6000" b="1" dirty="0"/>
              <a:t>General Election Update</a:t>
            </a:r>
            <a:r>
              <a:rPr lang="en-US" dirty="0"/>
              <a:t/>
            </a:r>
            <a:br>
              <a:rPr lang="en-US" dirty="0"/>
            </a:br>
            <a:r>
              <a:rPr lang="en-US" sz="2700" b="1" dirty="0"/>
              <a:t>Iowa Legislative News Services (IALNS) 11.9.22 Edition</a:t>
            </a:r>
            <a:br>
              <a:rPr lang="en-US" sz="2700" b="1" dirty="0"/>
            </a:br>
            <a:r>
              <a:rPr lang="en-US" sz="2700" b="1" dirty="0"/>
              <a:t>IA SOS Website </a:t>
            </a:r>
            <a:r>
              <a:rPr lang="en-US" sz="2000" b="1" dirty="0">
                <a:hlinkClick r:id="rId2"/>
              </a:rPr>
              <a:t>https://electionresults.iowa.gov/IA/115641/web.307039/#/summary</a:t>
            </a:r>
            <a:r>
              <a:rPr lang="en-US" sz="2000" b="1" dirty="0"/>
              <a:t> </a:t>
            </a:r>
            <a:br>
              <a:rPr lang="en-US" sz="2000" b="1" dirty="0"/>
            </a:br>
            <a:r>
              <a:rPr lang="en-US" sz="2000" b="1" dirty="0"/>
              <a:t>WHO TV Election Coverage: </a:t>
            </a:r>
            <a:r>
              <a:rPr lang="en-US" sz="2000" b="1" dirty="0">
                <a:hlinkClick r:id="rId3"/>
              </a:rPr>
              <a:t>https://who13.com/election-results/</a:t>
            </a:r>
            <a:r>
              <a:rPr lang="en-US" sz="2000" b="1" dirty="0"/>
              <a:t> </a:t>
            </a:r>
            <a:br>
              <a:rPr lang="en-US" sz="2000" b="1" dirty="0"/>
            </a:br>
            <a:r>
              <a:rPr lang="en-US" sz="2000" b="1" dirty="0"/>
              <a:t>New York Times Interactive Election Coverage: </a:t>
            </a:r>
            <a:r>
              <a:rPr lang="en-US" sz="2000" b="1" dirty="0">
                <a:hlinkClick r:id="rId4"/>
              </a:rPr>
              <a:t>https://www.nytimes.com/interactive/2022/11/08/us/elections/results-senate.html?action=click&amp;context=election_recirc&amp;module=election-</a:t>
            </a:r>
            <a:endParaRPr lang="en-US" dirty="0"/>
          </a:p>
        </p:txBody>
      </p:sp>
      <p:pic>
        <p:nvPicPr>
          <p:cNvPr id="4" name="Picture 3"/>
          <p:cNvPicPr>
            <a:picLocks noChangeAspect="1"/>
          </p:cNvPicPr>
          <p:nvPr/>
        </p:nvPicPr>
        <p:blipFill>
          <a:blip r:embed="rId5"/>
          <a:stretch>
            <a:fillRect/>
          </a:stretch>
        </p:blipFill>
        <p:spPr>
          <a:xfrm>
            <a:off x="152400" y="457200"/>
            <a:ext cx="8686800" cy="1927880"/>
          </a:xfrm>
          <a:prstGeom prst="rect">
            <a:avLst/>
          </a:prstGeom>
        </p:spPr>
      </p:pic>
    </p:spTree>
    <p:extLst>
      <p:ext uri="{BB962C8B-B14F-4D97-AF65-F5344CB8AC3E}">
        <p14:creationId xmlns:p14="http://schemas.microsoft.com/office/powerpoint/2010/main" val="373340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EEC599C-2E09-4C75-BACE-373AF1C912A2}"/>
              </a:ext>
            </a:extLst>
          </p:cNvPr>
          <p:cNvPicPr>
            <a:picLocks noGrp="1" noChangeAspect="1"/>
          </p:cNvPicPr>
          <p:nvPr>
            <p:ph idx="1"/>
          </p:nvPr>
        </p:nvPicPr>
        <p:blipFill>
          <a:blip r:embed="rId2"/>
          <a:stretch>
            <a:fillRect/>
          </a:stretch>
        </p:blipFill>
        <p:spPr>
          <a:xfrm>
            <a:off x="76200" y="76200"/>
            <a:ext cx="5410200" cy="6646305"/>
          </a:xfrm>
          <a:prstGeom prst="rect">
            <a:avLst/>
          </a:prstGeom>
        </p:spPr>
      </p:pic>
      <p:sp>
        <p:nvSpPr>
          <p:cNvPr id="4" name="Slide Number Placeholder 3">
            <a:extLst>
              <a:ext uri="{FF2B5EF4-FFF2-40B4-BE49-F238E27FC236}">
                <a16:creationId xmlns:a16="http://schemas.microsoft.com/office/drawing/2014/main" id="{EBEDE07E-76F8-4785-871B-1D15C24D25F4}"/>
              </a:ext>
            </a:extLst>
          </p:cNvPr>
          <p:cNvSpPr>
            <a:spLocks noGrp="1"/>
          </p:cNvSpPr>
          <p:nvPr>
            <p:ph type="sldNum" sz="quarter" idx="12"/>
          </p:nvPr>
        </p:nvSpPr>
        <p:spPr/>
        <p:txBody>
          <a:bodyPr/>
          <a:lstStyle/>
          <a:p>
            <a:fld id="{7E3A9E86-4CC3-4959-A751-C33E618564A4}" type="slidenum">
              <a:rPr lang="en-US" smtClean="0"/>
              <a:t>16</a:t>
            </a:fld>
            <a:endParaRPr lang="en-US" dirty="0"/>
          </a:p>
        </p:txBody>
      </p:sp>
      <p:sp>
        <p:nvSpPr>
          <p:cNvPr id="6" name="TextBox 5">
            <a:extLst>
              <a:ext uri="{FF2B5EF4-FFF2-40B4-BE49-F238E27FC236}">
                <a16:creationId xmlns:a16="http://schemas.microsoft.com/office/drawing/2014/main" id="{716A94F7-2F00-42A8-BDDE-EE3ED06169FC}"/>
              </a:ext>
            </a:extLst>
          </p:cNvPr>
          <p:cNvSpPr txBox="1"/>
          <p:nvPr/>
        </p:nvSpPr>
        <p:spPr>
          <a:xfrm>
            <a:off x="5791200" y="33738"/>
            <a:ext cx="3124200" cy="6863417"/>
          </a:xfrm>
          <a:prstGeom prst="rect">
            <a:avLst/>
          </a:prstGeom>
          <a:solidFill>
            <a:srgbClr val="FFFFCC"/>
          </a:solidFill>
        </p:spPr>
        <p:txBody>
          <a:bodyPr wrap="square" rtlCol="0">
            <a:spAutoFit/>
          </a:bodyPr>
          <a:lstStyle/>
          <a:p>
            <a:r>
              <a:rPr lang="en-US" sz="2000" dirty="0"/>
              <a:t>Grassley by 12% </a:t>
            </a:r>
          </a:p>
          <a:p>
            <a:r>
              <a:rPr lang="en-US" sz="2000" dirty="0"/>
              <a:t>Reynolds by 20%+</a:t>
            </a:r>
          </a:p>
          <a:p>
            <a:r>
              <a:rPr lang="en-US" sz="2000" dirty="0"/>
              <a:t>All of Iowa’s US House seats Republican.  Congress will have a slight Republican majority.</a:t>
            </a:r>
          </a:p>
          <a:p>
            <a:endParaRPr lang="en-US" sz="2000" dirty="0"/>
          </a:p>
          <a:p>
            <a:r>
              <a:rPr lang="en-US" sz="2000" b="1" dirty="0"/>
              <a:t>Why this matters?  </a:t>
            </a:r>
            <a:r>
              <a:rPr lang="en-US" sz="2000" dirty="0"/>
              <a:t>Issues of IDEA federal funding (relieves IA special education deficits), Free school lunch, civil rights protections for students, Internet expansion, Ag farm support, etc. </a:t>
            </a:r>
          </a:p>
          <a:p>
            <a:endParaRPr lang="en-US" sz="2000" dirty="0"/>
          </a:p>
          <a:p>
            <a:r>
              <a:rPr lang="en-US" sz="2000" dirty="0"/>
              <a:t>With Democrats retaining control of the Senate and President Biden, any policies and $$ must be bi-partisan to move forward over the next 2 years.  </a:t>
            </a:r>
          </a:p>
        </p:txBody>
      </p:sp>
    </p:spTree>
    <p:extLst>
      <p:ext uri="{BB962C8B-B14F-4D97-AF65-F5344CB8AC3E}">
        <p14:creationId xmlns:p14="http://schemas.microsoft.com/office/powerpoint/2010/main" val="33642700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0F70C-180F-4C09-9BAD-3869551BFF6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E67AF06-865A-4752-9B00-EFA345D3A2DA}"/>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D991A94C-4E46-4545-8344-8E967D1C945B}"/>
              </a:ext>
            </a:extLst>
          </p:cNvPr>
          <p:cNvPicPr>
            <a:picLocks noChangeAspect="1"/>
          </p:cNvPicPr>
          <p:nvPr/>
        </p:nvPicPr>
        <p:blipFill>
          <a:blip r:embed="rId2"/>
          <a:stretch>
            <a:fillRect/>
          </a:stretch>
        </p:blipFill>
        <p:spPr>
          <a:xfrm>
            <a:off x="22859" y="152400"/>
            <a:ext cx="9144000" cy="5919216"/>
          </a:xfrm>
          <a:prstGeom prst="rect">
            <a:avLst/>
          </a:prstGeom>
        </p:spPr>
      </p:pic>
      <p:sp>
        <p:nvSpPr>
          <p:cNvPr id="5" name="TextBox 4">
            <a:extLst>
              <a:ext uri="{FF2B5EF4-FFF2-40B4-BE49-F238E27FC236}">
                <a16:creationId xmlns:a16="http://schemas.microsoft.com/office/drawing/2014/main" id="{D0A58075-441C-4E2E-B2B8-67D011C6AB70}"/>
              </a:ext>
            </a:extLst>
          </p:cNvPr>
          <p:cNvSpPr txBox="1"/>
          <p:nvPr/>
        </p:nvSpPr>
        <p:spPr>
          <a:xfrm>
            <a:off x="6019800" y="381000"/>
            <a:ext cx="2895600" cy="646331"/>
          </a:xfrm>
          <a:prstGeom prst="rect">
            <a:avLst/>
          </a:prstGeom>
          <a:solidFill>
            <a:srgbClr val="FFFFCC"/>
          </a:solidFill>
        </p:spPr>
        <p:txBody>
          <a:bodyPr wrap="square" rtlCol="0">
            <a:spAutoFit/>
          </a:bodyPr>
          <a:lstStyle/>
          <a:p>
            <a:r>
              <a:rPr lang="en-US" dirty="0"/>
              <a:t>1 Senate Seat (R) and 5 House Seats (D) pending</a:t>
            </a:r>
          </a:p>
        </p:txBody>
      </p:sp>
    </p:spTree>
    <p:extLst>
      <p:ext uri="{BB962C8B-B14F-4D97-AF65-F5344CB8AC3E}">
        <p14:creationId xmlns:p14="http://schemas.microsoft.com/office/powerpoint/2010/main" val="19812781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1262F-86D6-4FD7-B64E-3BD95F6CD65F}"/>
              </a:ext>
            </a:extLst>
          </p:cNvPr>
          <p:cNvSpPr>
            <a:spLocks noGrp="1"/>
          </p:cNvSpPr>
          <p:nvPr>
            <p:ph type="title"/>
          </p:nvPr>
        </p:nvSpPr>
        <p:spPr>
          <a:xfrm>
            <a:off x="571500" y="105721"/>
            <a:ext cx="8229600" cy="1143000"/>
          </a:xfrm>
        </p:spPr>
        <p:txBody>
          <a:bodyPr>
            <a:normAutofit fontScale="90000"/>
          </a:bodyPr>
          <a:lstStyle/>
          <a:p>
            <a:r>
              <a:rPr lang="en-US" dirty="0"/>
              <a:t>Incumbents Beaten</a:t>
            </a:r>
            <a:br>
              <a:rPr lang="en-US" dirty="0"/>
            </a:br>
            <a:r>
              <a:rPr lang="en-US" dirty="0"/>
              <a:t>IALNS Analysis states:</a:t>
            </a:r>
          </a:p>
        </p:txBody>
      </p:sp>
      <p:sp>
        <p:nvSpPr>
          <p:cNvPr id="3" name="Content Placeholder 2">
            <a:extLst>
              <a:ext uri="{FF2B5EF4-FFF2-40B4-BE49-F238E27FC236}">
                <a16:creationId xmlns:a16="http://schemas.microsoft.com/office/drawing/2014/main" id="{EC92DFA2-2244-4E98-99AF-47E23807D742}"/>
              </a:ext>
            </a:extLst>
          </p:cNvPr>
          <p:cNvSpPr>
            <a:spLocks noGrp="1"/>
          </p:cNvSpPr>
          <p:nvPr>
            <p:ph idx="1"/>
          </p:nvPr>
        </p:nvSpPr>
        <p:spPr>
          <a:xfrm>
            <a:off x="381000" y="1371600"/>
            <a:ext cx="8610600" cy="4984750"/>
          </a:xfrm>
        </p:spPr>
        <p:txBody>
          <a:bodyPr>
            <a:normAutofit fontScale="92500" lnSpcReduction="10000"/>
          </a:bodyPr>
          <a:lstStyle/>
          <a:p>
            <a:r>
              <a:rPr lang="en-US" sz="2400" dirty="0">
                <a:highlight>
                  <a:srgbClr val="FFFF00"/>
                </a:highlight>
              </a:rPr>
              <a:t>Sen. #14 </a:t>
            </a:r>
            <a:r>
              <a:rPr lang="en-US" sz="2400" dirty="0"/>
              <a:t>President Jake Chapman lost to Sen. Sarah Trone Garriott. He was the only R incumbent to lose in the Senate. </a:t>
            </a:r>
          </a:p>
          <a:p>
            <a:r>
              <a:rPr lang="en-US" sz="2400" dirty="0">
                <a:highlight>
                  <a:srgbClr val="FFFF00"/>
                </a:highlight>
              </a:rPr>
              <a:t>Sen. #46 </a:t>
            </a:r>
            <a:r>
              <a:rPr lang="en-US" sz="2400" dirty="0"/>
              <a:t>Kevin Kinney and </a:t>
            </a:r>
            <a:r>
              <a:rPr lang="en-US" sz="2400" dirty="0">
                <a:highlight>
                  <a:srgbClr val="FFFF00"/>
                </a:highlight>
              </a:rPr>
              <a:t>Sen. #1 </a:t>
            </a:r>
            <a:r>
              <a:rPr lang="en-US" sz="2400" dirty="0"/>
              <a:t>Jackie Smith lost. The D’s also lost the seat previously held by Sen. Ragan now </a:t>
            </a:r>
            <a:r>
              <a:rPr lang="en-US" sz="2400" dirty="0">
                <a:highlight>
                  <a:srgbClr val="FFFF00"/>
                </a:highlight>
              </a:rPr>
              <a:t>Sen. #30</a:t>
            </a:r>
            <a:r>
              <a:rPr lang="en-US" sz="2400" dirty="0"/>
              <a:t>. with Sen. Brown.</a:t>
            </a:r>
          </a:p>
          <a:p>
            <a:r>
              <a:rPr lang="en-US" sz="2400" dirty="0"/>
              <a:t>For </a:t>
            </a:r>
            <a:r>
              <a:rPr lang="en-US" sz="2400" dirty="0">
                <a:highlight>
                  <a:srgbClr val="FFFF00"/>
                </a:highlight>
              </a:rPr>
              <a:t>House #42 </a:t>
            </a:r>
            <a:r>
              <a:rPr lang="en-US" sz="2400" dirty="0"/>
              <a:t>Rep. Garrett Gobble lost to Heather Matson in a rematch of the 2020 race. R’s also lost </a:t>
            </a:r>
            <a:r>
              <a:rPr lang="en-US" sz="2400" dirty="0">
                <a:highlight>
                  <a:srgbClr val="FFFF00"/>
                </a:highlight>
              </a:rPr>
              <a:t>House #42 </a:t>
            </a:r>
            <a:r>
              <a:rPr lang="en-US" sz="2400" dirty="0"/>
              <a:t>in Ankeny to Molly Buck, previously held by Rep. John Landon. R’s held onto three seats lost by incumbents in the primary (Bush, Thorup and Hite). </a:t>
            </a:r>
          </a:p>
          <a:p>
            <a:r>
              <a:rPr lang="en-US" sz="2400" dirty="0"/>
              <a:t>For D’s, Reps. Steve Hansen </a:t>
            </a:r>
            <a:r>
              <a:rPr lang="en-US" sz="2400" dirty="0">
                <a:highlight>
                  <a:srgbClr val="FFFF00"/>
                </a:highlight>
              </a:rPr>
              <a:t>House #2</a:t>
            </a:r>
            <a:r>
              <a:rPr lang="en-US" sz="2400" dirty="0"/>
              <a:t>, Phyllis Thede </a:t>
            </a:r>
            <a:r>
              <a:rPr lang="en-US" sz="2400" dirty="0">
                <a:highlight>
                  <a:srgbClr val="FFFF00"/>
                </a:highlight>
              </a:rPr>
              <a:t>House #94 </a:t>
            </a:r>
            <a:r>
              <a:rPr lang="en-US" sz="2400" dirty="0"/>
              <a:t>and Dennis Cohoon </a:t>
            </a:r>
            <a:r>
              <a:rPr lang="en-US" sz="2400" dirty="0">
                <a:highlight>
                  <a:srgbClr val="FFFF00"/>
                </a:highlight>
              </a:rPr>
              <a:t>House #99 </a:t>
            </a:r>
            <a:r>
              <a:rPr lang="en-US" sz="2400" dirty="0"/>
              <a:t>were taken out by Republicans Henderson, Vondran, and Rinker respectively.  Cohoon was the longest-serving member in the Legislature. The D’s also lost seats previously held by Reps. Todd Prichard, Dave Williams </a:t>
            </a:r>
            <a:r>
              <a:rPr lang="en-US" sz="2400" dirty="0">
                <a:highlight>
                  <a:srgbClr val="FFFF00"/>
                </a:highlight>
              </a:rPr>
              <a:t>House #54 </a:t>
            </a:r>
            <a:r>
              <a:rPr lang="en-US" sz="2400" dirty="0"/>
              <a:t>won by Meggers and Mary Wolfe. </a:t>
            </a:r>
          </a:p>
          <a:p>
            <a:r>
              <a:rPr lang="en-US" sz="2400" dirty="0"/>
              <a:t>Several races seem close enough for a recount. Those have to be requested by this week and completed by Dec. 5.  </a:t>
            </a:r>
          </a:p>
          <a:p>
            <a:endParaRPr lang="en-US" sz="2400" dirty="0"/>
          </a:p>
        </p:txBody>
      </p:sp>
      <p:sp>
        <p:nvSpPr>
          <p:cNvPr id="4" name="Slide Number Placeholder 3">
            <a:extLst>
              <a:ext uri="{FF2B5EF4-FFF2-40B4-BE49-F238E27FC236}">
                <a16:creationId xmlns:a16="http://schemas.microsoft.com/office/drawing/2014/main" id="{6CCCD4CC-46BA-424B-A42B-7896ACE04677}"/>
              </a:ext>
            </a:extLst>
          </p:cNvPr>
          <p:cNvSpPr>
            <a:spLocks noGrp="1"/>
          </p:cNvSpPr>
          <p:nvPr>
            <p:ph type="sldNum" sz="quarter" idx="12"/>
          </p:nvPr>
        </p:nvSpPr>
        <p:spPr/>
        <p:txBody>
          <a:bodyPr/>
          <a:lstStyle/>
          <a:p>
            <a:fld id="{7E3A9E86-4CC3-4959-A751-C33E618564A4}" type="slidenum">
              <a:rPr lang="en-US" smtClean="0"/>
              <a:t>18</a:t>
            </a:fld>
            <a:endParaRPr lang="en-US" dirty="0"/>
          </a:p>
        </p:txBody>
      </p:sp>
    </p:spTree>
    <p:extLst>
      <p:ext uri="{BB962C8B-B14F-4D97-AF65-F5344CB8AC3E}">
        <p14:creationId xmlns:p14="http://schemas.microsoft.com/office/powerpoint/2010/main" val="33070142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F83D8-C8E5-4C82-BA00-4831DFEA3C13}"/>
              </a:ext>
            </a:extLst>
          </p:cNvPr>
          <p:cNvSpPr>
            <a:spLocks noGrp="1"/>
          </p:cNvSpPr>
          <p:nvPr>
            <p:ph type="title"/>
          </p:nvPr>
        </p:nvSpPr>
        <p:spPr>
          <a:xfrm>
            <a:off x="822960" y="286605"/>
            <a:ext cx="7543800" cy="856396"/>
          </a:xfrm>
        </p:spPr>
        <p:txBody>
          <a:bodyPr/>
          <a:lstStyle/>
          <a:p>
            <a:r>
              <a:rPr lang="en-US" dirty="0"/>
              <a:t>Around 50 New Faces (1/3)</a:t>
            </a:r>
          </a:p>
        </p:txBody>
      </p:sp>
      <p:sp>
        <p:nvSpPr>
          <p:cNvPr id="3" name="Content Placeholder 2">
            <a:extLst>
              <a:ext uri="{FF2B5EF4-FFF2-40B4-BE49-F238E27FC236}">
                <a16:creationId xmlns:a16="http://schemas.microsoft.com/office/drawing/2014/main" id="{EF26112E-1265-482F-8577-6B820EB0C9F2}"/>
              </a:ext>
            </a:extLst>
          </p:cNvPr>
          <p:cNvSpPr>
            <a:spLocks noGrp="1"/>
          </p:cNvSpPr>
          <p:nvPr>
            <p:ph idx="1"/>
          </p:nvPr>
        </p:nvSpPr>
        <p:spPr>
          <a:xfrm>
            <a:off x="228600" y="1768164"/>
            <a:ext cx="3200400" cy="4525963"/>
          </a:xfrm>
        </p:spPr>
        <p:txBody>
          <a:bodyPr>
            <a:normAutofit/>
          </a:bodyPr>
          <a:lstStyle/>
          <a:p>
            <a:r>
              <a:rPr lang="en-US" sz="2800" dirty="0"/>
              <a:t>Scholten (D)	</a:t>
            </a:r>
          </a:p>
          <a:p>
            <a:r>
              <a:rPr lang="en-US" sz="2800" dirty="0"/>
              <a:t>Henderson (R)</a:t>
            </a:r>
          </a:p>
          <a:p>
            <a:r>
              <a:rPr lang="en-US" sz="2800" dirty="0"/>
              <a:t>De Witt (R)</a:t>
            </a:r>
          </a:p>
          <a:p>
            <a:r>
              <a:rPr lang="en-US" sz="2800" dirty="0"/>
              <a:t>Dieken (R)</a:t>
            </a:r>
          </a:p>
          <a:p>
            <a:r>
              <a:rPr lang="en-US" sz="2800" dirty="0"/>
              <a:t>Evans (R)</a:t>
            </a:r>
          </a:p>
          <a:p>
            <a:r>
              <a:rPr lang="en-US" sz="2800" dirty="0"/>
              <a:t>Rowley (R)</a:t>
            </a:r>
          </a:p>
          <a:p>
            <a:r>
              <a:rPr lang="en-US" sz="2800" dirty="0"/>
              <a:t>Carlson (R)</a:t>
            </a:r>
          </a:p>
          <a:p>
            <a:r>
              <a:rPr lang="en-US" sz="2800" dirty="0"/>
              <a:t>Alons (R)</a:t>
            </a:r>
            <a:endParaRPr lang="en-US" dirty="0"/>
          </a:p>
        </p:txBody>
      </p:sp>
      <p:sp>
        <p:nvSpPr>
          <p:cNvPr id="4" name="Slide Number Placeholder 3">
            <a:extLst>
              <a:ext uri="{FF2B5EF4-FFF2-40B4-BE49-F238E27FC236}">
                <a16:creationId xmlns:a16="http://schemas.microsoft.com/office/drawing/2014/main" id="{8119216E-3E28-4B8D-B0BE-BCD941239564}"/>
              </a:ext>
            </a:extLst>
          </p:cNvPr>
          <p:cNvSpPr>
            <a:spLocks noGrp="1"/>
          </p:cNvSpPr>
          <p:nvPr>
            <p:ph type="sldNum" sz="quarter" idx="12"/>
          </p:nvPr>
        </p:nvSpPr>
        <p:spPr/>
        <p:txBody>
          <a:bodyPr/>
          <a:lstStyle/>
          <a:p>
            <a:fld id="{7E3A9E86-4CC3-4959-A751-C33E618564A4}" type="slidenum">
              <a:rPr lang="en-US" smtClean="0"/>
              <a:t>19</a:t>
            </a:fld>
            <a:endParaRPr lang="en-US" dirty="0"/>
          </a:p>
        </p:txBody>
      </p:sp>
      <p:sp>
        <p:nvSpPr>
          <p:cNvPr id="5" name="Content Placeholder 2">
            <a:extLst>
              <a:ext uri="{FF2B5EF4-FFF2-40B4-BE49-F238E27FC236}">
                <a16:creationId xmlns:a16="http://schemas.microsoft.com/office/drawing/2014/main" id="{278A8F62-6012-48B1-86F1-118F6F60D7DB}"/>
              </a:ext>
            </a:extLst>
          </p:cNvPr>
          <p:cNvSpPr txBox="1">
            <a:spLocks/>
          </p:cNvSpPr>
          <p:nvPr/>
        </p:nvSpPr>
        <p:spPr>
          <a:xfrm>
            <a:off x="3124200" y="1769137"/>
            <a:ext cx="32004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800" dirty="0"/>
              <a:t>Wood (R)</a:t>
            </a:r>
          </a:p>
          <a:p>
            <a:r>
              <a:rPr lang="en-US" sz="2800" dirty="0"/>
              <a:t>Turek (D)</a:t>
            </a:r>
          </a:p>
          <a:p>
            <a:r>
              <a:rPr lang="en-US" sz="2800" dirty="0"/>
              <a:t>Wilz (R)</a:t>
            </a:r>
          </a:p>
          <a:p>
            <a:r>
              <a:rPr lang="en-US" sz="2800" dirty="0"/>
              <a:t>Harris (R)</a:t>
            </a:r>
          </a:p>
          <a:p>
            <a:r>
              <a:rPr lang="en-US" sz="2800" dirty="0"/>
              <a:t>Young (R)</a:t>
            </a:r>
          </a:p>
          <a:p>
            <a:r>
              <a:rPr lang="en-US" sz="2800" dirty="0"/>
              <a:t>Srinivas (D)</a:t>
            </a:r>
          </a:p>
          <a:p>
            <a:r>
              <a:rPr lang="en-US" sz="2800" dirty="0"/>
              <a:t>Madison (D)</a:t>
            </a:r>
          </a:p>
          <a:p>
            <a:r>
              <a:rPr lang="en-US" sz="2800" dirty="0"/>
              <a:t>Bagniewiski (D)</a:t>
            </a:r>
          </a:p>
        </p:txBody>
      </p:sp>
      <p:sp>
        <p:nvSpPr>
          <p:cNvPr id="6" name="Content Placeholder 2">
            <a:extLst>
              <a:ext uri="{FF2B5EF4-FFF2-40B4-BE49-F238E27FC236}">
                <a16:creationId xmlns:a16="http://schemas.microsoft.com/office/drawing/2014/main" id="{53D0B67A-7C44-42D3-BA54-F2E4523F8C73}"/>
              </a:ext>
            </a:extLst>
          </p:cNvPr>
          <p:cNvSpPr txBox="1">
            <a:spLocks/>
          </p:cNvSpPr>
          <p:nvPr/>
        </p:nvSpPr>
        <p:spPr>
          <a:xfrm>
            <a:off x="6172200" y="1770110"/>
            <a:ext cx="32004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800" dirty="0"/>
              <a:t>Baeth (D)</a:t>
            </a:r>
          </a:p>
          <a:p>
            <a:r>
              <a:rPr lang="en-US" sz="2800" dirty="0"/>
              <a:t>Knox (D)</a:t>
            </a:r>
          </a:p>
          <a:p>
            <a:r>
              <a:rPr lang="en-US" sz="2400" dirty="0"/>
              <a:t>Kniff-McCulla (D)</a:t>
            </a:r>
          </a:p>
          <a:p>
            <a:r>
              <a:rPr lang="en-US" sz="2800" dirty="0"/>
              <a:t>Gustoff (D)</a:t>
            </a:r>
          </a:p>
          <a:p>
            <a:r>
              <a:rPr lang="en-US" sz="2800" dirty="0"/>
              <a:t>Buck (D)</a:t>
            </a:r>
          </a:p>
          <a:p>
            <a:r>
              <a:rPr lang="en-US" sz="2800" dirty="0"/>
              <a:t>Matson (D)</a:t>
            </a:r>
          </a:p>
          <a:p>
            <a:r>
              <a:rPr lang="en-US" sz="2800" dirty="0"/>
              <a:t>Bousselot (R)</a:t>
            </a:r>
          </a:p>
          <a:p>
            <a:r>
              <a:rPr lang="en-US" sz="2800" dirty="0"/>
              <a:t>Gehlbach (R)</a:t>
            </a:r>
            <a:endParaRPr lang="en-US" dirty="0"/>
          </a:p>
        </p:txBody>
      </p:sp>
    </p:spTree>
    <p:extLst>
      <p:ext uri="{BB962C8B-B14F-4D97-AF65-F5344CB8AC3E}">
        <p14:creationId xmlns:p14="http://schemas.microsoft.com/office/powerpoint/2010/main" val="17525958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24968"/>
            <a:ext cx="8305800" cy="769441"/>
          </a:xfrm>
          <a:prstGeom prst="rect">
            <a:avLst/>
          </a:prstGeom>
          <a:noFill/>
        </p:spPr>
        <p:txBody>
          <a:bodyPr wrap="square" rtlCol="0">
            <a:spAutoFit/>
          </a:bodyPr>
          <a:lstStyle/>
          <a:p>
            <a:pPr algn="ctr"/>
            <a:r>
              <a:rPr lang="en-US" sz="4400" b="1" dirty="0"/>
              <a:t>Welcome to New UEN Districts!!!</a:t>
            </a:r>
            <a:endParaRPr lang="en-US" sz="4400" dirty="0"/>
          </a:p>
        </p:txBody>
      </p:sp>
      <p:pic>
        <p:nvPicPr>
          <p:cNvPr id="6" name="Picture 5">
            <a:extLst>
              <a:ext uri="{FF2B5EF4-FFF2-40B4-BE49-F238E27FC236}">
                <a16:creationId xmlns:a16="http://schemas.microsoft.com/office/drawing/2014/main" id="{EAB8C370-1BEF-4E67-8F4A-AEF8C6309E32}"/>
              </a:ext>
            </a:extLst>
          </p:cNvPr>
          <p:cNvPicPr>
            <a:picLocks noChangeAspect="1"/>
          </p:cNvPicPr>
          <p:nvPr/>
        </p:nvPicPr>
        <p:blipFill>
          <a:blip r:embed="rId2"/>
          <a:stretch>
            <a:fillRect/>
          </a:stretch>
        </p:blipFill>
        <p:spPr>
          <a:xfrm>
            <a:off x="4550780" y="1066800"/>
            <a:ext cx="4447089" cy="2712896"/>
          </a:xfrm>
          <a:prstGeom prst="rect">
            <a:avLst/>
          </a:prstGeom>
        </p:spPr>
      </p:pic>
      <p:pic>
        <p:nvPicPr>
          <p:cNvPr id="7" name="Picture 6">
            <a:extLst>
              <a:ext uri="{FF2B5EF4-FFF2-40B4-BE49-F238E27FC236}">
                <a16:creationId xmlns:a16="http://schemas.microsoft.com/office/drawing/2014/main" id="{8FE14ADD-942C-4C1B-B10F-6D803C7D91CE}"/>
              </a:ext>
            </a:extLst>
          </p:cNvPr>
          <p:cNvPicPr>
            <a:picLocks noChangeAspect="1"/>
          </p:cNvPicPr>
          <p:nvPr/>
        </p:nvPicPr>
        <p:blipFill>
          <a:blip r:embed="rId3"/>
          <a:stretch>
            <a:fillRect/>
          </a:stretch>
        </p:blipFill>
        <p:spPr>
          <a:xfrm>
            <a:off x="255409" y="914400"/>
            <a:ext cx="4264061" cy="2399489"/>
          </a:xfrm>
          <a:prstGeom prst="rect">
            <a:avLst/>
          </a:prstGeom>
        </p:spPr>
      </p:pic>
      <p:pic>
        <p:nvPicPr>
          <p:cNvPr id="5" name="Picture 4">
            <a:extLst>
              <a:ext uri="{FF2B5EF4-FFF2-40B4-BE49-F238E27FC236}">
                <a16:creationId xmlns:a16="http://schemas.microsoft.com/office/drawing/2014/main" id="{F3A1A94E-67D2-4E55-88E7-B5F61841BEA8}"/>
              </a:ext>
            </a:extLst>
          </p:cNvPr>
          <p:cNvPicPr>
            <a:picLocks noChangeAspect="1"/>
          </p:cNvPicPr>
          <p:nvPr/>
        </p:nvPicPr>
        <p:blipFill>
          <a:blip r:embed="rId4"/>
          <a:stretch>
            <a:fillRect/>
          </a:stretch>
        </p:blipFill>
        <p:spPr>
          <a:xfrm>
            <a:off x="381000" y="3581400"/>
            <a:ext cx="5228578" cy="2743200"/>
          </a:xfrm>
          <a:prstGeom prst="rect">
            <a:avLst/>
          </a:prstGeom>
        </p:spPr>
      </p:pic>
    </p:spTree>
    <p:extLst>
      <p:ext uri="{BB962C8B-B14F-4D97-AF65-F5344CB8AC3E}">
        <p14:creationId xmlns:p14="http://schemas.microsoft.com/office/powerpoint/2010/main" val="28794554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F83D8-C8E5-4C82-BA00-4831DFEA3C13}"/>
              </a:ext>
            </a:extLst>
          </p:cNvPr>
          <p:cNvSpPr>
            <a:spLocks noGrp="1"/>
          </p:cNvSpPr>
          <p:nvPr>
            <p:ph type="title"/>
          </p:nvPr>
        </p:nvSpPr>
        <p:spPr>
          <a:xfrm>
            <a:off x="822960" y="304800"/>
            <a:ext cx="7543800" cy="1008796"/>
          </a:xfrm>
        </p:spPr>
        <p:txBody>
          <a:bodyPr/>
          <a:lstStyle/>
          <a:p>
            <a:r>
              <a:rPr lang="en-US" dirty="0"/>
              <a:t>Around 50 New Faces (1/3)</a:t>
            </a:r>
          </a:p>
        </p:txBody>
      </p:sp>
      <p:sp>
        <p:nvSpPr>
          <p:cNvPr id="3" name="Content Placeholder 2">
            <a:extLst>
              <a:ext uri="{FF2B5EF4-FFF2-40B4-BE49-F238E27FC236}">
                <a16:creationId xmlns:a16="http://schemas.microsoft.com/office/drawing/2014/main" id="{EF26112E-1265-482F-8577-6B820EB0C9F2}"/>
              </a:ext>
            </a:extLst>
          </p:cNvPr>
          <p:cNvSpPr>
            <a:spLocks noGrp="1"/>
          </p:cNvSpPr>
          <p:nvPr>
            <p:ph idx="1"/>
          </p:nvPr>
        </p:nvSpPr>
        <p:spPr>
          <a:xfrm>
            <a:off x="228600" y="1787524"/>
            <a:ext cx="3200400" cy="4525963"/>
          </a:xfrm>
        </p:spPr>
        <p:txBody>
          <a:bodyPr>
            <a:normAutofit/>
          </a:bodyPr>
          <a:lstStyle/>
          <a:p>
            <a:pPr marL="342900" indent="-342900">
              <a:spcBef>
                <a:spcPct val="20000"/>
              </a:spcBef>
              <a:buClr>
                <a:schemeClr val="tx1"/>
              </a:buClr>
              <a:buFont typeface="Arial" panose="020B0604020202020204" pitchFamily="34" charset="0"/>
              <a:buChar char="•"/>
            </a:pPr>
            <a:r>
              <a:rPr lang="en-US" sz="2800" dirty="0">
                <a:solidFill>
                  <a:schemeClr val="tx1"/>
                </a:solidFill>
              </a:rPr>
              <a:t>Meggers (R)</a:t>
            </a:r>
          </a:p>
          <a:p>
            <a:pPr marL="342900" indent="-342900">
              <a:spcBef>
                <a:spcPct val="20000"/>
              </a:spcBef>
              <a:buClr>
                <a:schemeClr val="tx1"/>
              </a:buClr>
              <a:buFont typeface="Arial" panose="020B0604020202020204" pitchFamily="34" charset="0"/>
              <a:buChar char="•"/>
            </a:pPr>
            <a:r>
              <a:rPr lang="en-US" sz="2800" dirty="0">
                <a:solidFill>
                  <a:schemeClr val="tx1"/>
                </a:solidFill>
              </a:rPr>
              <a:t>M Thompson (R)</a:t>
            </a:r>
          </a:p>
          <a:p>
            <a:pPr marL="342900" indent="-342900">
              <a:spcBef>
                <a:spcPct val="20000"/>
              </a:spcBef>
              <a:buClr>
                <a:schemeClr val="tx1"/>
              </a:buClr>
              <a:buFont typeface="Arial" panose="020B0604020202020204" pitchFamily="34" charset="0"/>
              <a:buChar char="•"/>
            </a:pPr>
            <a:r>
              <a:rPr lang="en-US" sz="2800" dirty="0">
                <a:solidFill>
                  <a:schemeClr val="tx1"/>
                </a:solidFill>
              </a:rPr>
              <a:t>C Thomson (R)</a:t>
            </a:r>
          </a:p>
          <a:p>
            <a:pPr marL="342900" indent="-342900">
              <a:spcBef>
                <a:spcPct val="20000"/>
              </a:spcBef>
              <a:buClr>
                <a:schemeClr val="tx1"/>
              </a:buClr>
              <a:buFont typeface="Arial" panose="020B0604020202020204" pitchFamily="34" charset="0"/>
              <a:buChar char="•"/>
            </a:pPr>
            <a:r>
              <a:rPr lang="en-US" sz="2800" dirty="0">
                <a:solidFill>
                  <a:schemeClr val="tx1"/>
                </a:solidFill>
              </a:rPr>
              <a:t>Amos (D)</a:t>
            </a:r>
          </a:p>
          <a:p>
            <a:pPr marL="342900" indent="-342900">
              <a:spcBef>
                <a:spcPct val="20000"/>
              </a:spcBef>
              <a:buClr>
                <a:schemeClr val="tx1"/>
              </a:buClr>
              <a:buFont typeface="Arial" panose="020B0604020202020204" pitchFamily="34" charset="0"/>
              <a:buChar char="•"/>
            </a:pPr>
            <a:r>
              <a:rPr lang="en-US" sz="2800" dirty="0">
                <a:solidFill>
                  <a:schemeClr val="tx1"/>
                </a:solidFill>
              </a:rPr>
              <a:t>Determann (R)</a:t>
            </a:r>
          </a:p>
          <a:p>
            <a:pPr marL="342900" indent="-342900">
              <a:spcBef>
                <a:spcPct val="20000"/>
              </a:spcBef>
              <a:buClr>
                <a:schemeClr val="tx1"/>
              </a:buClr>
              <a:buFont typeface="Arial" panose="020B0604020202020204" pitchFamily="34" charset="0"/>
              <a:buChar char="•"/>
            </a:pPr>
            <a:r>
              <a:rPr lang="en-US" sz="2800" dirty="0">
                <a:solidFill>
                  <a:schemeClr val="tx1"/>
                </a:solidFill>
              </a:rPr>
              <a:t>Wilson (D)</a:t>
            </a:r>
          </a:p>
          <a:p>
            <a:pPr marL="342900" indent="-342900">
              <a:spcBef>
                <a:spcPct val="20000"/>
              </a:spcBef>
              <a:buClr>
                <a:schemeClr val="tx1"/>
              </a:buClr>
              <a:buFont typeface="Arial" panose="020B0604020202020204" pitchFamily="34" charset="0"/>
              <a:buChar char="•"/>
            </a:pPr>
            <a:r>
              <a:rPr lang="en-US" sz="2800" dirty="0">
                <a:solidFill>
                  <a:schemeClr val="tx1"/>
                </a:solidFill>
              </a:rPr>
              <a:t>Wulf (R)</a:t>
            </a:r>
          </a:p>
          <a:p>
            <a:pPr marL="342900" indent="-342900">
              <a:spcBef>
                <a:spcPct val="20000"/>
              </a:spcBef>
              <a:buClr>
                <a:schemeClr val="tx1"/>
              </a:buClr>
              <a:buFont typeface="Arial" panose="020B0604020202020204" pitchFamily="34" charset="0"/>
              <a:buChar char="•"/>
            </a:pPr>
            <a:r>
              <a:rPr lang="en-US" sz="2800" dirty="0">
                <a:solidFill>
                  <a:schemeClr val="tx1"/>
                </a:solidFill>
              </a:rPr>
              <a:t>Cooling (D)</a:t>
            </a:r>
          </a:p>
        </p:txBody>
      </p:sp>
      <p:sp>
        <p:nvSpPr>
          <p:cNvPr id="4" name="Slide Number Placeholder 3">
            <a:extLst>
              <a:ext uri="{FF2B5EF4-FFF2-40B4-BE49-F238E27FC236}">
                <a16:creationId xmlns:a16="http://schemas.microsoft.com/office/drawing/2014/main" id="{8119216E-3E28-4B8D-B0BE-BCD941239564}"/>
              </a:ext>
            </a:extLst>
          </p:cNvPr>
          <p:cNvSpPr>
            <a:spLocks noGrp="1"/>
          </p:cNvSpPr>
          <p:nvPr>
            <p:ph type="sldNum" sz="quarter" idx="12"/>
          </p:nvPr>
        </p:nvSpPr>
        <p:spPr/>
        <p:txBody>
          <a:bodyPr/>
          <a:lstStyle/>
          <a:p>
            <a:fld id="{7E3A9E86-4CC3-4959-A751-C33E618564A4}" type="slidenum">
              <a:rPr lang="en-US" smtClean="0"/>
              <a:t>20</a:t>
            </a:fld>
            <a:endParaRPr lang="en-US" dirty="0"/>
          </a:p>
        </p:txBody>
      </p:sp>
      <p:sp>
        <p:nvSpPr>
          <p:cNvPr id="5" name="Content Placeholder 2">
            <a:extLst>
              <a:ext uri="{FF2B5EF4-FFF2-40B4-BE49-F238E27FC236}">
                <a16:creationId xmlns:a16="http://schemas.microsoft.com/office/drawing/2014/main" id="{278A8F62-6012-48B1-86F1-118F6F60D7DB}"/>
              </a:ext>
            </a:extLst>
          </p:cNvPr>
          <p:cNvSpPr txBox="1">
            <a:spLocks/>
          </p:cNvSpPr>
          <p:nvPr/>
        </p:nvSpPr>
        <p:spPr>
          <a:xfrm>
            <a:off x="3124200" y="1752600"/>
            <a:ext cx="32004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800" dirty="0"/>
              <a:t>Scheetz (D)</a:t>
            </a:r>
          </a:p>
          <a:p>
            <a:r>
              <a:rPr lang="en-US" sz="2800" dirty="0"/>
              <a:t>Stoltenberg (R)</a:t>
            </a:r>
          </a:p>
          <a:p>
            <a:r>
              <a:rPr lang="en-US" sz="2800" dirty="0"/>
              <a:t>Golding (R)</a:t>
            </a:r>
          </a:p>
          <a:p>
            <a:r>
              <a:rPr lang="en-US" sz="2800" dirty="0"/>
              <a:t>Gerhold (R)</a:t>
            </a:r>
          </a:p>
          <a:p>
            <a:r>
              <a:rPr lang="en-US" sz="2800" dirty="0"/>
              <a:t>Gruenhagen (R)</a:t>
            </a:r>
          </a:p>
          <a:p>
            <a:r>
              <a:rPr lang="en-US" sz="2800" dirty="0"/>
              <a:t>Hayes (R)</a:t>
            </a:r>
          </a:p>
          <a:p>
            <a:r>
              <a:rPr lang="en-US" sz="2800" dirty="0"/>
              <a:t>Levin (D)</a:t>
            </a:r>
          </a:p>
          <a:p>
            <a:r>
              <a:rPr lang="en-US" sz="2800" dirty="0"/>
              <a:t>Zabner (D)</a:t>
            </a:r>
          </a:p>
          <a:p>
            <a:endParaRPr lang="en-US" dirty="0"/>
          </a:p>
        </p:txBody>
      </p:sp>
      <p:sp>
        <p:nvSpPr>
          <p:cNvPr id="6" name="Content Placeholder 2">
            <a:extLst>
              <a:ext uri="{FF2B5EF4-FFF2-40B4-BE49-F238E27FC236}">
                <a16:creationId xmlns:a16="http://schemas.microsoft.com/office/drawing/2014/main" id="{53D0B67A-7C44-42D3-BA54-F2E4523F8C73}"/>
              </a:ext>
            </a:extLst>
          </p:cNvPr>
          <p:cNvSpPr txBox="1">
            <a:spLocks/>
          </p:cNvSpPr>
          <p:nvPr/>
        </p:nvSpPr>
        <p:spPr>
          <a:xfrm>
            <a:off x="6248400" y="1752600"/>
            <a:ext cx="3200400" cy="485298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800" dirty="0"/>
              <a:t>Sherman (R)</a:t>
            </a:r>
          </a:p>
          <a:p>
            <a:r>
              <a:rPr lang="en-US" sz="2800" dirty="0"/>
              <a:t>Hora (R)</a:t>
            </a:r>
          </a:p>
          <a:p>
            <a:r>
              <a:rPr lang="en-US" sz="2800" dirty="0"/>
              <a:t>Weiner (D)</a:t>
            </a:r>
          </a:p>
          <a:p>
            <a:r>
              <a:rPr lang="en-US" sz="2800" dirty="0"/>
              <a:t>Vondran (R)</a:t>
            </a:r>
          </a:p>
          <a:p>
            <a:r>
              <a:rPr lang="en-US" sz="2800" dirty="0"/>
              <a:t>Collins (R)</a:t>
            </a:r>
          </a:p>
          <a:p>
            <a:r>
              <a:rPr lang="en-US" sz="2800" dirty="0"/>
              <a:t>Webster (R)</a:t>
            </a:r>
          </a:p>
          <a:p>
            <a:r>
              <a:rPr lang="en-US" sz="2800" dirty="0"/>
              <a:t>Croken (D)</a:t>
            </a:r>
          </a:p>
          <a:p>
            <a:r>
              <a:rPr lang="en-US" sz="2800" dirty="0"/>
              <a:t>Rinker (R)</a:t>
            </a:r>
          </a:p>
          <a:p>
            <a:r>
              <a:rPr lang="en-US" sz="2800" dirty="0"/>
              <a:t>Graber (R)</a:t>
            </a:r>
          </a:p>
        </p:txBody>
      </p:sp>
    </p:spTree>
    <p:extLst>
      <p:ext uri="{BB962C8B-B14F-4D97-AF65-F5344CB8AC3E}">
        <p14:creationId xmlns:p14="http://schemas.microsoft.com/office/powerpoint/2010/main" val="29563248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59FAA-332C-4538-8AB9-41ECCC8A6F31}"/>
              </a:ext>
            </a:extLst>
          </p:cNvPr>
          <p:cNvSpPr>
            <a:spLocks noGrp="1"/>
          </p:cNvSpPr>
          <p:nvPr>
            <p:ph type="title"/>
          </p:nvPr>
        </p:nvSpPr>
        <p:spPr>
          <a:xfrm>
            <a:off x="822960" y="286605"/>
            <a:ext cx="7543800" cy="1161196"/>
          </a:xfrm>
        </p:spPr>
        <p:txBody>
          <a:bodyPr/>
          <a:lstStyle/>
          <a:p>
            <a:pPr algn="ctr"/>
            <a:r>
              <a:rPr lang="en-US" dirty="0"/>
              <a:t>First Day of a New School Year</a:t>
            </a:r>
          </a:p>
        </p:txBody>
      </p:sp>
      <p:sp>
        <p:nvSpPr>
          <p:cNvPr id="3" name="Content Placeholder 2">
            <a:extLst>
              <a:ext uri="{FF2B5EF4-FFF2-40B4-BE49-F238E27FC236}">
                <a16:creationId xmlns:a16="http://schemas.microsoft.com/office/drawing/2014/main" id="{434E3B18-5402-4DFD-8EFD-DCEC9D45D8C4}"/>
              </a:ext>
            </a:extLst>
          </p:cNvPr>
          <p:cNvSpPr>
            <a:spLocks noGrp="1"/>
          </p:cNvSpPr>
          <p:nvPr>
            <p:ph idx="1"/>
          </p:nvPr>
        </p:nvSpPr>
        <p:spPr/>
        <p:txBody>
          <a:bodyPr/>
          <a:lstStyle/>
          <a:p>
            <a:pPr>
              <a:buFont typeface="Wingdings" panose="05000000000000000000" pitchFamily="2" charset="2"/>
              <a:buChar char="§"/>
            </a:pPr>
            <a:r>
              <a:rPr lang="en-US" sz="2800" dirty="0"/>
              <a:t>With new students, we welcome them warmly and start working on relationship.</a:t>
            </a:r>
          </a:p>
          <a:p>
            <a:pPr>
              <a:buFont typeface="Wingdings" panose="05000000000000000000" pitchFamily="2" charset="2"/>
              <a:buChar char="§"/>
            </a:pPr>
            <a:r>
              <a:rPr lang="en-US" sz="2800" dirty="0"/>
              <a:t>We assess their needs and determine appropriate instruction. We don’t make any assumptions.</a:t>
            </a:r>
          </a:p>
          <a:p>
            <a:pPr>
              <a:buFont typeface="Wingdings" panose="05000000000000000000" pitchFamily="2" charset="2"/>
              <a:buChar char="§"/>
            </a:pPr>
            <a:r>
              <a:rPr lang="en-US" sz="2800" dirty="0"/>
              <a:t>We connect with their parents and try to learn more about what they need and what is important to them at home. </a:t>
            </a:r>
          </a:p>
          <a:p>
            <a:pPr>
              <a:buFont typeface="Wingdings" panose="05000000000000000000" pitchFamily="2" charset="2"/>
              <a:buChar char="§"/>
            </a:pPr>
            <a:r>
              <a:rPr lang="en-US" sz="2800" dirty="0"/>
              <a:t>Some need something special </a:t>
            </a:r>
          </a:p>
          <a:p>
            <a:endParaRPr lang="en-US" dirty="0"/>
          </a:p>
        </p:txBody>
      </p:sp>
    </p:spTree>
    <p:extLst>
      <p:ext uri="{BB962C8B-B14F-4D97-AF65-F5344CB8AC3E}">
        <p14:creationId xmlns:p14="http://schemas.microsoft.com/office/powerpoint/2010/main" val="24561037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D6DED-F59E-4E45-8DD9-CC6B5B038A09}"/>
              </a:ext>
            </a:extLst>
          </p:cNvPr>
          <p:cNvSpPr>
            <a:spLocks noGrp="1"/>
          </p:cNvSpPr>
          <p:nvPr>
            <p:ph type="title"/>
          </p:nvPr>
        </p:nvSpPr>
        <p:spPr/>
        <p:txBody>
          <a:bodyPr/>
          <a:lstStyle/>
          <a:p>
            <a:r>
              <a:rPr lang="en-US" dirty="0"/>
              <a:t>Find New Contact Info</a:t>
            </a:r>
          </a:p>
        </p:txBody>
      </p:sp>
      <p:sp>
        <p:nvSpPr>
          <p:cNvPr id="3" name="Content Placeholder 2">
            <a:extLst>
              <a:ext uri="{FF2B5EF4-FFF2-40B4-BE49-F238E27FC236}">
                <a16:creationId xmlns:a16="http://schemas.microsoft.com/office/drawing/2014/main" id="{A05F4AC0-FAD3-4781-A0BA-B4DBC0CBCB63}"/>
              </a:ext>
            </a:extLst>
          </p:cNvPr>
          <p:cNvSpPr>
            <a:spLocks noGrp="1"/>
          </p:cNvSpPr>
          <p:nvPr>
            <p:ph idx="1"/>
          </p:nvPr>
        </p:nvSpPr>
        <p:spPr/>
        <p:txBody>
          <a:bodyPr/>
          <a:lstStyle/>
          <a:p>
            <a:pPr marL="0" indent="0">
              <a:buNone/>
            </a:pPr>
            <a:r>
              <a:rPr lang="en-US" dirty="0"/>
              <a:t>Sec. of State’s General Election Candidate List </a:t>
            </a:r>
            <a:r>
              <a:rPr lang="en-US" dirty="0">
                <a:hlinkClick r:id="rId2"/>
              </a:rPr>
              <a:t>https://sos.iowa.gov/elections/pdf/Candidates/generalcandidatelist.pdf</a:t>
            </a:r>
            <a:r>
              <a:rPr lang="en-US" dirty="0"/>
              <a:t> </a:t>
            </a:r>
          </a:p>
          <a:p>
            <a:endParaRPr lang="en-US" dirty="0"/>
          </a:p>
        </p:txBody>
      </p:sp>
      <p:sp>
        <p:nvSpPr>
          <p:cNvPr id="4" name="Slide Number Placeholder 3">
            <a:extLst>
              <a:ext uri="{FF2B5EF4-FFF2-40B4-BE49-F238E27FC236}">
                <a16:creationId xmlns:a16="http://schemas.microsoft.com/office/drawing/2014/main" id="{D9B31525-53E2-4CAA-A221-42310ABA2FB4}"/>
              </a:ext>
            </a:extLst>
          </p:cNvPr>
          <p:cNvSpPr>
            <a:spLocks noGrp="1"/>
          </p:cNvSpPr>
          <p:nvPr>
            <p:ph type="sldNum" sz="quarter" idx="12"/>
          </p:nvPr>
        </p:nvSpPr>
        <p:spPr/>
        <p:txBody>
          <a:bodyPr/>
          <a:lstStyle/>
          <a:p>
            <a:fld id="{7E3A9E86-4CC3-4959-A751-C33E618564A4}" type="slidenum">
              <a:rPr lang="en-US" smtClean="0"/>
              <a:t>22</a:t>
            </a:fld>
            <a:endParaRPr lang="en-US" dirty="0"/>
          </a:p>
        </p:txBody>
      </p:sp>
      <p:pic>
        <p:nvPicPr>
          <p:cNvPr id="5" name="Picture 4">
            <a:extLst>
              <a:ext uri="{FF2B5EF4-FFF2-40B4-BE49-F238E27FC236}">
                <a16:creationId xmlns:a16="http://schemas.microsoft.com/office/drawing/2014/main" id="{9335F0CC-58BE-449D-80C6-F58D273FB98E}"/>
              </a:ext>
            </a:extLst>
          </p:cNvPr>
          <p:cNvPicPr>
            <a:picLocks noChangeAspect="1"/>
          </p:cNvPicPr>
          <p:nvPr/>
        </p:nvPicPr>
        <p:blipFill>
          <a:blip r:embed="rId3"/>
          <a:stretch>
            <a:fillRect/>
          </a:stretch>
        </p:blipFill>
        <p:spPr>
          <a:xfrm>
            <a:off x="0" y="3429000"/>
            <a:ext cx="9179505" cy="1727662"/>
          </a:xfrm>
          <a:prstGeom prst="rect">
            <a:avLst/>
          </a:prstGeom>
        </p:spPr>
      </p:pic>
    </p:spTree>
    <p:extLst>
      <p:ext uri="{BB962C8B-B14F-4D97-AF65-F5344CB8AC3E}">
        <p14:creationId xmlns:p14="http://schemas.microsoft.com/office/powerpoint/2010/main" val="15854116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D16D69-4A1A-4321-863F-A37A25B519F2}"/>
              </a:ext>
            </a:extLst>
          </p:cNvPr>
          <p:cNvPicPr>
            <a:picLocks noChangeAspect="1"/>
          </p:cNvPicPr>
          <p:nvPr/>
        </p:nvPicPr>
        <p:blipFill>
          <a:blip r:embed="rId2"/>
          <a:stretch>
            <a:fillRect/>
          </a:stretch>
        </p:blipFill>
        <p:spPr>
          <a:xfrm>
            <a:off x="527493" y="0"/>
            <a:ext cx="6330508" cy="5367109"/>
          </a:xfrm>
          <a:prstGeom prst="rect">
            <a:avLst/>
          </a:prstGeom>
        </p:spPr>
      </p:pic>
      <p:sp>
        <p:nvSpPr>
          <p:cNvPr id="3" name="Content Placeholder 2">
            <a:extLst>
              <a:ext uri="{FF2B5EF4-FFF2-40B4-BE49-F238E27FC236}">
                <a16:creationId xmlns:a16="http://schemas.microsoft.com/office/drawing/2014/main" id="{3FD47191-F0BE-4878-AF6A-4F8A17698D55}"/>
              </a:ext>
            </a:extLst>
          </p:cNvPr>
          <p:cNvSpPr>
            <a:spLocks noGrp="1"/>
          </p:cNvSpPr>
          <p:nvPr>
            <p:ph idx="1"/>
          </p:nvPr>
        </p:nvSpPr>
        <p:spPr>
          <a:xfrm>
            <a:off x="457200" y="5638800"/>
            <a:ext cx="8229600" cy="639763"/>
          </a:xfrm>
        </p:spPr>
        <p:txBody>
          <a:bodyPr>
            <a:normAutofit fontScale="77500" lnSpcReduction="20000"/>
          </a:bodyPr>
          <a:lstStyle/>
          <a:p>
            <a:pPr marL="0" indent="0">
              <a:buNone/>
            </a:pPr>
            <a:r>
              <a:rPr lang="en-US" dirty="0"/>
              <a:t>Iowa Capitol Dispatch reports on the supermajority in the House and Senate.  However, new legislators still represent the Iowans who were opposed to some of these issues last year.  There is a long way to go before ESA legislation is on the Governor’s desk. </a:t>
            </a:r>
          </a:p>
        </p:txBody>
      </p:sp>
      <p:sp>
        <p:nvSpPr>
          <p:cNvPr id="4" name="Slide Number Placeholder 3">
            <a:extLst>
              <a:ext uri="{FF2B5EF4-FFF2-40B4-BE49-F238E27FC236}">
                <a16:creationId xmlns:a16="http://schemas.microsoft.com/office/drawing/2014/main" id="{32FC8C60-F964-4B82-9013-7F906970F055}"/>
              </a:ext>
            </a:extLst>
          </p:cNvPr>
          <p:cNvSpPr>
            <a:spLocks noGrp="1"/>
          </p:cNvSpPr>
          <p:nvPr>
            <p:ph type="sldNum" sz="quarter" idx="12"/>
          </p:nvPr>
        </p:nvSpPr>
        <p:spPr/>
        <p:txBody>
          <a:bodyPr/>
          <a:lstStyle/>
          <a:p>
            <a:fld id="{7E3A9E86-4CC3-4959-A751-C33E618564A4}" type="slidenum">
              <a:rPr lang="en-US" smtClean="0"/>
              <a:t>23</a:t>
            </a:fld>
            <a:endParaRPr lang="en-US" dirty="0"/>
          </a:p>
        </p:txBody>
      </p:sp>
    </p:spTree>
    <p:extLst>
      <p:ext uri="{BB962C8B-B14F-4D97-AF65-F5344CB8AC3E}">
        <p14:creationId xmlns:p14="http://schemas.microsoft.com/office/powerpoint/2010/main" val="7357400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2E42B-52CC-4764-BDBC-3BBAE9D56C95}"/>
              </a:ext>
            </a:extLst>
          </p:cNvPr>
          <p:cNvSpPr>
            <a:spLocks noGrp="1"/>
          </p:cNvSpPr>
          <p:nvPr>
            <p:ph type="title"/>
          </p:nvPr>
        </p:nvSpPr>
        <p:spPr/>
        <p:txBody>
          <a:bodyPr/>
          <a:lstStyle/>
          <a:p>
            <a:r>
              <a:rPr lang="en-US" dirty="0"/>
              <a:t>What’s Next?</a:t>
            </a:r>
          </a:p>
        </p:txBody>
      </p:sp>
      <p:sp>
        <p:nvSpPr>
          <p:cNvPr id="3" name="Content Placeholder 2">
            <a:extLst>
              <a:ext uri="{FF2B5EF4-FFF2-40B4-BE49-F238E27FC236}">
                <a16:creationId xmlns:a16="http://schemas.microsoft.com/office/drawing/2014/main" id="{F8A1931C-460F-4C79-A445-15FD47EBF0B0}"/>
              </a:ext>
            </a:extLst>
          </p:cNvPr>
          <p:cNvSpPr>
            <a:spLocks noGrp="1"/>
          </p:cNvSpPr>
          <p:nvPr>
            <p:ph idx="1"/>
          </p:nvPr>
        </p:nvSpPr>
        <p:spPr>
          <a:xfrm>
            <a:off x="822959" y="1845734"/>
            <a:ext cx="7543801" cy="4326466"/>
          </a:xfrm>
        </p:spPr>
        <p:txBody>
          <a:bodyPr>
            <a:normAutofit fontScale="92500" lnSpcReduction="10000"/>
          </a:bodyPr>
          <a:lstStyle/>
          <a:p>
            <a:pPr>
              <a:buClr>
                <a:schemeClr val="tx1"/>
              </a:buClr>
              <a:buFont typeface="Arial" panose="020B0604020202020204" pitchFamily="34" charset="0"/>
              <a:buChar char="•"/>
            </a:pPr>
            <a:r>
              <a:rPr lang="en-US" sz="2400" dirty="0"/>
              <a:t>R’s championed continued tax relief (focus on property taxes) and Governor is still championing parent choice.</a:t>
            </a:r>
          </a:p>
          <a:p>
            <a:pPr>
              <a:buClr>
                <a:schemeClr val="tx1"/>
              </a:buClr>
              <a:buFont typeface="Arial" panose="020B0604020202020204" pitchFamily="34" charset="0"/>
              <a:buChar char="•"/>
            </a:pPr>
            <a:r>
              <a:rPr lang="en-US" sz="2400" dirty="0"/>
              <a:t>Caucuses elected leaders (Sinclair is new Sen. President and Whitver remains Sen. Majority Leader.  House Leaders Grassley, Windschitl, Wills, Sexton &amp; Stone).  House Republicans set Committee chairs today. Rep. Skyler Wheeler is House Education Chair.  Speaker Grassley is chair of a new Education Reform Committee.</a:t>
            </a:r>
          </a:p>
          <a:p>
            <a:pPr>
              <a:buClr>
                <a:schemeClr val="tx1"/>
              </a:buClr>
              <a:buFont typeface="Arial" panose="020B0604020202020204" pitchFamily="34" charset="0"/>
              <a:buChar char="•"/>
            </a:pPr>
            <a:r>
              <a:rPr lang="en-US" sz="2400" dirty="0"/>
              <a:t>Watch for other committee members from your area</a:t>
            </a:r>
          </a:p>
          <a:p>
            <a:pPr>
              <a:buClr>
                <a:schemeClr val="tx1"/>
              </a:buClr>
              <a:buFont typeface="Arial" panose="020B0604020202020204" pitchFamily="34" charset="0"/>
              <a:buChar char="•"/>
            </a:pPr>
            <a:r>
              <a:rPr lang="en-US" sz="2400" dirty="0"/>
              <a:t>Issues:  Education Reform Package is likely, including additional flexibility and funding.</a:t>
            </a:r>
          </a:p>
          <a:p>
            <a:pPr>
              <a:buClr>
                <a:schemeClr val="tx1"/>
              </a:buClr>
              <a:buFont typeface="Arial" panose="020B0604020202020204" pitchFamily="34" charset="0"/>
              <a:buChar char="•"/>
            </a:pPr>
            <a:r>
              <a:rPr lang="en-US" sz="2400" dirty="0"/>
              <a:t>Assume a clean slate: Everything starts over in the new Session.</a:t>
            </a:r>
          </a:p>
        </p:txBody>
      </p:sp>
      <p:sp>
        <p:nvSpPr>
          <p:cNvPr id="4" name="Slide Number Placeholder 3">
            <a:extLst>
              <a:ext uri="{FF2B5EF4-FFF2-40B4-BE49-F238E27FC236}">
                <a16:creationId xmlns:a16="http://schemas.microsoft.com/office/drawing/2014/main" id="{155C5699-A9C6-49BF-B6B4-A6584447F961}"/>
              </a:ext>
            </a:extLst>
          </p:cNvPr>
          <p:cNvSpPr>
            <a:spLocks noGrp="1"/>
          </p:cNvSpPr>
          <p:nvPr>
            <p:ph type="sldNum" sz="quarter" idx="12"/>
          </p:nvPr>
        </p:nvSpPr>
        <p:spPr/>
        <p:txBody>
          <a:bodyPr/>
          <a:lstStyle/>
          <a:p>
            <a:fld id="{7E3A9E86-4CC3-4959-A751-C33E618564A4}" type="slidenum">
              <a:rPr lang="en-US" smtClean="0"/>
              <a:t>24</a:t>
            </a:fld>
            <a:endParaRPr lang="en-US" dirty="0"/>
          </a:p>
        </p:txBody>
      </p:sp>
    </p:spTree>
    <p:extLst>
      <p:ext uri="{BB962C8B-B14F-4D97-AF65-F5344CB8AC3E}">
        <p14:creationId xmlns:p14="http://schemas.microsoft.com/office/powerpoint/2010/main" val="32326633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667000"/>
            <a:ext cx="7543800" cy="1450757"/>
          </a:xfrm>
        </p:spPr>
        <p:txBody>
          <a:bodyPr/>
          <a:lstStyle/>
          <a:p>
            <a:r>
              <a:rPr lang="en-US" dirty="0"/>
              <a:t>Report of the Steering Committee</a:t>
            </a:r>
          </a:p>
        </p:txBody>
      </p:sp>
      <p:pic>
        <p:nvPicPr>
          <p:cNvPr id="4" name="Picture 3"/>
          <p:cNvPicPr>
            <a:picLocks noChangeAspect="1"/>
          </p:cNvPicPr>
          <p:nvPr/>
        </p:nvPicPr>
        <p:blipFill>
          <a:blip r:embed="rId2"/>
          <a:stretch>
            <a:fillRect/>
          </a:stretch>
        </p:blipFill>
        <p:spPr>
          <a:xfrm>
            <a:off x="152400" y="457200"/>
            <a:ext cx="8686800" cy="1927880"/>
          </a:xfrm>
          <a:prstGeom prst="rect">
            <a:avLst/>
          </a:prstGeom>
        </p:spPr>
      </p:pic>
    </p:spTree>
    <p:extLst>
      <p:ext uri="{BB962C8B-B14F-4D97-AF65-F5344CB8AC3E}">
        <p14:creationId xmlns:p14="http://schemas.microsoft.com/office/powerpoint/2010/main" val="42226434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Steering Committee Action</a:t>
            </a:r>
          </a:p>
        </p:txBody>
      </p:sp>
      <p:sp>
        <p:nvSpPr>
          <p:cNvPr id="3" name="Content Placeholder 2"/>
          <p:cNvSpPr>
            <a:spLocks noGrp="1"/>
          </p:cNvSpPr>
          <p:nvPr>
            <p:ph idx="1"/>
          </p:nvPr>
        </p:nvSpPr>
        <p:spPr>
          <a:xfrm>
            <a:off x="822959" y="1845734"/>
            <a:ext cx="7543801" cy="4402666"/>
          </a:xfrm>
        </p:spPr>
        <p:txBody>
          <a:bodyPr>
            <a:normAutofit fontScale="70000" lnSpcReduction="20000"/>
          </a:bodyPr>
          <a:lstStyle/>
          <a:p>
            <a:r>
              <a:rPr lang="en-US" b="1" dirty="0"/>
              <a:t>  1. Welcome, Call to Order by Matt Degner (UEN Chair), Introductions</a:t>
            </a:r>
          </a:p>
          <a:p>
            <a:r>
              <a:rPr lang="en-US" b="1" dirty="0"/>
              <a:t>  2. Approval of Agenda and 3. Approval of Minutes from the Steering Committee on September 23, 2022</a:t>
            </a:r>
          </a:p>
          <a:p>
            <a:r>
              <a:rPr lang="en-US" b="1" dirty="0"/>
              <a:t>  4. YTD Financial Report</a:t>
            </a:r>
          </a:p>
          <a:p>
            <a:r>
              <a:rPr lang="en-US" b="1" dirty="0"/>
              <a:t>  5. Update on General Election</a:t>
            </a:r>
          </a:p>
          <a:p>
            <a:r>
              <a:rPr lang="en-US" b="1" dirty="0"/>
              <a:t>  6. 2023 UEN Legislative Priorities Consideration and Approval</a:t>
            </a:r>
          </a:p>
          <a:p>
            <a:r>
              <a:rPr lang="en-US" b="1" dirty="0"/>
              <a:t>  7. UEN Annual Meeting Steering Committee Responsibilities</a:t>
            </a:r>
          </a:p>
          <a:p>
            <a:r>
              <a:rPr lang="en-US" b="1" dirty="0"/>
              <a:t>  8. Executive Director Report</a:t>
            </a:r>
          </a:p>
          <a:p>
            <a:r>
              <a:rPr lang="en-US" b="1" dirty="0"/>
              <a:t>  9. Steering Committee Member Updates</a:t>
            </a:r>
          </a:p>
          <a:p>
            <a:r>
              <a:rPr lang="en-US" b="1" dirty="0"/>
              <a:t>10. Memorial Donation $500 to Cedar Rapids School Foundation in memory of Noreen Bush</a:t>
            </a:r>
          </a:p>
          <a:p>
            <a:r>
              <a:rPr lang="en-US" b="1" dirty="0"/>
              <a:t>11. Upcoming Meeting Dates ‐ </a:t>
            </a:r>
            <a:r>
              <a:rPr lang="en-US" b="1" dirty="0">
                <a:hlinkClick r:id="rId2"/>
              </a:rPr>
              <a:t>https://www.uen‐ia.org/calendar </a:t>
            </a:r>
            <a:endParaRPr lang="en-US" b="1" dirty="0"/>
          </a:p>
          <a:p>
            <a:pPr lvl="1"/>
            <a:r>
              <a:rPr lang="en-US" b="1" dirty="0"/>
              <a:t>a. February 10, 2023 at 11am (Zoom) – Steering Committee</a:t>
            </a:r>
          </a:p>
          <a:p>
            <a:pPr lvl="1"/>
            <a:r>
              <a:rPr lang="en-US" b="1" dirty="0"/>
              <a:t>b. May 12, 2023 at 11am (Zoom) – Steering Committee</a:t>
            </a:r>
          </a:p>
          <a:p>
            <a:r>
              <a:rPr lang="en-US" b="1" dirty="0"/>
              <a:t>12. Adjourn</a:t>
            </a:r>
            <a:endParaRPr lang="en-US" dirty="0"/>
          </a:p>
        </p:txBody>
      </p:sp>
    </p:spTree>
    <p:extLst>
      <p:ext uri="{BB962C8B-B14F-4D97-AF65-F5344CB8AC3E}">
        <p14:creationId xmlns:p14="http://schemas.microsoft.com/office/powerpoint/2010/main" val="32867680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895600"/>
            <a:ext cx="7543800" cy="1450757"/>
          </a:xfrm>
        </p:spPr>
        <p:txBody>
          <a:bodyPr>
            <a:normAutofit fontScale="90000"/>
          </a:bodyPr>
          <a:lstStyle/>
          <a:p>
            <a:pPr algn="ctr"/>
            <a:r>
              <a:rPr lang="en-US" sz="5300" b="1" dirty="0"/>
              <a:t>UEN 2023 Legislative Priorities</a:t>
            </a:r>
            <a:r>
              <a:rPr lang="en-US" dirty="0"/>
              <a:t/>
            </a:r>
            <a:br>
              <a:rPr lang="en-US" dirty="0"/>
            </a:br>
            <a:r>
              <a:rPr lang="en-US" sz="4000" dirty="0"/>
              <a:t>Margaret Buckton and Larry Sigel</a:t>
            </a:r>
            <a:endParaRPr lang="en-US" dirty="0"/>
          </a:p>
        </p:txBody>
      </p:sp>
      <p:pic>
        <p:nvPicPr>
          <p:cNvPr id="4" name="Content Placeholder 3"/>
          <p:cNvPicPr>
            <a:picLocks noGrp="1" noChangeAspect="1"/>
          </p:cNvPicPr>
          <p:nvPr>
            <p:ph idx="1"/>
          </p:nvPr>
        </p:nvPicPr>
        <p:blipFill>
          <a:blip r:embed="rId2"/>
          <a:stretch>
            <a:fillRect/>
          </a:stretch>
        </p:blipFill>
        <p:spPr>
          <a:xfrm>
            <a:off x="457200" y="609599"/>
            <a:ext cx="8305800" cy="1843323"/>
          </a:xfrm>
          <a:prstGeom prst="rect">
            <a:avLst/>
          </a:prstGeom>
        </p:spPr>
      </p:pic>
    </p:spTree>
    <p:extLst>
      <p:ext uri="{BB962C8B-B14F-4D97-AF65-F5344CB8AC3E}">
        <p14:creationId xmlns:p14="http://schemas.microsoft.com/office/powerpoint/2010/main" val="22201978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5"/>
            <a:ext cx="7543800" cy="780196"/>
          </a:xfrm>
        </p:spPr>
        <p:txBody>
          <a:bodyPr/>
          <a:lstStyle/>
          <a:p>
            <a:r>
              <a:rPr lang="en-US" b="1" dirty="0"/>
              <a:t>Invest in Iowa’s Future:</a:t>
            </a:r>
            <a:endParaRPr lang="en-US" dirty="0"/>
          </a:p>
        </p:txBody>
      </p:sp>
      <p:sp>
        <p:nvSpPr>
          <p:cNvPr id="3" name="Content Placeholder 2"/>
          <p:cNvSpPr>
            <a:spLocks noGrp="1"/>
          </p:cNvSpPr>
          <p:nvPr>
            <p:ph idx="1"/>
          </p:nvPr>
        </p:nvSpPr>
        <p:spPr>
          <a:xfrm>
            <a:off x="403860" y="1752600"/>
            <a:ext cx="8382000" cy="4495800"/>
          </a:xfrm>
          <a:solidFill>
            <a:schemeClr val="bg2"/>
          </a:solidFill>
        </p:spPr>
        <p:txBody>
          <a:bodyPr>
            <a:normAutofit fontScale="85000" lnSpcReduction="20000"/>
          </a:bodyPr>
          <a:lstStyle/>
          <a:p>
            <a:pPr lvl="0">
              <a:lnSpc>
                <a:spcPct val="120000"/>
              </a:lnSpc>
            </a:pPr>
            <a:r>
              <a:rPr lang="en-US" dirty="0"/>
              <a:t>Fund Iowa’s public schools at a level sufficient to deliver the quality education all Iowa students deserve and need to be successful. Adequate funding provides program options, delivery options and individual student place-based choice within their neighborhood public school. The goals of public education are to close achievement gaps, provide career exploration and work-based learning experiences, fine arts, and extra-curriculars to help students uncover their skills and passions. This quality education prepares all students for engaged citizenship, further postsecondary study and/or credentialed workforce participation. </a:t>
            </a:r>
          </a:p>
          <a:p>
            <a:pPr>
              <a:lnSpc>
                <a:spcPct val="120000"/>
              </a:lnSpc>
            </a:pPr>
            <a:r>
              <a:rPr lang="en-US" u="sng" dirty="0"/>
              <a:t>Iowa’s funding formula includes meaningful and significant categorical funds which support teachers, school improvement and students. </a:t>
            </a:r>
            <a:r>
              <a:rPr lang="en-US" dirty="0"/>
              <a:t>Adequate funding positions public schools to respond to needs deepened by the pandemic, do better for our most at-risk students, provide supports and enhancements for special needs and gifted students, provide more individualized attention and build better relationships via smaller class sizes, provide a more diverse, multi-lingual workforce, and hire and competitively compensate the dedicated teaching and support staff who nurture and challenge today’s students, tomorrow’s leaders. Iowans expect top-notch public schools with many programming choices for students. </a:t>
            </a:r>
          </a:p>
        </p:txBody>
      </p:sp>
    </p:spTree>
    <p:extLst>
      <p:ext uri="{BB962C8B-B14F-4D97-AF65-F5344CB8AC3E}">
        <p14:creationId xmlns:p14="http://schemas.microsoft.com/office/powerpoint/2010/main" val="7428584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5"/>
            <a:ext cx="7543800" cy="780196"/>
          </a:xfrm>
        </p:spPr>
        <p:txBody>
          <a:bodyPr/>
          <a:lstStyle/>
          <a:p>
            <a:r>
              <a:rPr lang="en-US" b="1" dirty="0"/>
              <a:t>Invest in Iowa’s Future:</a:t>
            </a:r>
            <a:endParaRPr lang="en-US" dirty="0"/>
          </a:p>
        </p:txBody>
      </p:sp>
      <p:sp>
        <p:nvSpPr>
          <p:cNvPr id="3" name="Content Placeholder 2"/>
          <p:cNvSpPr>
            <a:spLocks noGrp="1"/>
          </p:cNvSpPr>
          <p:nvPr>
            <p:ph idx="1"/>
          </p:nvPr>
        </p:nvSpPr>
        <p:spPr>
          <a:xfrm>
            <a:off x="403860" y="1905000"/>
            <a:ext cx="8382000" cy="4114800"/>
          </a:xfrm>
          <a:solidFill>
            <a:schemeClr val="bg2"/>
          </a:solidFill>
        </p:spPr>
        <p:txBody>
          <a:bodyPr>
            <a:normAutofit lnSpcReduction="10000"/>
          </a:bodyPr>
          <a:lstStyle/>
          <a:p>
            <a:r>
              <a:rPr lang="en-US" dirty="0"/>
              <a:t>The funding level should demonstrate Iowa citizens’ recognition that PK-12 Education drives family decisions for where to live, where to work and where to go to school in every community. Our high-quality public schools in Iowa provide our business community with a great recruitment and economic development tool. </a:t>
            </a:r>
          </a:p>
          <a:p>
            <a:r>
              <a:rPr lang="en-US" dirty="0"/>
              <a:t>Adequate and timely SSA, at least meeting the inflation rate, is needed to deliver and sustain world-class educational opportunities for students. Funding should be set predictably, timely, sustainably and equitably. Continued progress on inequity within the formula is important. Districts must have adequate funding to address growing inflation and teacher and other staff shortages in Iowa’s competitive employment economy. </a:t>
            </a:r>
          </a:p>
          <a:p>
            <a:r>
              <a:rPr lang="en-US" b="1" i="1" dirty="0">
                <a:solidFill>
                  <a:srgbClr val="FF0000"/>
                </a:solidFill>
              </a:rPr>
              <a:t>Messaging</a:t>
            </a:r>
            <a:r>
              <a:rPr lang="en-US" i="1" dirty="0">
                <a:solidFill>
                  <a:srgbClr val="FF0000"/>
                </a:solidFill>
              </a:rPr>
              <a:t>: return on investment, programs for students, individual supports/choice, learning gaps, workforce, citizenship, keeping up with inflation &amp; Iowa’s strong economy. </a:t>
            </a:r>
          </a:p>
        </p:txBody>
      </p:sp>
    </p:spTree>
    <p:extLst>
      <p:ext uri="{BB962C8B-B14F-4D97-AF65-F5344CB8AC3E}">
        <p14:creationId xmlns:p14="http://schemas.microsoft.com/office/powerpoint/2010/main" val="1777636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7482"/>
            <a:ext cx="7391400" cy="1143000"/>
          </a:xfrm>
          <a:solidFill>
            <a:schemeClr val="bg1"/>
          </a:solidFill>
        </p:spPr>
        <p:txBody>
          <a:bodyPr>
            <a:normAutofit fontScale="90000"/>
          </a:bodyPr>
          <a:lstStyle/>
          <a:p>
            <a:pPr algn="ctr">
              <a:spcBef>
                <a:spcPts val="0"/>
              </a:spcBef>
            </a:pPr>
            <a:r>
              <a:rPr lang="en-US" b="1" dirty="0"/>
              <a:t>UEN Member Districts 2022-23</a:t>
            </a:r>
          </a:p>
        </p:txBody>
      </p:sp>
      <p:pic>
        <p:nvPicPr>
          <p:cNvPr id="4" name="Picture 3">
            <a:extLst>
              <a:ext uri="{FF2B5EF4-FFF2-40B4-BE49-F238E27FC236}">
                <a16:creationId xmlns:a16="http://schemas.microsoft.com/office/drawing/2014/main" id="{D114617C-6FA9-4EA9-95A5-AF2BB08F5803}"/>
              </a:ext>
            </a:extLst>
          </p:cNvPr>
          <p:cNvPicPr>
            <a:picLocks noChangeAspect="1"/>
          </p:cNvPicPr>
          <p:nvPr/>
        </p:nvPicPr>
        <p:blipFill>
          <a:blip r:embed="rId2"/>
          <a:stretch>
            <a:fillRect/>
          </a:stretch>
        </p:blipFill>
        <p:spPr>
          <a:xfrm>
            <a:off x="1096608" y="1295400"/>
            <a:ext cx="3399192" cy="4812718"/>
          </a:xfrm>
          <a:prstGeom prst="rect">
            <a:avLst/>
          </a:prstGeom>
        </p:spPr>
      </p:pic>
      <p:pic>
        <p:nvPicPr>
          <p:cNvPr id="5" name="Picture 4">
            <a:extLst>
              <a:ext uri="{FF2B5EF4-FFF2-40B4-BE49-F238E27FC236}">
                <a16:creationId xmlns:a16="http://schemas.microsoft.com/office/drawing/2014/main" id="{4A25A4C7-4842-421D-BD17-CD54F9CEE067}"/>
              </a:ext>
            </a:extLst>
          </p:cNvPr>
          <p:cNvPicPr>
            <a:picLocks noChangeAspect="1"/>
          </p:cNvPicPr>
          <p:nvPr/>
        </p:nvPicPr>
        <p:blipFill>
          <a:blip r:embed="rId3"/>
          <a:stretch>
            <a:fillRect/>
          </a:stretch>
        </p:blipFill>
        <p:spPr>
          <a:xfrm>
            <a:off x="4518822" y="1295400"/>
            <a:ext cx="3348577" cy="4962763"/>
          </a:xfrm>
          <a:prstGeom prst="rect">
            <a:avLst/>
          </a:prstGeom>
        </p:spPr>
      </p:pic>
      <p:pic>
        <p:nvPicPr>
          <p:cNvPr id="7" name="Picture 6">
            <a:extLst>
              <a:ext uri="{FF2B5EF4-FFF2-40B4-BE49-F238E27FC236}">
                <a16:creationId xmlns:a16="http://schemas.microsoft.com/office/drawing/2014/main" id="{AD5AF027-3BCC-4BFC-A83D-579458A106C4}"/>
              </a:ext>
            </a:extLst>
          </p:cNvPr>
          <p:cNvPicPr>
            <a:picLocks noChangeAspect="1"/>
          </p:cNvPicPr>
          <p:nvPr/>
        </p:nvPicPr>
        <p:blipFill>
          <a:blip r:embed="rId4"/>
          <a:stretch>
            <a:fillRect/>
          </a:stretch>
        </p:blipFill>
        <p:spPr>
          <a:xfrm>
            <a:off x="153833" y="1219200"/>
            <a:ext cx="971634" cy="971634"/>
          </a:xfrm>
          <a:prstGeom prst="rect">
            <a:avLst/>
          </a:prstGeom>
        </p:spPr>
      </p:pic>
      <p:pic>
        <p:nvPicPr>
          <p:cNvPr id="8" name="Picture 7">
            <a:extLst>
              <a:ext uri="{FF2B5EF4-FFF2-40B4-BE49-F238E27FC236}">
                <a16:creationId xmlns:a16="http://schemas.microsoft.com/office/drawing/2014/main" id="{DD0069B6-53BB-402E-97CB-CB69B02516B1}"/>
              </a:ext>
            </a:extLst>
          </p:cNvPr>
          <p:cNvPicPr>
            <a:picLocks noChangeAspect="1"/>
          </p:cNvPicPr>
          <p:nvPr/>
        </p:nvPicPr>
        <p:blipFill>
          <a:blip r:embed="rId4"/>
          <a:stretch>
            <a:fillRect/>
          </a:stretch>
        </p:blipFill>
        <p:spPr>
          <a:xfrm>
            <a:off x="7772400" y="1219200"/>
            <a:ext cx="971634" cy="971634"/>
          </a:xfrm>
          <a:prstGeom prst="rect">
            <a:avLst/>
          </a:prstGeom>
        </p:spPr>
      </p:pic>
    </p:spTree>
    <p:extLst>
      <p:ext uri="{BB962C8B-B14F-4D97-AF65-F5344CB8AC3E}">
        <p14:creationId xmlns:p14="http://schemas.microsoft.com/office/powerpoint/2010/main" val="34370834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1347D-ED78-46ED-9CE2-E783BE0FB21A}"/>
              </a:ext>
            </a:extLst>
          </p:cNvPr>
          <p:cNvSpPr>
            <a:spLocks noGrp="1"/>
          </p:cNvSpPr>
          <p:nvPr>
            <p:ph type="title"/>
          </p:nvPr>
        </p:nvSpPr>
        <p:spPr>
          <a:xfrm>
            <a:off x="990599" y="136525"/>
            <a:ext cx="6658495" cy="1143000"/>
          </a:xfrm>
        </p:spPr>
        <p:txBody>
          <a:bodyPr>
            <a:normAutofit fontScale="90000"/>
          </a:bodyPr>
          <a:lstStyle/>
          <a:p>
            <a:r>
              <a:rPr lang="en-US" dirty="0"/>
              <a:t>2022 Session Historic Tax Cuts</a:t>
            </a:r>
          </a:p>
        </p:txBody>
      </p:sp>
      <p:pic>
        <p:nvPicPr>
          <p:cNvPr id="5" name="Content Placeholder 4">
            <a:extLst>
              <a:ext uri="{FF2B5EF4-FFF2-40B4-BE49-F238E27FC236}">
                <a16:creationId xmlns:a16="http://schemas.microsoft.com/office/drawing/2014/main" id="{B90A6F43-29DA-4139-9D94-DF3CD416B5BA}"/>
              </a:ext>
            </a:extLst>
          </p:cNvPr>
          <p:cNvPicPr>
            <a:picLocks noGrp="1" noChangeAspect="1"/>
          </p:cNvPicPr>
          <p:nvPr>
            <p:ph idx="1"/>
          </p:nvPr>
        </p:nvPicPr>
        <p:blipFill>
          <a:blip r:embed="rId2"/>
          <a:stretch>
            <a:fillRect/>
          </a:stretch>
        </p:blipFill>
        <p:spPr>
          <a:xfrm>
            <a:off x="457200" y="1295400"/>
            <a:ext cx="7848943" cy="4920683"/>
          </a:xfrm>
          <a:prstGeom prst="rect">
            <a:avLst/>
          </a:prstGeom>
        </p:spPr>
      </p:pic>
      <p:sp>
        <p:nvSpPr>
          <p:cNvPr id="4" name="Slide Number Placeholder 3">
            <a:extLst>
              <a:ext uri="{FF2B5EF4-FFF2-40B4-BE49-F238E27FC236}">
                <a16:creationId xmlns:a16="http://schemas.microsoft.com/office/drawing/2014/main" id="{55EBE42B-EC65-44A9-896F-EBE6F855B634}"/>
              </a:ext>
            </a:extLst>
          </p:cNvPr>
          <p:cNvSpPr>
            <a:spLocks noGrp="1"/>
          </p:cNvSpPr>
          <p:nvPr>
            <p:ph type="sldNum" sz="quarter" idx="12"/>
          </p:nvPr>
        </p:nvSpPr>
        <p:spPr/>
        <p:txBody>
          <a:bodyPr/>
          <a:lstStyle/>
          <a:p>
            <a:fld id="{7E3A9E86-4CC3-4959-A751-C33E618564A4}" type="slidenum">
              <a:rPr lang="en-US" smtClean="0"/>
              <a:t>30</a:t>
            </a:fld>
            <a:endParaRPr lang="en-US" dirty="0"/>
          </a:p>
        </p:txBody>
      </p:sp>
      <p:sp>
        <p:nvSpPr>
          <p:cNvPr id="6" name="Oval 5">
            <a:extLst>
              <a:ext uri="{FF2B5EF4-FFF2-40B4-BE49-F238E27FC236}">
                <a16:creationId xmlns:a16="http://schemas.microsoft.com/office/drawing/2014/main" id="{016EDC73-1003-4CE0-9847-17FB77CD25A4}"/>
              </a:ext>
            </a:extLst>
          </p:cNvPr>
          <p:cNvSpPr/>
          <p:nvPr/>
        </p:nvSpPr>
        <p:spPr>
          <a:xfrm>
            <a:off x="6392487" y="5486400"/>
            <a:ext cx="8382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2E666380-6106-452D-B56B-143797F6ECEF}"/>
              </a:ext>
            </a:extLst>
          </p:cNvPr>
          <p:cNvSpPr/>
          <p:nvPr/>
        </p:nvSpPr>
        <p:spPr>
          <a:xfrm>
            <a:off x="6400800" y="3124200"/>
            <a:ext cx="8382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87ED3CE-A455-479F-88AF-0F951D350003}"/>
              </a:ext>
            </a:extLst>
          </p:cNvPr>
          <p:cNvSpPr txBox="1"/>
          <p:nvPr/>
        </p:nvSpPr>
        <p:spPr>
          <a:xfrm>
            <a:off x="7814133" y="2819400"/>
            <a:ext cx="1177467" cy="1938992"/>
          </a:xfrm>
          <a:prstGeom prst="rect">
            <a:avLst/>
          </a:prstGeom>
          <a:solidFill>
            <a:srgbClr val="FFFFCC"/>
          </a:solidFill>
        </p:spPr>
        <p:txBody>
          <a:bodyPr wrap="square" rtlCol="0">
            <a:spAutoFit/>
          </a:bodyPr>
          <a:lstStyle/>
          <a:p>
            <a:r>
              <a:rPr lang="en-US" sz="2000" dirty="0"/>
              <a:t>$1.8 B revenue loss by FY 2027 (about 20%)</a:t>
            </a:r>
          </a:p>
        </p:txBody>
      </p:sp>
      <p:cxnSp>
        <p:nvCxnSpPr>
          <p:cNvPr id="11" name="Straight Arrow Connector 10">
            <a:extLst>
              <a:ext uri="{FF2B5EF4-FFF2-40B4-BE49-F238E27FC236}">
                <a16:creationId xmlns:a16="http://schemas.microsoft.com/office/drawing/2014/main" id="{933B1114-F64B-4EAC-9BD5-803FE223ABF9}"/>
              </a:ext>
            </a:extLst>
          </p:cNvPr>
          <p:cNvCxnSpPr/>
          <p:nvPr/>
        </p:nvCxnSpPr>
        <p:spPr>
          <a:xfrm flipH="1">
            <a:off x="7010400" y="4572000"/>
            <a:ext cx="838200"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09505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B5CCB38-08D9-4798-8DE7-C9F4951575AC}"/>
              </a:ext>
            </a:extLst>
          </p:cNvPr>
          <p:cNvSpPr>
            <a:spLocks noGrp="1"/>
          </p:cNvSpPr>
          <p:nvPr>
            <p:ph type="sldNum" sz="quarter" idx="12"/>
          </p:nvPr>
        </p:nvSpPr>
        <p:spPr/>
        <p:txBody>
          <a:bodyPr/>
          <a:lstStyle/>
          <a:p>
            <a:fld id="{7E3A9E86-4CC3-4959-A751-C33E618564A4}" type="slidenum">
              <a:rPr lang="en-US" smtClean="0"/>
              <a:t>31</a:t>
            </a:fld>
            <a:endParaRPr lang="en-US" dirty="0"/>
          </a:p>
        </p:txBody>
      </p:sp>
      <p:graphicFrame>
        <p:nvGraphicFramePr>
          <p:cNvPr id="5" name="Content Placeholder 4">
            <a:extLst>
              <a:ext uri="{FF2B5EF4-FFF2-40B4-BE49-F238E27FC236}">
                <a16:creationId xmlns:a16="http://schemas.microsoft.com/office/drawing/2014/main" id="{DF9D1FC3-D30D-493B-A2E1-B7E9EB895966}"/>
              </a:ext>
            </a:extLst>
          </p:cNvPr>
          <p:cNvGraphicFramePr>
            <a:graphicFrameLocks noGrp="1"/>
          </p:cNvGraphicFramePr>
          <p:nvPr>
            <p:ph idx="1"/>
            <p:extLst/>
          </p:nvPr>
        </p:nvGraphicFramePr>
        <p:xfrm>
          <a:off x="304800" y="381000"/>
          <a:ext cx="8229600" cy="4876800"/>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166AF8AB-8777-40E6-B324-E9236D372230}"/>
              </a:ext>
            </a:extLst>
          </p:cNvPr>
          <p:cNvSpPr txBox="1"/>
          <p:nvPr/>
        </p:nvSpPr>
        <p:spPr>
          <a:xfrm>
            <a:off x="950422" y="5421936"/>
            <a:ext cx="7162800" cy="923330"/>
          </a:xfrm>
          <a:prstGeom prst="rect">
            <a:avLst/>
          </a:prstGeom>
          <a:noFill/>
        </p:spPr>
        <p:txBody>
          <a:bodyPr wrap="square" rtlCol="0">
            <a:spAutoFit/>
          </a:bodyPr>
          <a:lstStyle/>
          <a:p>
            <a:r>
              <a:rPr lang="en-US" dirty="0"/>
              <a:t>If 2.5% is the best state effort with a full state savings account and a Billion plus surplus, what happens when revenues drop $1.8 Billion AND religious private school support increases? </a:t>
            </a:r>
          </a:p>
        </p:txBody>
      </p:sp>
    </p:spTree>
    <p:extLst>
      <p:ext uri="{BB962C8B-B14F-4D97-AF65-F5344CB8AC3E}">
        <p14:creationId xmlns:p14="http://schemas.microsoft.com/office/powerpoint/2010/main" val="6468551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5F079-0899-465A-BC7A-B47DD293CF32}"/>
              </a:ext>
            </a:extLst>
          </p:cNvPr>
          <p:cNvSpPr>
            <a:spLocks noGrp="1"/>
          </p:cNvSpPr>
          <p:nvPr>
            <p:ph type="title"/>
          </p:nvPr>
        </p:nvSpPr>
        <p:spPr/>
        <p:txBody>
          <a:bodyPr>
            <a:normAutofit/>
          </a:bodyPr>
          <a:lstStyle/>
          <a:p>
            <a:r>
              <a:rPr lang="en-US" dirty="0"/>
              <a:t>Evidence that Funding is </a:t>
            </a:r>
            <a:br>
              <a:rPr lang="en-US" dirty="0"/>
            </a:br>
            <a:r>
              <a:rPr lang="en-US" dirty="0"/>
              <a:t>Not Keeping Pace</a:t>
            </a:r>
          </a:p>
        </p:txBody>
      </p:sp>
      <p:sp>
        <p:nvSpPr>
          <p:cNvPr id="3" name="Content Placeholder 2">
            <a:extLst>
              <a:ext uri="{FF2B5EF4-FFF2-40B4-BE49-F238E27FC236}">
                <a16:creationId xmlns:a16="http://schemas.microsoft.com/office/drawing/2014/main" id="{4AD5D0F5-39E6-4181-A35C-CC7B25098634}"/>
              </a:ext>
            </a:extLst>
          </p:cNvPr>
          <p:cNvSpPr>
            <a:spLocks noGrp="1"/>
          </p:cNvSpPr>
          <p:nvPr>
            <p:ph idx="1"/>
          </p:nvPr>
        </p:nvSpPr>
        <p:spPr/>
        <p:txBody>
          <a:bodyPr>
            <a:normAutofit/>
          </a:bodyPr>
          <a:lstStyle/>
          <a:p>
            <a:pPr marL="0" indent="0">
              <a:buNone/>
            </a:pPr>
            <a:r>
              <a:rPr lang="en-US" sz="2400" dirty="0"/>
              <a:t>2019 US Census data, May 2021 </a:t>
            </a:r>
            <a:r>
              <a:rPr lang="en-US" sz="2400" u="sng" dirty="0">
                <a:hlinkClick r:id="rId2"/>
              </a:rPr>
              <a:t>https://www.census.gov/data/tables/2019/econ/school-finances/secondary-education-finance.html</a:t>
            </a:r>
            <a:r>
              <a:rPr lang="en-US" sz="2400" dirty="0"/>
              <a:t> </a:t>
            </a:r>
          </a:p>
          <a:p>
            <a:pPr lvl="0"/>
            <a:r>
              <a:rPr lang="en-US" b="1" dirty="0">
                <a:solidFill>
                  <a:srgbClr val="7030A0"/>
                </a:solidFill>
              </a:rPr>
              <a:t>By the end of 2019, Iowa pupil public elementary and secondary school system expenditures slipped to $1,280 below the national average. </a:t>
            </a:r>
          </a:p>
          <a:p>
            <a:pPr lvl="0"/>
            <a:r>
              <a:rPr lang="en-US" dirty="0"/>
              <a:t>Since 2014, Iowa elementary and secondary education spending has increased 11.6%, while the national average increase has been 19.9%. </a:t>
            </a:r>
          </a:p>
          <a:p>
            <a:pPr lvl="0"/>
            <a:r>
              <a:rPr lang="en-US" dirty="0"/>
              <a:t>In the Midwest region, Nebraska is the only state outpaced by Iowa. </a:t>
            </a:r>
            <a:r>
              <a:rPr lang="en-US" b="1" dirty="0">
                <a:solidFill>
                  <a:srgbClr val="C00000"/>
                </a:solidFill>
              </a:rPr>
              <a:t>Iowa ranks 40</a:t>
            </a:r>
            <a:r>
              <a:rPr lang="en-US" b="1" baseline="30000" dirty="0">
                <a:solidFill>
                  <a:srgbClr val="C00000"/>
                </a:solidFill>
              </a:rPr>
              <a:t>th</a:t>
            </a:r>
            <a:r>
              <a:rPr lang="en-US" b="1" dirty="0">
                <a:solidFill>
                  <a:srgbClr val="C00000"/>
                </a:solidFill>
              </a:rPr>
              <a:t> nationally in the per pupil expenditure </a:t>
            </a:r>
            <a:r>
              <a:rPr lang="en-US" b="1" i="1" dirty="0">
                <a:solidFill>
                  <a:srgbClr val="C00000"/>
                </a:solidFill>
              </a:rPr>
              <a:t>increase</a:t>
            </a:r>
            <a:r>
              <a:rPr lang="en-US" b="1" dirty="0">
                <a:solidFill>
                  <a:srgbClr val="C00000"/>
                </a:solidFill>
              </a:rPr>
              <a:t> from </a:t>
            </a:r>
            <a:r>
              <a:rPr lang="en-US" dirty="0"/>
              <a:t>2014 to 2019.</a:t>
            </a:r>
          </a:p>
          <a:p>
            <a:endParaRPr lang="en-US" dirty="0"/>
          </a:p>
        </p:txBody>
      </p:sp>
      <p:sp>
        <p:nvSpPr>
          <p:cNvPr id="4" name="Slide Number Placeholder 3">
            <a:extLst>
              <a:ext uri="{FF2B5EF4-FFF2-40B4-BE49-F238E27FC236}">
                <a16:creationId xmlns:a16="http://schemas.microsoft.com/office/drawing/2014/main" id="{DD083850-EFEE-4F58-A33D-A3DB4FFE1677}"/>
              </a:ext>
            </a:extLst>
          </p:cNvPr>
          <p:cNvSpPr>
            <a:spLocks noGrp="1"/>
          </p:cNvSpPr>
          <p:nvPr>
            <p:ph type="sldNum" sz="quarter" idx="12"/>
          </p:nvPr>
        </p:nvSpPr>
        <p:spPr/>
        <p:txBody>
          <a:bodyPr/>
          <a:lstStyle/>
          <a:p>
            <a:fld id="{7E3A9E86-4CC3-4959-A751-C33E618564A4}" type="slidenum">
              <a:rPr lang="en-US" smtClean="0"/>
              <a:t>32</a:t>
            </a:fld>
            <a:endParaRPr lang="en-US" dirty="0"/>
          </a:p>
        </p:txBody>
      </p:sp>
    </p:spTree>
    <p:extLst>
      <p:ext uri="{BB962C8B-B14F-4D97-AF65-F5344CB8AC3E}">
        <p14:creationId xmlns:p14="http://schemas.microsoft.com/office/powerpoint/2010/main" val="19373114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FABD4-9DD0-410A-B0AF-FD6FC499C98F}"/>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F7B5E666-78F2-4462-B56C-A46C32D34851}"/>
              </a:ext>
            </a:extLst>
          </p:cNvPr>
          <p:cNvSpPr>
            <a:spLocks noGrp="1"/>
          </p:cNvSpPr>
          <p:nvPr>
            <p:ph idx="1"/>
          </p:nvPr>
        </p:nvSpPr>
        <p:spPr>
          <a:xfrm>
            <a:off x="7041053" y="1219200"/>
            <a:ext cx="1752600" cy="4525963"/>
          </a:xfrm>
          <a:solidFill>
            <a:srgbClr val="FDFCD0"/>
          </a:solidFill>
        </p:spPr>
        <p:txBody>
          <a:bodyPr>
            <a:normAutofit/>
          </a:bodyPr>
          <a:lstStyle/>
          <a:p>
            <a:pPr marL="0" indent="0">
              <a:buNone/>
            </a:pPr>
            <a:r>
              <a:rPr lang="en-US" dirty="0"/>
              <a:t>The Gap widens. </a:t>
            </a:r>
          </a:p>
          <a:p>
            <a:pPr marL="0" indent="0">
              <a:buNone/>
            </a:pPr>
            <a:r>
              <a:rPr lang="en-US" dirty="0"/>
              <a:t>US Census data from May 2022 shows Iowa now $1,536 below the national average. </a:t>
            </a:r>
          </a:p>
          <a:p>
            <a:pPr marL="0" indent="0">
              <a:buNone/>
            </a:pPr>
            <a:r>
              <a:rPr lang="en-US" dirty="0"/>
              <a:t>Iowa ranks 30</a:t>
            </a:r>
            <a:r>
              <a:rPr lang="en-US" baseline="30000" dirty="0"/>
              <a:t>th</a:t>
            </a:r>
            <a:r>
              <a:rPr lang="en-US" dirty="0"/>
              <a:t> in the nation in per pupil expenditures.</a:t>
            </a:r>
          </a:p>
        </p:txBody>
      </p:sp>
      <p:sp>
        <p:nvSpPr>
          <p:cNvPr id="4" name="Slide Number Placeholder 3">
            <a:extLst>
              <a:ext uri="{FF2B5EF4-FFF2-40B4-BE49-F238E27FC236}">
                <a16:creationId xmlns:a16="http://schemas.microsoft.com/office/drawing/2014/main" id="{22EC5B89-CA49-4CEB-BA32-FF01FD832FC7}"/>
              </a:ext>
            </a:extLst>
          </p:cNvPr>
          <p:cNvSpPr>
            <a:spLocks noGrp="1"/>
          </p:cNvSpPr>
          <p:nvPr>
            <p:ph type="sldNum" sz="quarter" idx="12"/>
          </p:nvPr>
        </p:nvSpPr>
        <p:spPr/>
        <p:txBody>
          <a:bodyPr/>
          <a:lstStyle/>
          <a:p>
            <a:fld id="{7E3A9E86-4CC3-4959-A751-C33E618564A4}" type="slidenum">
              <a:rPr lang="en-US" smtClean="0"/>
              <a:t>33</a:t>
            </a:fld>
            <a:endParaRPr lang="en-US" dirty="0"/>
          </a:p>
        </p:txBody>
      </p:sp>
      <p:pic>
        <p:nvPicPr>
          <p:cNvPr id="5" name="Picture 4">
            <a:extLst>
              <a:ext uri="{FF2B5EF4-FFF2-40B4-BE49-F238E27FC236}">
                <a16:creationId xmlns:a16="http://schemas.microsoft.com/office/drawing/2014/main" id="{122E6234-0B4B-4BE6-B46E-200CD46F7CEA}"/>
              </a:ext>
            </a:extLst>
          </p:cNvPr>
          <p:cNvPicPr>
            <a:picLocks noChangeAspect="1"/>
          </p:cNvPicPr>
          <p:nvPr/>
        </p:nvPicPr>
        <p:blipFill>
          <a:blip r:embed="rId2"/>
          <a:stretch>
            <a:fillRect/>
          </a:stretch>
        </p:blipFill>
        <p:spPr>
          <a:xfrm>
            <a:off x="76200" y="0"/>
            <a:ext cx="6882874" cy="6858000"/>
          </a:xfrm>
          <a:prstGeom prst="rect">
            <a:avLst/>
          </a:prstGeom>
        </p:spPr>
      </p:pic>
    </p:spTree>
    <p:extLst>
      <p:ext uri="{BB962C8B-B14F-4D97-AF65-F5344CB8AC3E}">
        <p14:creationId xmlns:p14="http://schemas.microsoft.com/office/powerpoint/2010/main" val="6615870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5EE79-6524-4763-85AA-646D0CE6014E}"/>
              </a:ext>
            </a:extLst>
          </p:cNvPr>
          <p:cNvSpPr>
            <a:spLocks noGrp="1"/>
          </p:cNvSpPr>
          <p:nvPr>
            <p:ph type="title"/>
          </p:nvPr>
        </p:nvSpPr>
        <p:spPr>
          <a:xfrm>
            <a:off x="822960" y="286605"/>
            <a:ext cx="7543800" cy="498413"/>
          </a:xfrm>
        </p:spPr>
        <p:txBody>
          <a:bodyPr>
            <a:normAutofit fontScale="90000"/>
          </a:bodyPr>
          <a:lstStyle/>
          <a:p>
            <a:r>
              <a:rPr lang="en-US" dirty="0"/>
              <a:t>NAEP Student Achievement</a:t>
            </a:r>
          </a:p>
        </p:txBody>
      </p:sp>
      <p:sp>
        <p:nvSpPr>
          <p:cNvPr id="3" name="Content Placeholder 2">
            <a:extLst>
              <a:ext uri="{FF2B5EF4-FFF2-40B4-BE49-F238E27FC236}">
                <a16:creationId xmlns:a16="http://schemas.microsoft.com/office/drawing/2014/main" id="{33D8A596-CC19-4122-8B17-54783CB4E3A5}"/>
              </a:ext>
            </a:extLst>
          </p:cNvPr>
          <p:cNvSpPr>
            <a:spLocks noGrp="1"/>
          </p:cNvSpPr>
          <p:nvPr>
            <p:ph idx="1"/>
          </p:nvPr>
        </p:nvSpPr>
        <p:spPr>
          <a:xfrm>
            <a:off x="571500" y="1013618"/>
            <a:ext cx="8229600" cy="4777582"/>
          </a:xfrm>
        </p:spPr>
        <p:txBody>
          <a:bodyPr>
            <a:normAutofit fontScale="92500" lnSpcReduction="10000"/>
          </a:bodyPr>
          <a:lstStyle/>
          <a:p>
            <a:r>
              <a:rPr lang="en-US" sz="3000" dirty="0"/>
              <a:t>National Assessment of Educational Progress Iowa Scale Scores and Difference from USA Average</a:t>
            </a:r>
          </a:p>
          <a:p>
            <a:endParaRPr lang="en-US" sz="3000" dirty="0"/>
          </a:p>
          <a:p>
            <a:endParaRPr lang="en-US" sz="3000" dirty="0"/>
          </a:p>
          <a:p>
            <a:endParaRPr lang="en-US" dirty="0"/>
          </a:p>
          <a:p>
            <a:endParaRPr lang="en-US" dirty="0"/>
          </a:p>
          <a:p>
            <a:endParaRPr lang="en-US" dirty="0"/>
          </a:p>
          <a:p>
            <a:endParaRPr lang="en-US" dirty="0"/>
          </a:p>
          <a:p>
            <a:endParaRPr lang="en-US" dirty="0"/>
          </a:p>
          <a:p>
            <a:r>
              <a:rPr lang="en-US" dirty="0"/>
              <a:t>Iowa’s ranking: In the 90s, Iowa was in the top 10 of every measure.                                                    By 2019, Iowa is slightly above to right at the national average in                                      most. 2020, post pandemic, other states slipped more than Iowa did. </a:t>
            </a:r>
          </a:p>
          <a:p>
            <a:endParaRPr lang="en-US" dirty="0"/>
          </a:p>
        </p:txBody>
      </p:sp>
      <p:sp>
        <p:nvSpPr>
          <p:cNvPr id="4" name="Slide Number Placeholder 3">
            <a:extLst>
              <a:ext uri="{FF2B5EF4-FFF2-40B4-BE49-F238E27FC236}">
                <a16:creationId xmlns:a16="http://schemas.microsoft.com/office/drawing/2014/main" id="{9084F436-534D-410E-B4BA-B03E27ABA1DC}"/>
              </a:ext>
            </a:extLst>
          </p:cNvPr>
          <p:cNvSpPr>
            <a:spLocks noGrp="1"/>
          </p:cNvSpPr>
          <p:nvPr>
            <p:ph type="sldNum" sz="quarter" idx="12"/>
          </p:nvPr>
        </p:nvSpPr>
        <p:spPr/>
        <p:txBody>
          <a:bodyPr/>
          <a:lstStyle/>
          <a:p>
            <a:fld id="{7E3A9E86-4CC3-4959-A751-C33E618564A4}" type="slidenum">
              <a:rPr lang="en-US" smtClean="0"/>
              <a:t>34</a:t>
            </a:fld>
            <a:endParaRPr lang="en-US" dirty="0"/>
          </a:p>
        </p:txBody>
      </p:sp>
      <p:graphicFrame>
        <p:nvGraphicFramePr>
          <p:cNvPr id="5" name="Table 4">
            <a:extLst>
              <a:ext uri="{FF2B5EF4-FFF2-40B4-BE49-F238E27FC236}">
                <a16:creationId xmlns:a16="http://schemas.microsoft.com/office/drawing/2014/main" id="{BE693859-9E60-473E-A6DB-2102CC71904B}"/>
              </a:ext>
            </a:extLst>
          </p:cNvPr>
          <p:cNvGraphicFramePr>
            <a:graphicFrameLocks noGrp="1"/>
          </p:cNvGraphicFramePr>
          <p:nvPr>
            <p:extLst/>
          </p:nvPr>
        </p:nvGraphicFramePr>
        <p:xfrm>
          <a:off x="1219200" y="2057400"/>
          <a:ext cx="6096000" cy="2301240"/>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3886942811"/>
                    </a:ext>
                  </a:extLst>
                </a:gridCol>
                <a:gridCol w="1524000">
                  <a:extLst>
                    <a:ext uri="{9D8B030D-6E8A-4147-A177-3AD203B41FA5}">
                      <a16:colId xmlns:a16="http://schemas.microsoft.com/office/drawing/2014/main" val="4077344449"/>
                    </a:ext>
                  </a:extLst>
                </a:gridCol>
                <a:gridCol w="1524000">
                  <a:extLst>
                    <a:ext uri="{9D8B030D-6E8A-4147-A177-3AD203B41FA5}">
                      <a16:colId xmlns:a16="http://schemas.microsoft.com/office/drawing/2014/main" val="3199801911"/>
                    </a:ext>
                  </a:extLst>
                </a:gridCol>
                <a:gridCol w="1524000">
                  <a:extLst>
                    <a:ext uri="{9D8B030D-6E8A-4147-A177-3AD203B41FA5}">
                      <a16:colId xmlns:a16="http://schemas.microsoft.com/office/drawing/2014/main" val="4250344573"/>
                    </a:ext>
                  </a:extLst>
                </a:gridCol>
              </a:tblGrid>
              <a:tr h="370840">
                <a:tc>
                  <a:txBody>
                    <a:bodyPr/>
                    <a:lstStyle/>
                    <a:p>
                      <a:r>
                        <a:rPr lang="en-US" dirty="0"/>
                        <a:t>Subject and Grade</a:t>
                      </a:r>
                    </a:p>
                  </a:txBody>
                  <a:tcPr/>
                </a:tc>
                <a:tc>
                  <a:txBody>
                    <a:bodyPr/>
                    <a:lstStyle/>
                    <a:p>
                      <a:r>
                        <a:rPr lang="en-US" dirty="0"/>
                        <a:t>1990 or 1992 Scale Score/</a:t>
                      </a:r>
                    </a:p>
                  </a:txBody>
                  <a:tcPr/>
                </a:tc>
                <a:tc>
                  <a:txBody>
                    <a:bodyPr/>
                    <a:lstStyle/>
                    <a:p>
                      <a:r>
                        <a:rPr lang="en-US" dirty="0"/>
                        <a:t>2019 Scale Score</a:t>
                      </a:r>
                    </a:p>
                  </a:txBody>
                  <a:tcPr/>
                </a:tc>
                <a:tc>
                  <a:txBody>
                    <a:bodyPr/>
                    <a:lstStyle/>
                    <a:p>
                      <a:r>
                        <a:rPr lang="en-US" dirty="0"/>
                        <a:t>2020 Scale Score</a:t>
                      </a:r>
                    </a:p>
                  </a:txBody>
                  <a:tcPr/>
                </a:tc>
                <a:extLst>
                  <a:ext uri="{0D108BD9-81ED-4DB2-BD59-A6C34878D82A}">
                    <a16:rowId xmlns:a16="http://schemas.microsoft.com/office/drawing/2014/main" val="1021953270"/>
                  </a:ext>
                </a:extLst>
              </a:tr>
              <a:tr h="370840">
                <a:tc>
                  <a:txBody>
                    <a:bodyPr/>
                    <a:lstStyle/>
                    <a:p>
                      <a:r>
                        <a:rPr lang="en-US" dirty="0"/>
                        <a:t>Math – 4</a:t>
                      </a:r>
                    </a:p>
                  </a:txBody>
                  <a:tcPr/>
                </a:tc>
                <a:tc>
                  <a:txBody>
                    <a:bodyPr/>
                    <a:lstStyle/>
                    <a:p>
                      <a:r>
                        <a:rPr lang="en-US" dirty="0"/>
                        <a:t>221 / +11.30</a:t>
                      </a:r>
                    </a:p>
                  </a:txBody>
                  <a:tcPr/>
                </a:tc>
                <a:tc>
                  <a:txBody>
                    <a:bodyPr/>
                    <a:lstStyle/>
                    <a:p>
                      <a:r>
                        <a:rPr lang="en-US" dirty="0"/>
                        <a:t>241 / +0.68</a:t>
                      </a:r>
                    </a:p>
                  </a:txBody>
                  <a:tcPr/>
                </a:tc>
                <a:tc>
                  <a:txBody>
                    <a:bodyPr/>
                    <a:lstStyle/>
                    <a:p>
                      <a:r>
                        <a:rPr lang="en-US" dirty="0"/>
                        <a:t>240 / +4.97</a:t>
                      </a:r>
                    </a:p>
                  </a:txBody>
                  <a:tcPr/>
                </a:tc>
                <a:extLst>
                  <a:ext uri="{0D108BD9-81ED-4DB2-BD59-A6C34878D82A}">
                    <a16:rowId xmlns:a16="http://schemas.microsoft.com/office/drawing/2014/main" val="2252491182"/>
                  </a:ext>
                </a:extLst>
              </a:tr>
              <a:tr h="370840">
                <a:tc>
                  <a:txBody>
                    <a:bodyPr/>
                    <a:lstStyle/>
                    <a:p>
                      <a:r>
                        <a:rPr lang="en-US" dirty="0"/>
                        <a:t>Reading – 4</a:t>
                      </a:r>
                    </a:p>
                  </a:txBody>
                  <a:tcPr/>
                </a:tc>
                <a:tc>
                  <a:txBody>
                    <a:bodyPr/>
                    <a:lstStyle/>
                    <a:p>
                      <a:r>
                        <a:rPr lang="en-US" dirty="0"/>
                        <a:t>225 / +10.66</a:t>
                      </a:r>
                    </a:p>
                  </a:txBody>
                  <a:tcPr/>
                </a:tc>
                <a:tc>
                  <a:txBody>
                    <a:bodyPr/>
                    <a:lstStyle/>
                    <a:p>
                      <a:r>
                        <a:rPr lang="en-US" dirty="0"/>
                        <a:t>221 / +1.06</a:t>
                      </a:r>
                    </a:p>
                  </a:txBody>
                  <a:tcPr/>
                </a:tc>
                <a:tc>
                  <a:txBody>
                    <a:bodyPr/>
                    <a:lstStyle/>
                    <a:p>
                      <a:r>
                        <a:rPr lang="en-US" dirty="0"/>
                        <a:t>218 / +1.91</a:t>
                      </a:r>
                    </a:p>
                  </a:txBody>
                  <a:tcPr/>
                </a:tc>
                <a:extLst>
                  <a:ext uri="{0D108BD9-81ED-4DB2-BD59-A6C34878D82A}">
                    <a16:rowId xmlns:a16="http://schemas.microsoft.com/office/drawing/2014/main" val="1227244183"/>
                  </a:ext>
                </a:extLst>
              </a:tr>
              <a:tr h="370840">
                <a:tc>
                  <a:txBody>
                    <a:bodyPr/>
                    <a:lstStyle/>
                    <a:p>
                      <a:r>
                        <a:rPr lang="en-US" dirty="0"/>
                        <a:t>Math – 8</a:t>
                      </a:r>
                    </a:p>
                  </a:txBody>
                  <a:tcPr/>
                </a:tc>
                <a:tc>
                  <a:txBody>
                    <a:bodyPr/>
                    <a:lstStyle/>
                    <a:p>
                      <a:r>
                        <a:rPr lang="en-US" dirty="0"/>
                        <a:t>278 / +16.22</a:t>
                      </a:r>
                    </a:p>
                  </a:txBody>
                  <a:tcPr/>
                </a:tc>
                <a:tc>
                  <a:txBody>
                    <a:bodyPr/>
                    <a:lstStyle/>
                    <a:p>
                      <a:r>
                        <a:rPr lang="en-US" dirty="0"/>
                        <a:t>282 / +0.68</a:t>
                      </a:r>
                    </a:p>
                  </a:txBody>
                  <a:tcPr/>
                </a:tc>
                <a:tc>
                  <a:txBody>
                    <a:bodyPr/>
                    <a:lstStyle/>
                    <a:p>
                      <a:r>
                        <a:rPr lang="en-US" dirty="0"/>
                        <a:t>277 / +4.00</a:t>
                      </a:r>
                    </a:p>
                  </a:txBody>
                  <a:tcPr/>
                </a:tc>
                <a:extLst>
                  <a:ext uri="{0D108BD9-81ED-4DB2-BD59-A6C34878D82A}">
                    <a16:rowId xmlns:a16="http://schemas.microsoft.com/office/drawing/2014/main" val="3256175427"/>
                  </a:ext>
                </a:extLst>
              </a:tr>
              <a:tr h="370840">
                <a:tc>
                  <a:txBody>
                    <a:bodyPr/>
                    <a:lstStyle/>
                    <a:p>
                      <a:r>
                        <a:rPr lang="en-US" dirty="0"/>
                        <a:t>Reading – 8</a:t>
                      </a:r>
                    </a:p>
                  </a:txBody>
                  <a:tcPr/>
                </a:tc>
                <a:tc>
                  <a:txBody>
                    <a:bodyPr/>
                    <a:lstStyle/>
                    <a:p>
                      <a:r>
                        <a:rPr lang="en-US" sz="1200" dirty="0"/>
                        <a:t>(Oldest data 2003) </a:t>
                      </a:r>
                      <a:r>
                        <a:rPr lang="en-US" dirty="0"/>
                        <a:t>268 / +6.33</a:t>
                      </a:r>
                    </a:p>
                  </a:txBody>
                  <a:tcPr/>
                </a:tc>
                <a:tc>
                  <a:txBody>
                    <a:bodyPr/>
                    <a:lstStyle/>
                    <a:p>
                      <a:r>
                        <a:rPr lang="en-US" dirty="0"/>
                        <a:t>262 / +0.33</a:t>
                      </a:r>
                    </a:p>
                  </a:txBody>
                  <a:tcPr/>
                </a:tc>
                <a:tc>
                  <a:txBody>
                    <a:bodyPr/>
                    <a:lstStyle/>
                    <a:p>
                      <a:r>
                        <a:rPr lang="en-US" dirty="0"/>
                        <a:t>260 / +0.66</a:t>
                      </a:r>
                    </a:p>
                  </a:txBody>
                  <a:tcPr/>
                </a:tc>
                <a:extLst>
                  <a:ext uri="{0D108BD9-81ED-4DB2-BD59-A6C34878D82A}">
                    <a16:rowId xmlns:a16="http://schemas.microsoft.com/office/drawing/2014/main" val="286727216"/>
                  </a:ext>
                </a:extLst>
              </a:tr>
            </a:tbl>
          </a:graphicData>
        </a:graphic>
      </p:graphicFrame>
      <p:sp>
        <p:nvSpPr>
          <p:cNvPr id="6" name="TextBox 5">
            <a:extLst>
              <a:ext uri="{FF2B5EF4-FFF2-40B4-BE49-F238E27FC236}">
                <a16:creationId xmlns:a16="http://schemas.microsoft.com/office/drawing/2014/main" id="{EADBA313-AD32-445C-A70A-F2037AD9BCD4}"/>
              </a:ext>
            </a:extLst>
          </p:cNvPr>
          <p:cNvSpPr txBox="1"/>
          <p:nvPr/>
        </p:nvSpPr>
        <p:spPr>
          <a:xfrm>
            <a:off x="4076700" y="3276600"/>
            <a:ext cx="914400" cy="914400"/>
          </a:xfrm>
          <a:prstGeom prst="rect">
            <a:avLst/>
          </a:prstGeom>
          <a:noFill/>
        </p:spPr>
        <p:txBody>
          <a:bodyPr wrap="square" rtlCol="0">
            <a:spAutoFit/>
          </a:bodyPr>
          <a:lstStyle/>
          <a:p>
            <a:endParaRPr lang="en-US" dirty="0"/>
          </a:p>
        </p:txBody>
      </p:sp>
      <p:sp>
        <p:nvSpPr>
          <p:cNvPr id="7" name="TextBox 6">
            <a:extLst>
              <a:ext uri="{FF2B5EF4-FFF2-40B4-BE49-F238E27FC236}">
                <a16:creationId xmlns:a16="http://schemas.microsoft.com/office/drawing/2014/main" id="{D70C1DE8-70A9-4D47-AAC4-DF9CED684DD1}"/>
              </a:ext>
            </a:extLst>
          </p:cNvPr>
          <p:cNvSpPr txBox="1"/>
          <p:nvPr/>
        </p:nvSpPr>
        <p:spPr>
          <a:xfrm>
            <a:off x="457200" y="5849834"/>
            <a:ext cx="8458200" cy="415498"/>
          </a:xfrm>
          <a:prstGeom prst="rect">
            <a:avLst/>
          </a:prstGeom>
          <a:noFill/>
        </p:spPr>
        <p:txBody>
          <a:bodyPr wrap="square" rtlCol="0">
            <a:spAutoFit/>
          </a:bodyPr>
          <a:lstStyle/>
          <a:p>
            <a:r>
              <a:rPr lang="en-US" sz="1050" dirty="0">
                <a:hlinkClick r:id="rId2"/>
              </a:rPr>
              <a:t>https://www.nationsreportcard.gov/profiles/stateprofile/overview/IA?cti=PgTab_OT&amp;chort=1&amp;sub=MAT&amp;sj=IA&amp;fs=Grade&amp;st=MN&amp;year=2022R3&amp;sg=Gender%3A%20Male%20vs.%20Female&amp;sgv=Difference&amp;ts=Single%20Year&amp;tss=2022R3&amp;sfj=NP</a:t>
            </a:r>
            <a:r>
              <a:rPr lang="en-US" sz="1050" dirty="0"/>
              <a:t> </a:t>
            </a:r>
          </a:p>
        </p:txBody>
      </p:sp>
      <p:sp>
        <p:nvSpPr>
          <p:cNvPr id="8" name="Oval 7">
            <a:extLst>
              <a:ext uri="{FF2B5EF4-FFF2-40B4-BE49-F238E27FC236}">
                <a16:creationId xmlns:a16="http://schemas.microsoft.com/office/drawing/2014/main" id="{E1B59462-B280-4D6E-9EE8-3ADF9E46CF70}"/>
              </a:ext>
            </a:extLst>
          </p:cNvPr>
          <p:cNvSpPr/>
          <p:nvPr/>
        </p:nvSpPr>
        <p:spPr>
          <a:xfrm>
            <a:off x="4267200" y="2743200"/>
            <a:ext cx="5334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4A69B676-D46E-4A7D-97BE-E721D59DC901}"/>
              </a:ext>
            </a:extLst>
          </p:cNvPr>
          <p:cNvSpPr/>
          <p:nvPr/>
        </p:nvSpPr>
        <p:spPr>
          <a:xfrm>
            <a:off x="4267200" y="3474561"/>
            <a:ext cx="5334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9AC4983E-20FA-409B-AA2F-0E565DD39D52}"/>
              </a:ext>
            </a:extLst>
          </p:cNvPr>
          <p:cNvSpPr txBox="1"/>
          <p:nvPr/>
        </p:nvSpPr>
        <p:spPr>
          <a:xfrm>
            <a:off x="7549637" y="1568439"/>
            <a:ext cx="1447800" cy="3416320"/>
          </a:xfrm>
          <a:prstGeom prst="rect">
            <a:avLst/>
          </a:prstGeom>
          <a:solidFill>
            <a:srgbClr val="FFFFCC"/>
          </a:solidFill>
        </p:spPr>
        <p:txBody>
          <a:bodyPr wrap="square" rtlCol="0">
            <a:spAutoFit/>
          </a:bodyPr>
          <a:lstStyle/>
          <a:p>
            <a:r>
              <a:rPr lang="en-US" dirty="0"/>
              <a:t>In the 90s, schools could opt out of NAEP and Iowa was less diverse. Mostly level or higher scores despite doubling of poverty.</a:t>
            </a:r>
          </a:p>
        </p:txBody>
      </p:sp>
    </p:spTree>
    <p:extLst>
      <p:ext uri="{BB962C8B-B14F-4D97-AF65-F5344CB8AC3E}">
        <p14:creationId xmlns:p14="http://schemas.microsoft.com/office/powerpoint/2010/main" val="19976501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C0FD1-B52B-49D7-AEFE-5F411E6F1E10}"/>
              </a:ext>
            </a:extLst>
          </p:cNvPr>
          <p:cNvSpPr>
            <a:spLocks noGrp="1"/>
          </p:cNvSpPr>
          <p:nvPr>
            <p:ph type="title"/>
          </p:nvPr>
        </p:nvSpPr>
        <p:spPr/>
        <p:txBody>
          <a:bodyPr/>
          <a:lstStyle/>
          <a:p>
            <a:r>
              <a:rPr lang="en-US" dirty="0"/>
              <a:t>What has changed since the 80s despite demographics?</a:t>
            </a:r>
          </a:p>
        </p:txBody>
      </p:sp>
      <p:sp>
        <p:nvSpPr>
          <p:cNvPr id="4" name="Slide Number Placeholder 3">
            <a:extLst>
              <a:ext uri="{FF2B5EF4-FFF2-40B4-BE49-F238E27FC236}">
                <a16:creationId xmlns:a16="http://schemas.microsoft.com/office/drawing/2014/main" id="{C324AFDC-335A-4BC5-AD71-91635D44E4A7}"/>
              </a:ext>
            </a:extLst>
          </p:cNvPr>
          <p:cNvSpPr>
            <a:spLocks noGrp="1"/>
          </p:cNvSpPr>
          <p:nvPr>
            <p:ph type="sldNum" sz="quarter" idx="12"/>
          </p:nvPr>
        </p:nvSpPr>
        <p:spPr/>
        <p:txBody>
          <a:bodyPr/>
          <a:lstStyle/>
          <a:p>
            <a:fld id="{7E3A9E86-4CC3-4959-A751-C33E618564A4}" type="slidenum">
              <a:rPr lang="en-US" smtClean="0"/>
              <a:t>35</a:t>
            </a:fld>
            <a:endParaRPr lang="en-US" dirty="0"/>
          </a:p>
        </p:txBody>
      </p:sp>
      <p:sp>
        <p:nvSpPr>
          <p:cNvPr id="6" name="TextBox 5">
            <a:extLst>
              <a:ext uri="{FF2B5EF4-FFF2-40B4-BE49-F238E27FC236}">
                <a16:creationId xmlns:a16="http://schemas.microsoft.com/office/drawing/2014/main" id="{23502166-1C8A-4BEC-A418-FC76705D7F02}"/>
              </a:ext>
            </a:extLst>
          </p:cNvPr>
          <p:cNvSpPr txBox="1"/>
          <p:nvPr/>
        </p:nvSpPr>
        <p:spPr>
          <a:xfrm>
            <a:off x="462200" y="1905000"/>
            <a:ext cx="8453200" cy="4031873"/>
          </a:xfrm>
          <a:prstGeom prst="rect">
            <a:avLst/>
          </a:prstGeom>
          <a:noFill/>
        </p:spPr>
        <p:txBody>
          <a:bodyPr wrap="square" rtlCol="0">
            <a:spAutoFit/>
          </a:bodyPr>
          <a:lstStyle/>
          <a:p>
            <a:r>
              <a:rPr lang="en-US" dirty="0"/>
              <a:t>There are so many sources for the per pupil comparisons. One of the most credible is the National Center for Education statistics. These numbers come from what states report to the federal government.</a:t>
            </a:r>
          </a:p>
          <a:p>
            <a:r>
              <a:rPr lang="en-US" dirty="0"/>
              <a:t> </a:t>
            </a:r>
            <a:r>
              <a:rPr lang="en-US" u="sng" dirty="0">
                <a:hlinkClick r:id="rId2"/>
              </a:rPr>
              <a:t>https://nces.ed.gov/programs/digest/d21/tables/dt21_236.65.asp</a:t>
            </a:r>
            <a:r>
              <a:rPr lang="en-US" dirty="0"/>
              <a:t> </a:t>
            </a:r>
          </a:p>
          <a:p>
            <a:endParaRPr lang="en-US" dirty="0"/>
          </a:p>
          <a:p>
            <a:r>
              <a:rPr lang="en-US" dirty="0"/>
              <a:t>The differences between Iowa and USA total expenditures per pupil in fall enrollment have changed over time. </a:t>
            </a:r>
          </a:p>
          <a:p>
            <a:pPr marL="285750" indent="-285750">
              <a:buFont typeface="Arial" panose="020B0604020202020204" pitchFamily="34" charset="0"/>
              <a:buChar char="•"/>
            </a:pPr>
            <a:r>
              <a:rPr lang="en-US" sz="2000" b="1" dirty="0">
                <a:solidFill>
                  <a:srgbClr val="FF0000"/>
                </a:solidFill>
              </a:rPr>
              <a:t>In the 1970s and 1980s, Iowa spent more per pupil than the national average.  </a:t>
            </a:r>
          </a:p>
          <a:p>
            <a:pPr marL="285750" indent="-285750">
              <a:buFont typeface="Arial" panose="020B0604020202020204" pitchFamily="34" charset="0"/>
              <a:buChar char="•"/>
            </a:pPr>
            <a:r>
              <a:rPr lang="en-US" dirty="0"/>
              <a:t>By 1989-90, Iowa was $453 below the national average. </a:t>
            </a:r>
          </a:p>
          <a:p>
            <a:pPr marL="285750" indent="-285750">
              <a:buFont typeface="Arial" panose="020B0604020202020204" pitchFamily="34" charset="0"/>
              <a:buChar char="•"/>
            </a:pPr>
            <a:r>
              <a:rPr lang="en-US" dirty="0"/>
              <a:t>By 2018-19, that shortfall had grown to $1,254.</a:t>
            </a:r>
          </a:p>
          <a:p>
            <a:pPr marL="285750" indent="-285750">
              <a:buFont typeface="Arial" panose="020B0604020202020204" pitchFamily="34" charset="0"/>
              <a:buChar char="•"/>
            </a:pPr>
            <a:r>
              <a:rPr lang="en-US" dirty="0"/>
              <a:t>2019-20 shows Iowa now $1,536 below the national average.</a:t>
            </a:r>
          </a:p>
          <a:p>
            <a:pPr marL="285750" indent="-285750">
              <a:buFont typeface="Arial" panose="020B0604020202020204" pitchFamily="34" charset="0"/>
              <a:buChar char="•"/>
            </a:pPr>
            <a:r>
              <a:rPr lang="en-US" dirty="0"/>
              <a:t>With continued low per pupil increases in the school funding formula in Iowa from 2021-2023, Iowa’s expenditure shortfall per pupil is likely even greater. </a:t>
            </a:r>
          </a:p>
        </p:txBody>
      </p:sp>
    </p:spTree>
    <p:extLst>
      <p:ext uri="{BB962C8B-B14F-4D97-AF65-F5344CB8AC3E}">
        <p14:creationId xmlns:p14="http://schemas.microsoft.com/office/powerpoint/2010/main" val="20874535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EEC91-591E-413B-B0E3-CE7D260A87FF}"/>
              </a:ext>
            </a:extLst>
          </p:cNvPr>
          <p:cNvSpPr>
            <a:spLocks noGrp="1"/>
          </p:cNvSpPr>
          <p:nvPr>
            <p:ph type="title"/>
          </p:nvPr>
        </p:nvSpPr>
        <p:spPr/>
        <p:txBody>
          <a:bodyPr/>
          <a:lstStyle/>
          <a:p>
            <a:r>
              <a:rPr lang="en-US" dirty="0"/>
              <a:t>What does the $$$ buy?</a:t>
            </a:r>
          </a:p>
        </p:txBody>
      </p:sp>
      <p:sp>
        <p:nvSpPr>
          <p:cNvPr id="3" name="Content Placeholder 2">
            <a:extLst>
              <a:ext uri="{FF2B5EF4-FFF2-40B4-BE49-F238E27FC236}">
                <a16:creationId xmlns:a16="http://schemas.microsoft.com/office/drawing/2014/main" id="{44FDD74E-DBB0-4CE7-8017-24B284AA1EED}"/>
              </a:ext>
            </a:extLst>
          </p:cNvPr>
          <p:cNvSpPr>
            <a:spLocks noGrp="1"/>
          </p:cNvSpPr>
          <p:nvPr>
            <p:ph idx="1"/>
          </p:nvPr>
        </p:nvSpPr>
        <p:spPr>
          <a:xfrm>
            <a:off x="609601" y="1845734"/>
            <a:ext cx="7757160" cy="4402666"/>
          </a:xfrm>
        </p:spPr>
        <p:txBody>
          <a:bodyPr>
            <a:normAutofit fontScale="85000" lnSpcReduction="10000"/>
          </a:bodyPr>
          <a:lstStyle/>
          <a:p>
            <a:pPr>
              <a:buFont typeface="Arial" panose="020B0604020202020204" pitchFamily="34" charset="0"/>
              <a:buChar char="•"/>
            </a:pPr>
            <a:r>
              <a:rPr lang="en-US" dirty="0"/>
              <a:t>Staff, supports and programs proven to close achievement gaps so all students graduate prepared for their next adventure</a:t>
            </a:r>
          </a:p>
          <a:p>
            <a:pPr>
              <a:buFont typeface="Arial" panose="020B0604020202020204" pitchFamily="34" charset="0"/>
              <a:buChar char="•"/>
            </a:pPr>
            <a:r>
              <a:rPr lang="en-US" dirty="0"/>
              <a:t>Sufficient compensation and benefits packages to attract diverse and expert talent so all student have great teachers, mentors, counselor, coaches and support. </a:t>
            </a:r>
          </a:p>
          <a:p>
            <a:pPr>
              <a:buFont typeface="Arial" panose="020B0604020202020204" pitchFamily="34" charset="0"/>
              <a:buChar char="•"/>
            </a:pPr>
            <a:r>
              <a:rPr lang="en-US" dirty="0"/>
              <a:t>Music and art programs, extracurriculars, theater/speech/debate, career exploration/internships and college credit while in high school all help students find their passions and develop their skills.  These programs, sometimes thought of as “extras” are primary to student engagement and success. </a:t>
            </a:r>
          </a:p>
          <a:p>
            <a:pPr>
              <a:buFont typeface="Arial" panose="020B0604020202020204" pitchFamily="34" charset="0"/>
              <a:buChar char="•"/>
            </a:pPr>
            <a:r>
              <a:rPr lang="en-US" dirty="0"/>
              <a:t>Staff training, curriculum, software and instructional materials are all critical to improved instructional and student success.</a:t>
            </a:r>
          </a:p>
          <a:p>
            <a:pPr>
              <a:buFont typeface="Arial" panose="020B0604020202020204" pitchFamily="34" charset="0"/>
              <a:buChar char="•"/>
            </a:pPr>
            <a:r>
              <a:rPr lang="en-US" dirty="0"/>
              <a:t>People:  80% of school general funds typically provide the staff, or human capital, to support and educate students. Fewer adults means increased class sizes, fewer course offerings/choices, less student engagement. </a:t>
            </a:r>
          </a:p>
          <a:p>
            <a:pPr>
              <a:buFont typeface="Arial" panose="020B0604020202020204" pitchFamily="34" charset="0"/>
              <a:buChar char="•"/>
            </a:pPr>
            <a:r>
              <a:rPr lang="en-US" dirty="0"/>
              <a:t>Calculating Return on Investment:  e.g., How many college credits or credentials were earned while in high school?  How much did that save parents and college students? How much sooner was someone producing tax revenue at the state and local level?</a:t>
            </a:r>
          </a:p>
        </p:txBody>
      </p:sp>
    </p:spTree>
    <p:extLst>
      <p:ext uri="{BB962C8B-B14F-4D97-AF65-F5344CB8AC3E}">
        <p14:creationId xmlns:p14="http://schemas.microsoft.com/office/powerpoint/2010/main" val="31817059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Student Opportunity Equity (Close the Gap)</a:t>
            </a:r>
          </a:p>
        </p:txBody>
      </p:sp>
      <p:sp>
        <p:nvSpPr>
          <p:cNvPr id="3" name="Content Placeholder 2"/>
          <p:cNvSpPr>
            <a:spLocks noGrp="1"/>
          </p:cNvSpPr>
          <p:nvPr>
            <p:ph idx="1"/>
          </p:nvPr>
        </p:nvSpPr>
        <p:spPr>
          <a:xfrm>
            <a:off x="800098" y="1905000"/>
            <a:ext cx="7543801" cy="4343400"/>
          </a:xfrm>
          <a:solidFill>
            <a:schemeClr val="bg2"/>
          </a:solidFill>
        </p:spPr>
        <p:txBody>
          <a:bodyPr>
            <a:normAutofit fontScale="77500" lnSpcReduction="20000"/>
          </a:bodyPr>
          <a:lstStyle/>
          <a:p>
            <a:pPr lvl="0">
              <a:lnSpc>
                <a:spcPct val="120000"/>
              </a:lnSpc>
            </a:pPr>
            <a:r>
              <a:rPr lang="en-US" sz="2200" dirty="0"/>
              <a:t>Many Iowa students start school behind their peers, some by several grade levels. Iowa’s funding formula should include targeted funding based on the actual costs of closing achievement gaps for at-risk students living in poverty. Iowa’s preschool program, initiated with strong support from the business community nearly a decade ago, should generate 1.0 weighting for full-day programming, including wrap-around services and child care for low-income or non-English speaking four-year-old students. Such funding delivers a proven return on investment for both student achievement and taxpayers, while also freeing up childcare slots for younger children and allowing parents to fully participate in full-time employment. Increased weighting to provide services for Iowa’s English-language learners, low-income and at-risk students will close learning gaps while building a strong workforce. </a:t>
            </a:r>
          </a:p>
          <a:p>
            <a:endParaRPr lang="en-US" dirty="0"/>
          </a:p>
          <a:p>
            <a:pPr>
              <a:lnSpc>
                <a:spcPct val="120000"/>
              </a:lnSpc>
            </a:pPr>
            <a:r>
              <a:rPr lang="en-US" b="1" i="1" dirty="0">
                <a:solidFill>
                  <a:srgbClr val="7030A0"/>
                </a:solidFill>
              </a:rPr>
              <a:t>Messaging:</a:t>
            </a:r>
            <a:r>
              <a:rPr lang="en-US" i="1" dirty="0">
                <a:solidFill>
                  <a:srgbClr val="7030A0"/>
                </a:solidFill>
              </a:rPr>
              <a:t> Keep up with the nation, close achievement gaps, future workforce, ROI, long term tax savings, prevention is an efficient and affordable strategy (PK), 1.0 PK weighting for low income/ELL is a win-win-win for students, employers and taxpayers. </a:t>
            </a:r>
          </a:p>
        </p:txBody>
      </p:sp>
    </p:spTree>
    <p:extLst>
      <p:ext uri="{BB962C8B-B14F-4D97-AF65-F5344CB8AC3E}">
        <p14:creationId xmlns:p14="http://schemas.microsoft.com/office/powerpoint/2010/main" val="42932851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5723512" cy="813747"/>
          </a:xfrm>
        </p:spPr>
        <p:txBody>
          <a:bodyPr>
            <a:normAutofit fontScale="90000"/>
          </a:bodyPr>
          <a:lstStyle/>
          <a:p>
            <a:r>
              <a:rPr lang="en-US" dirty="0"/>
              <a:t>Student Inequities, Poverty and At-risk Needs</a:t>
            </a:r>
          </a:p>
        </p:txBody>
      </p:sp>
      <p:sp>
        <p:nvSpPr>
          <p:cNvPr id="3" name="Content Placeholder 2"/>
          <p:cNvSpPr>
            <a:spLocks noGrp="1"/>
          </p:cNvSpPr>
          <p:nvPr>
            <p:ph idx="1"/>
          </p:nvPr>
        </p:nvSpPr>
        <p:spPr>
          <a:xfrm>
            <a:off x="457200" y="1905000"/>
            <a:ext cx="8077199" cy="4191000"/>
          </a:xfrm>
        </p:spPr>
        <p:txBody>
          <a:bodyPr>
            <a:normAutofit lnSpcReduction="10000"/>
          </a:bodyPr>
          <a:lstStyle/>
          <a:p>
            <a:pPr lvl="0">
              <a:lnSpc>
                <a:spcPct val="120000"/>
              </a:lnSpc>
            </a:pPr>
            <a:r>
              <a:rPr lang="en-US" sz="1600" b="1" dirty="0"/>
              <a:t>A little history: </a:t>
            </a:r>
            <a:r>
              <a:rPr lang="en-US" sz="1600" dirty="0"/>
              <a:t>the School Finance Interim Committee recommended in 2019 and the House Education Committee approved a bill in 2020, </a:t>
            </a:r>
            <a:r>
              <a:rPr lang="en-US" sz="1600" b="1" u="sng" dirty="0">
                <a:hlinkClick r:id="rId2"/>
              </a:rPr>
              <a:t>HF 2490</a:t>
            </a:r>
            <a:r>
              <a:rPr lang="en-US" sz="1600" dirty="0"/>
              <a:t>, the study of the impact of poverty on education and funding formula options to meet the needs of students. This bill died in House Appropriations Committee in 2020. </a:t>
            </a:r>
          </a:p>
          <a:p>
            <a:pPr lvl="0">
              <a:lnSpc>
                <a:spcPct val="120000"/>
              </a:lnSpc>
            </a:pPr>
            <a:r>
              <a:rPr lang="en-US" sz="1600" dirty="0"/>
              <a:t>Then COVID happened. No bills moved forward in either the House or Senate in 2021 or 2022, taking a step backwards in the policy discussions. </a:t>
            </a:r>
          </a:p>
          <a:p>
            <a:pPr lvl="0">
              <a:lnSpc>
                <a:spcPct val="120000"/>
              </a:lnSpc>
            </a:pPr>
            <a:r>
              <a:rPr lang="en-US" sz="1600" dirty="0"/>
              <a:t>2022 Session: HF 2008 and SF 2003 were introduced in both the House and Senate Education Committees to bring equity in the DoP ceiling for districts below 5% (Most UENs are already at the 5% ceiling). Died in Education Committees. </a:t>
            </a:r>
          </a:p>
          <a:p>
            <a:pPr lvl="0">
              <a:lnSpc>
                <a:spcPct val="120000"/>
              </a:lnSpc>
            </a:pPr>
            <a:r>
              <a:rPr lang="en-US" sz="1600" dirty="0"/>
              <a:t>FYI: Children from families with incomes at or below 130% of the poverty level are eligible for free lunch and those with income from 130-185% are eligible for reduced lunch.                             Contrast: threshold for “low-income” for ESA or STO eligibility is 400% of the FPL, or $111,000 for a family of 4.</a:t>
            </a:r>
          </a:p>
        </p:txBody>
      </p:sp>
    </p:spTree>
    <p:extLst>
      <p:ext uri="{BB962C8B-B14F-4D97-AF65-F5344CB8AC3E}">
        <p14:creationId xmlns:p14="http://schemas.microsoft.com/office/powerpoint/2010/main" val="2427446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5" name="TextBox 4"/>
          <p:cNvSpPr txBox="1"/>
          <p:nvPr/>
        </p:nvSpPr>
        <p:spPr>
          <a:xfrm>
            <a:off x="685800" y="5034409"/>
            <a:ext cx="7696199" cy="923330"/>
          </a:xfrm>
          <a:prstGeom prst="rect">
            <a:avLst/>
          </a:prstGeom>
          <a:noFill/>
        </p:spPr>
        <p:txBody>
          <a:bodyPr wrap="square" rtlCol="0">
            <a:spAutoFit/>
          </a:bodyPr>
          <a:lstStyle/>
          <a:p>
            <a:r>
              <a:rPr lang="en-US" dirty="0"/>
              <a:t>In 2001, only 4 districts had more than 50% of students eligible for FRPL (Waterloo, Keokuk, Wayne and Diagonal. Diagonal was the state high at 60.2% and the only district above 60%)</a:t>
            </a:r>
          </a:p>
        </p:txBody>
      </p:sp>
      <p:pic>
        <p:nvPicPr>
          <p:cNvPr id="6" name="Content Placeholder 5"/>
          <p:cNvPicPr>
            <a:picLocks noGrp="1" noChangeAspect="1"/>
          </p:cNvPicPr>
          <p:nvPr>
            <p:ph idx="1"/>
          </p:nvPr>
        </p:nvPicPr>
        <p:blipFill>
          <a:blip r:embed="rId2"/>
          <a:stretch>
            <a:fillRect/>
          </a:stretch>
        </p:blipFill>
        <p:spPr>
          <a:xfrm>
            <a:off x="76200" y="152400"/>
            <a:ext cx="8991600" cy="4684280"/>
          </a:xfrm>
          <a:prstGeom prst="rect">
            <a:avLst/>
          </a:prstGeom>
        </p:spPr>
      </p:pic>
    </p:spTree>
    <p:extLst>
      <p:ext uri="{BB962C8B-B14F-4D97-AF65-F5344CB8AC3E}">
        <p14:creationId xmlns:p14="http://schemas.microsoft.com/office/powerpoint/2010/main" val="28177811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686800" cy="1752600"/>
          </a:xfrm>
          <a:solidFill>
            <a:schemeClr val="bg1"/>
          </a:solidFill>
        </p:spPr>
        <p:txBody>
          <a:bodyPr>
            <a:noAutofit/>
          </a:bodyPr>
          <a:lstStyle/>
          <a:p>
            <a:pPr>
              <a:lnSpc>
                <a:spcPct val="100000"/>
              </a:lnSpc>
              <a:spcAft>
                <a:spcPts val="600"/>
              </a:spcAft>
            </a:pPr>
            <a:r>
              <a:rPr lang="en-US" sz="3200" b="1" dirty="0">
                <a:latin typeface="Times New Roman" panose="02020603050405020304" pitchFamily="18" charset="0"/>
                <a:cs typeface="Times New Roman" panose="02020603050405020304" pitchFamily="18" charset="0"/>
              </a:rPr>
              <a:t>The UEN. . .</a:t>
            </a:r>
            <a:r>
              <a:rPr lang="en-US" sz="2800" dirty="0"/>
              <a:t>keeps the state’s lawmakers, media, and public informed about the progress and problems in our state’s largest and most diverse schools, through advocacy, legislation, communications and research.  </a:t>
            </a:r>
            <a:endParaRPr lang="en-US" sz="1800" dirty="0"/>
          </a:p>
        </p:txBody>
      </p:sp>
      <p:pic>
        <p:nvPicPr>
          <p:cNvPr id="3" name="Picture 2">
            <a:extLst>
              <a:ext uri="{FF2B5EF4-FFF2-40B4-BE49-F238E27FC236}">
                <a16:creationId xmlns:a16="http://schemas.microsoft.com/office/drawing/2014/main" id="{C89AFAD6-A4D2-48B3-998C-93D13564ED62}"/>
              </a:ext>
            </a:extLst>
          </p:cNvPr>
          <p:cNvPicPr>
            <a:picLocks noChangeAspect="1"/>
          </p:cNvPicPr>
          <p:nvPr/>
        </p:nvPicPr>
        <p:blipFill>
          <a:blip r:embed="rId2"/>
          <a:stretch>
            <a:fillRect/>
          </a:stretch>
        </p:blipFill>
        <p:spPr>
          <a:xfrm>
            <a:off x="768806" y="2057399"/>
            <a:ext cx="7689394" cy="4263273"/>
          </a:xfrm>
          <a:prstGeom prst="rect">
            <a:avLst/>
          </a:prstGeom>
        </p:spPr>
      </p:pic>
    </p:spTree>
    <p:extLst>
      <p:ext uri="{BB962C8B-B14F-4D97-AF65-F5344CB8AC3E}">
        <p14:creationId xmlns:p14="http://schemas.microsoft.com/office/powerpoint/2010/main" val="8380694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4800" y="5334000"/>
            <a:ext cx="8686800" cy="830997"/>
          </a:xfrm>
          <a:prstGeom prst="rect">
            <a:avLst/>
          </a:prstGeom>
          <a:solidFill>
            <a:schemeClr val="bg1"/>
          </a:solidFill>
        </p:spPr>
        <p:txBody>
          <a:bodyPr wrap="square" rtlCol="0">
            <a:spAutoFit/>
          </a:bodyPr>
          <a:lstStyle/>
          <a:p>
            <a:r>
              <a:rPr lang="en-US" sz="1600" dirty="0"/>
              <a:t>In FY 2022, of the 63 districts with more than half of their student on FRPL.  19 are urban (54 are rural).  18 districts have more than 60% of students eligible for FRPL. Those above 70% include Postville, Storm Lake, Council Bluffs, Waterloo, South Page, Hamburg, Des Moines.   </a:t>
            </a:r>
          </a:p>
        </p:txBody>
      </p:sp>
      <p:pic>
        <p:nvPicPr>
          <p:cNvPr id="2" name="Picture 1">
            <a:extLst>
              <a:ext uri="{FF2B5EF4-FFF2-40B4-BE49-F238E27FC236}">
                <a16:creationId xmlns:a16="http://schemas.microsoft.com/office/drawing/2014/main" id="{FCD20BCC-7C7E-460B-A6E4-36A4AE7FF5D9}"/>
              </a:ext>
            </a:extLst>
          </p:cNvPr>
          <p:cNvPicPr>
            <a:picLocks noChangeAspect="1"/>
          </p:cNvPicPr>
          <p:nvPr/>
        </p:nvPicPr>
        <p:blipFill>
          <a:blip r:embed="rId2"/>
          <a:stretch>
            <a:fillRect/>
          </a:stretch>
        </p:blipFill>
        <p:spPr>
          <a:xfrm>
            <a:off x="152400" y="76199"/>
            <a:ext cx="8763000" cy="5153013"/>
          </a:xfrm>
          <a:prstGeom prst="rect">
            <a:avLst/>
          </a:prstGeom>
        </p:spPr>
      </p:pic>
    </p:spTree>
    <p:extLst>
      <p:ext uri="{BB962C8B-B14F-4D97-AF65-F5344CB8AC3E}">
        <p14:creationId xmlns:p14="http://schemas.microsoft.com/office/powerpoint/2010/main" val="37725305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5-Point Star 2"/>
          <p:cNvSpPr/>
          <p:nvPr/>
        </p:nvSpPr>
        <p:spPr>
          <a:xfrm>
            <a:off x="8394297" y="2438400"/>
            <a:ext cx="285750" cy="22860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5-Point Star 4"/>
          <p:cNvSpPr/>
          <p:nvPr/>
        </p:nvSpPr>
        <p:spPr>
          <a:xfrm>
            <a:off x="8458200" y="4267200"/>
            <a:ext cx="285750" cy="22860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Rectangle 5"/>
          <p:cNvSpPr/>
          <p:nvPr/>
        </p:nvSpPr>
        <p:spPr>
          <a:xfrm>
            <a:off x="316705" y="5410200"/>
            <a:ext cx="8338375" cy="584775"/>
          </a:xfrm>
          <a:prstGeom prst="rect">
            <a:avLst/>
          </a:prstGeom>
        </p:spPr>
        <p:txBody>
          <a:bodyPr wrap="square">
            <a:spAutoFit/>
          </a:bodyPr>
          <a:lstStyle/>
          <a:p>
            <a:r>
              <a:rPr lang="en-US" sz="1600" dirty="0"/>
              <a:t>Districts in the largest and smallest enrollment categories had the highest percentage of students eligible for free or reduced price lunch (DE Annual Condition of Education Report Table 1-10). </a:t>
            </a:r>
          </a:p>
        </p:txBody>
      </p:sp>
      <p:pic>
        <p:nvPicPr>
          <p:cNvPr id="2" name="Picture 1">
            <a:extLst>
              <a:ext uri="{FF2B5EF4-FFF2-40B4-BE49-F238E27FC236}">
                <a16:creationId xmlns:a16="http://schemas.microsoft.com/office/drawing/2014/main" id="{070AD0D8-AFEE-403A-B49D-6EEBFA5CB378}"/>
              </a:ext>
            </a:extLst>
          </p:cNvPr>
          <p:cNvPicPr>
            <a:picLocks noChangeAspect="1"/>
          </p:cNvPicPr>
          <p:nvPr/>
        </p:nvPicPr>
        <p:blipFill>
          <a:blip r:embed="rId2"/>
          <a:stretch>
            <a:fillRect/>
          </a:stretch>
        </p:blipFill>
        <p:spPr>
          <a:xfrm>
            <a:off x="316056" y="304800"/>
            <a:ext cx="8082456" cy="5105400"/>
          </a:xfrm>
          <a:prstGeom prst="rect">
            <a:avLst/>
          </a:prstGeom>
        </p:spPr>
      </p:pic>
    </p:spTree>
    <p:extLst>
      <p:ext uri="{BB962C8B-B14F-4D97-AF65-F5344CB8AC3E}">
        <p14:creationId xmlns:p14="http://schemas.microsoft.com/office/powerpoint/2010/main" val="25129553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Poverty Concentration: Cost of Education</a:t>
            </a:r>
          </a:p>
        </p:txBody>
      </p:sp>
      <p:sp>
        <p:nvSpPr>
          <p:cNvPr id="3" name="Content Placeholder 2"/>
          <p:cNvSpPr>
            <a:spLocks noGrp="1"/>
          </p:cNvSpPr>
          <p:nvPr>
            <p:ph idx="1"/>
          </p:nvPr>
        </p:nvSpPr>
        <p:spPr>
          <a:xfrm>
            <a:off x="457200" y="1981200"/>
            <a:ext cx="8458200" cy="3962400"/>
          </a:xfrm>
        </p:spPr>
        <p:txBody>
          <a:bodyPr>
            <a:normAutofit fontScale="92500" lnSpcReduction="10000"/>
          </a:bodyPr>
          <a:lstStyle/>
          <a:p>
            <a:pPr>
              <a:lnSpc>
                <a:spcPct val="120000"/>
              </a:lnSpc>
            </a:pPr>
            <a:r>
              <a:rPr lang="en-US" sz="1800" dirty="0"/>
              <a:t>The McCourt School of Public Policy, Georgetown, FutureEd, </a:t>
            </a:r>
            <a:r>
              <a:rPr lang="en-US" sz="1800" u="sng" dirty="0">
                <a:hlinkClick r:id="rId2"/>
              </a:rPr>
              <a:t>State Education Funding; The Poverty Equation</a:t>
            </a:r>
            <a:r>
              <a:rPr lang="en-US" sz="1800" dirty="0"/>
              <a:t>, March 2020, states, </a:t>
            </a:r>
          </a:p>
          <a:p>
            <a:pPr lvl="1">
              <a:lnSpc>
                <a:spcPct val="120000"/>
              </a:lnSpc>
            </a:pPr>
            <a:r>
              <a:rPr lang="en-US" sz="1500" dirty="0"/>
              <a:t>“What’s more, when poverty is concentrated in a school—that is, when a significant portion of students in a school come from low-income households—the impact on performance is compounded. </a:t>
            </a:r>
          </a:p>
          <a:p>
            <a:pPr lvl="1">
              <a:lnSpc>
                <a:spcPct val="120000"/>
              </a:lnSpc>
            </a:pPr>
            <a:r>
              <a:rPr lang="en-US" sz="1500" u="sng" dirty="0">
                <a:hlinkClick r:id="rId3"/>
              </a:rPr>
              <a:t>A body of research</a:t>
            </a:r>
            <a:r>
              <a:rPr lang="en-US" sz="1500" dirty="0"/>
              <a:t> suggests that there is a ‘tipping point,’ somewhere between 50 to 60 percent of a school’s students living in poverty, where performance for all students there drastically declines.”</a:t>
            </a:r>
          </a:p>
          <a:p>
            <a:pPr lvl="0">
              <a:lnSpc>
                <a:spcPct val="120000"/>
              </a:lnSpc>
            </a:pPr>
            <a:r>
              <a:rPr lang="en-US" dirty="0"/>
              <a:t>Nevada Study in Oct. 2018 studied successful school systems and costed out the staffing models of instruction and other services to determine the appropriate weighting commensurate with the programs needed at around .35  (would equate to $2,595 per low-income student in Iowa’s 2023 formula) </a:t>
            </a:r>
          </a:p>
          <a:p>
            <a:pPr lvl="0">
              <a:lnSpc>
                <a:spcPct val="120000"/>
              </a:lnSpc>
            </a:pPr>
            <a:r>
              <a:rPr lang="en-US" sz="1275" i="1" dirty="0"/>
              <a:t>Nevada School Finance Study, Augenblick, Palaich and Associates, Education Commission of the States, Picus Odden and Associates October 22, 2018</a:t>
            </a:r>
          </a:p>
          <a:p>
            <a:pPr>
              <a:lnSpc>
                <a:spcPct val="120000"/>
              </a:lnSpc>
            </a:pPr>
            <a:endParaRPr lang="en-US" dirty="0"/>
          </a:p>
        </p:txBody>
      </p:sp>
      <p:sp>
        <p:nvSpPr>
          <p:cNvPr id="4" name="Slide Number Placeholder 3"/>
          <p:cNvSpPr>
            <a:spLocks noGrp="1"/>
          </p:cNvSpPr>
          <p:nvPr>
            <p:ph type="sldNum" sz="quarter" idx="12"/>
          </p:nvPr>
        </p:nvSpPr>
        <p:spPr/>
        <p:txBody>
          <a:bodyPr/>
          <a:lstStyle/>
          <a:p>
            <a:fld id="{7E3A9E86-4CC3-4959-A751-C33E618564A4}" type="slidenum">
              <a:rPr lang="en-US" smtClean="0">
                <a:solidFill>
                  <a:prstClr val="black">
                    <a:tint val="75000"/>
                  </a:prstClr>
                </a:solidFill>
              </a:rPr>
              <a:pPr/>
              <a:t>42</a:t>
            </a:fld>
            <a:endParaRPr lang="en-US" dirty="0">
              <a:solidFill>
                <a:prstClr val="black">
                  <a:tint val="75000"/>
                </a:prstClr>
              </a:solidFill>
            </a:endParaRPr>
          </a:p>
        </p:txBody>
      </p:sp>
    </p:spTree>
    <p:extLst>
      <p:ext uri="{BB962C8B-B14F-4D97-AF65-F5344CB8AC3E}">
        <p14:creationId xmlns:p14="http://schemas.microsoft.com/office/powerpoint/2010/main" val="33208586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0"/>
            <a:ext cx="5943600" cy="642938"/>
          </a:xfrm>
        </p:spPr>
        <p:txBody>
          <a:bodyPr>
            <a:normAutofit fontScale="90000"/>
          </a:bodyPr>
          <a:lstStyle/>
          <a:p>
            <a:r>
              <a:rPr lang="en-US" dirty="0"/>
              <a:t>Funding Formulas in Iowa and Other States </a:t>
            </a:r>
          </a:p>
        </p:txBody>
      </p:sp>
      <p:sp>
        <p:nvSpPr>
          <p:cNvPr id="3" name="Content Placeholder 2"/>
          <p:cNvSpPr>
            <a:spLocks noGrp="1"/>
          </p:cNvSpPr>
          <p:nvPr>
            <p:ph idx="1"/>
          </p:nvPr>
        </p:nvSpPr>
        <p:spPr>
          <a:xfrm>
            <a:off x="304800" y="1905000"/>
            <a:ext cx="8534400" cy="4343400"/>
          </a:xfrm>
        </p:spPr>
        <p:txBody>
          <a:bodyPr>
            <a:normAutofit/>
          </a:bodyPr>
          <a:lstStyle/>
          <a:p>
            <a:pPr lvl="0"/>
            <a:r>
              <a:rPr lang="en-US" dirty="0"/>
              <a:t>Iowa’s formula provides a total of $148.9 million in 2022-23 for at-risk and dropout prevention programs, neither tied to “at-riskness.”</a:t>
            </a:r>
          </a:p>
          <a:p>
            <a:pPr lvl="1"/>
            <a:r>
              <a:rPr lang="en-US" sz="2000" dirty="0"/>
              <a:t>Dropout Prevention MSA: $136.5 million, capped at between 2.5% and 5% of regular program district cost, based on enrollment and history (most but not all UEN’s at 5%)</a:t>
            </a:r>
          </a:p>
          <a:p>
            <a:pPr lvl="1"/>
            <a:r>
              <a:rPr lang="en-US" sz="2000" dirty="0"/>
              <a:t>At-risk weighting in the formula: $17.2 million, based half on enrollment and half on grades 1-6 FRPL (translates to about 0.5% weighting based on low income)</a:t>
            </a:r>
          </a:p>
          <a:p>
            <a:pPr lvl="1"/>
            <a:r>
              <a:rPr lang="en-US" sz="2000" dirty="0"/>
              <a:t>By 2018, 47 states provided at-risk funding based on poverty or other metrics, for a national average weighting of .22 and well below the outcomes-based study which showed .35 provided the staffing and programs that made a difference. </a:t>
            </a:r>
          </a:p>
          <a:p>
            <a:endParaRPr lang="en-US" dirty="0"/>
          </a:p>
        </p:txBody>
      </p:sp>
      <p:sp>
        <p:nvSpPr>
          <p:cNvPr id="4" name="Slide Number Placeholder 3"/>
          <p:cNvSpPr>
            <a:spLocks noGrp="1"/>
          </p:cNvSpPr>
          <p:nvPr>
            <p:ph type="sldNum" sz="quarter" idx="12"/>
          </p:nvPr>
        </p:nvSpPr>
        <p:spPr/>
        <p:txBody>
          <a:bodyPr/>
          <a:lstStyle/>
          <a:p>
            <a:fld id="{7E3A9E86-4CC3-4959-A751-C33E618564A4}" type="slidenum">
              <a:rPr lang="en-US" smtClean="0">
                <a:solidFill>
                  <a:prstClr val="black">
                    <a:tint val="75000"/>
                  </a:prstClr>
                </a:solidFill>
              </a:rPr>
              <a:pPr/>
              <a:t>43</a:t>
            </a:fld>
            <a:endParaRPr lang="en-US" dirty="0">
              <a:solidFill>
                <a:prstClr val="black">
                  <a:tint val="75000"/>
                </a:prstClr>
              </a:solidFill>
            </a:endParaRPr>
          </a:p>
        </p:txBody>
      </p:sp>
    </p:spTree>
    <p:extLst>
      <p:ext uri="{BB962C8B-B14F-4D97-AF65-F5344CB8AC3E}">
        <p14:creationId xmlns:p14="http://schemas.microsoft.com/office/powerpoint/2010/main" val="25967512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FCB73-D1D4-44D5-ABCA-EB6549FC7CE2}"/>
              </a:ext>
            </a:extLst>
          </p:cNvPr>
          <p:cNvSpPr>
            <a:spLocks noGrp="1"/>
          </p:cNvSpPr>
          <p:nvPr>
            <p:ph type="title"/>
          </p:nvPr>
        </p:nvSpPr>
        <p:spPr/>
        <p:txBody>
          <a:bodyPr/>
          <a:lstStyle/>
          <a:p>
            <a:r>
              <a:rPr lang="en-US" dirty="0"/>
              <a:t>Did you know. . . . </a:t>
            </a:r>
          </a:p>
        </p:txBody>
      </p:sp>
      <p:sp>
        <p:nvSpPr>
          <p:cNvPr id="3" name="Content Placeholder 2">
            <a:extLst>
              <a:ext uri="{FF2B5EF4-FFF2-40B4-BE49-F238E27FC236}">
                <a16:creationId xmlns:a16="http://schemas.microsoft.com/office/drawing/2014/main" id="{FCBEBC22-5D3C-4FC3-8115-3923AA3ACC77}"/>
              </a:ext>
            </a:extLst>
          </p:cNvPr>
          <p:cNvSpPr>
            <a:spLocks noGrp="1"/>
          </p:cNvSpPr>
          <p:nvPr>
            <p:ph idx="1"/>
          </p:nvPr>
        </p:nvSpPr>
        <p:spPr>
          <a:xfrm>
            <a:off x="381000" y="1828800"/>
            <a:ext cx="8229600" cy="3886200"/>
          </a:xfrm>
        </p:spPr>
        <p:txBody>
          <a:bodyPr>
            <a:noAutofit/>
          </a:bodyPr>
          <a:lstStyle/>
          <a:p>
            <a:r>
              <a:rPr lang="en-US" sz="1900" dirty="0"/>
              <a:t>Iowa’s Statewide Voluntary Preschool Program (SVPP), first implemented in 2007-08, has grown to serve 31,468 4-year-olds in 2019-20 (still about 8K less than the kindergarten class). Pandemic reversed the trend, now serving about 2,000 four-year-olds below the peak PK enrollment.</a:t>
            </a:r>
          </a:p>
          <a:p>
            <a:r>
              <a:rPr lang="en-US" sz="1900" dirty="0"/>
              <a:t>In 2019-20, Iowa schools identified 12.4% of students requiring special education services, while the national average was 14%.  (Studies show effective PK program reduces likelihood of student needing special education over the long haul by 50%.)</a:t>
            </a:r>
          </a:p>
          <a:p>
            <a:r>
              <a:rPr lang="en-US" sz="1900" dirty="0"/>
              <a:t>Iowa is #1 in the nation in college credits earned while in high school per capita 12 years after initiating SVPP. </a:t>
            </a:r>
          </a:p>
          <a:p>
            <a:r>
              <a:rPr lang="en-US" sz="1900" dirty="0"/>
              <a:t>There are no funds to expand PK and school districts are prohibited from using general fund for PK expenditures. </a:t>
            </a:r>
          </a:p>
        </p:txBody>
      </p:sp>
      <p:sp>
        <p:nvSpPr>
          <p:cNvPr id="4" name="Slide Number Placeholder 3">
            <a:extLst>
              <a:ext uri="{FF2B5EF4-FFF2-40B4-BE49-F238E27FC236}">
                <a16:creationId xmlns:a16="http://schemas.microsoft.com/office/drawing/2014/main" id="{BC092880-9070-4D72-8137-E68311305CD9}"/>
              </a:ext>
            </a:extLst>
          </p:cNvPr>
          <p:cNvSpPr>
            <a:spLocks noGrp="1"/>
          </p:cNvSpPr>
          <p:nvPr>
            <p:ph type="sldNum" sz="quarter" idx="12"/>
          </p:nvPr>
        </p:nvSpPr>
        <p:spPr/>
        <p:txBody>
          <a:bodyPr/>
          <a:lstStyle/>
          <a:p>
            <a:fld id="{7E3A9E86-4CC3-4959-A751-C33E618564A4}" type="slidenum">
              <a:rPr lang="en-US" smtClean="0"/>
              <a:t>44</a:t>
            </a:fld>
            <a:endParaRPr lang="en-US" dirty="0"/>
          </a:p>
        </p:txBody>
      </p:sp>
      <p:pic>
        <p:nvPicPr>
          <p:cNvPr id="5" name="Picture 4" descr="tendermusings: Bring me back...">
            <a:extLst>
              <a:ext uri="{FF2B5EF4-FFF2-40B4-BE49-F238E27FC236}">
                <a16:creationId xmlns:a16="http://schemas.microsoft.com/office/drawing/2014/main" id="{28186F1B-2249-4F3E-ABF6-7CF13697FA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5406389"/>
            <a:ext cx="4384109" cy="800100"/>
          </a:xfrm>
          <a:prstGeom prst="rect">
            <a:avLst/>
          </a:prstGeom>
        </p:spPr>
      </p:pic>
    </p:spTree>
    <p:extLst>
      <p:ext uri="{BB962C8B-B14F-4D97-AF65-F5344CB8AC3E}">
        <p14:creationId xmlns:p14="http://schemas.microsoft.com/office/powerpoint/2010/main" val="14043850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F1033-1DC5-465F-AA9B-81D244EA43E2}"/>
              </a:ext>
            </a:extLst>
          </p:cNvPr>
          <p:cNvSpPr>
            <a:spLocks noGrp="1"/>
          </p:cNvSpPr>
          <p:nvPr>
            <p:ph type="title"/>
          </p:nvPr>
        </p:nvSpPr>
        <p:spPr>
          <a:xfrm>
            <a:off x="533400" y="304800"/>
            <a:ext cx="7848600" cy="932596"/>
          </a:xfrm>
        </p:spPr>
        <p:txBody>
          <a:bodyPr>
            <a:normAutofit fontScale="90000"/>
          </a:bodyPr>
          <a:lstStyle/>
          <a:p>
            <a:pPr algn="ctr"/>
            <a:r>
              <a:rPr lang="en-US" b="1" dirty="0"/>
              <a:t>PK = Positive Cost Benefit Outcome</a:t>
            </a:r>
          </a:p>
        </p:txBody>
      </p:sp>
      <p:sp>
        <p:nvSpPr>
          <p:cNvPr id="3" name="Content Placeholder 2">
            <a:extLst>
              <a:ext uri="{FF2B5EF4-FFF2-40B4-BE49-F238E27FC236}">
                <a16:creationId xmlns:a16="http://schemas.microsoft.com/office/drawing/2014/main" id="{B21A112B-FACC-4EC7-8D49-D95B4BC633BC}"/>
              </a:ext>
            </a:extLst>
          </p:cNvPr>
          <p:cNvSpPr>
            <a:spLocks noGrp="1"/>
          </p:cNvSpPr>
          <p:nvPr>
            <p:ph sz="half" idx="1"/>
          </p:nvPr>
        </p:nvSpPr>
        <p:spPr>
          <a:xfrm>
            <a:off x="822960" y="1845734"/>
            <a:ext cx="7330440" cy="4023360"/>
          </a:xfrm>
        </p:spPr>
        <p:txBody>
          <a:bodyPr>
            <a:normAutofit fontScale="77500" lnSpcReduction="20000"/>
          </a:bodyPr>
          <a:lstStyle/>
          <a:p>
            <a:r>
              <a:rPr lang="en-US" sz="2600" dirty="0"/>
              <a:t>Education Commission of the States, </a:t>
            </a:r>
            <a:r>
              <a:rPr lang="en-US" sz="2600" u="sng" dirty="0">
                <a:hlinkClick r:id="rId2"/>
              </a:rPr>
              <a:t>http://www.ecs.org/docs/early-learning-primer.pdf</a:t>
            </a:r>
            <a:r>
              <a:rPr lang="en-US" sz="2600" dirty="0"/>
              <a:t> Oct. 2014: </a:t>
            </a:r>
            <a:r>
              <a:rPr lang="en-US" sz="2600" i="1" dirty="0"/>
              <a:t>Six rigorous long term evaluation studies have found that children who participated in high-quality preschool programs were:</a:t>
            </a:r>
            <a:endParaRPr lang="en-US" dirty="0"/>
          </a:p>
          <a:p>
            <a:pPr lvl="2">
              <a:buFont typeface="Wingdings" panose="05000000000000000000" pitchFamily="2" charset="2"/>
              <a:buChar char="§"/>
            </a:pPr>
            <a:r>
              <a:rPr lang="en-US" sz="2100" i="1" dirty="0"/>
              <a:t> 25% less likely to drop out of school.</a:t>
            </a:r>
          </a:p>
          <a:p>
            <a:pPr lvl="2">
              <a:buFont typeface="Wingdings" panose="05000000000000000000" pitchFamily="2" charset="2"/>
              <a:buChar char="§"/>
            </a:pPr>
            <a:r>
              <a:rPr lang="en-US" sz="2100" i="1" dirty="0"/>
              <a:t>40% less likely to become a teen parent.</a:t>
            </a:r>
            <a:endParaRPr lang="en-US" sz="2100" dirty="0"/>
          </a:p>
          <a:p>
            <a:pPr lvl="2">
              <a:buFont typeface="Wingdings" panose="05000000000000000000" pitchFamily="2" charset="2"/>
              <a:buChar char="§"/>
            </a:pPr>
            <a:r>
              <a:rPr lang="en-US" sz="2100" i="1" dirty="0"/>
              <a:t>50% less likely to be placed in special education.</a:t>
            </a:r>
            <a:endParaRPr lang="en-US" sz="2100" dirty="0"/>
          </a:p>
          <a:p>
            <a:pPr lvl="2">
              <a:buFont typeface="Wingdings" panose="05000000000000000000" pitchFamily="2" charset="2"/>
              <a:buChar char="§"/>
            </a:pPr>
            <a:r>
              <a:rPr lang="en-US" sz="2100" i="1" dirty="0"/>
              <a:t>60% less likely to never attend college.</a:t>
            </a:r>
            <a:endParaRPr lang="en-US" sz="2100" dirty="0"/>
          </a:p>
          <a:p>
            <a:pPr lvl="2">
              <a:buFont typeface="Wingdings" panose="05000000000000000000" pitchFamily="2" charset="2"/>
              <a:buChar char="§"/>
            </a:pPr>
            <a:r>
              <a:rPr lang="en-US" sz="2100" i="1" dirty="0"/>
              <a:t>70% less likely to be arrested for a violent crime.</a:t>
            </a:r>
            <a:endParaRPr lang="en-US" sz="2100" dirty="0"/>
          </a:p>
          <a:p>
            <a:r>
              <a:rPr lang="en-US" dirty="0"/>
              <a:t> Sarah Daily, </a:t>
            </a:r>
            <a:r>
              <a:rPr lang="en-US" i="1" dirty="0"/>
              <a:t>Initiatives from Preschool to Third Grade: A Policymaker’s Guide</a:t>
            </a:r>
            <a:r>
              <a:rPr lang="en-US" dirty="0"/>
              <a:t>, shows reductions in costly outcomes that quality preschool prevents. (Denver, CO: Education Commission of the States, October 2014) </a:t>
            </a:r>
            <a:r>
              <a:rPr lang="en-US" u="sng" dirty="0">
                <a:hlinkClick r:id="rId3"/>
              </a:rPr>
              <a:t>http://www.ecs.org/docs/early-learning-primer.pdf</a:t>
            </a:r>
            <a:r>
              <a:rPr lang="en-US" dirty="0"/>
              <a:t>. The National Conference of State Legislatures quotes studies on long term return on investment. </a:t>
            </a:r>
            <a:r>
              <a:rPr lang="en-US" u="sng" dirty="0">
                <a:hlinkClick r:id="rId4"/>
              </a:rPr>
              <a:t>http://www.ncsl.org/research/human-services/new-research-early-education-as-economic-investme.aspx</a:t>
            </a:r>
            <a:r>
              <a:rPr lang="en-US" dirty="0"/>
              <a:t> </a:t>
            </a:r>
          </a:p>
          <a:p>
            <a:pPr algn="ctr"/>
            <a:r>
              <a:rPr lang="en-US" sz="2600" b="1" dirty="0"/>
              <a:t>What does your own data show?  </a:t>
            </a:r>
          </a:p>
        </p:txBody>
      </p:sp>
    </p:spTree>
    <p:extLst>
      <p:ext uri="{BB962C8B-B14F-4D97-AF65-F5344CB8AC3E}">
        <p14:creationId xmlns:p14="http://schemas.microsoft.com/office/powerpoint/2010/main" val="17235775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86605"/>
            <a:ext cx="8382000" cy="703996"/>
          </a:xfrm>
        </p:spPr>
        <p:txBody>
          <a:bodyPr/>
          <a:lstStyle/>
          <a:p>
            <a:r>
              <a:rPr lang="en-US" sz="4400" b="1" dirty="0"/>
              <a:t>Teacher, Administrator, Staff Shortage</a:t>
            </a:r>
            <a:endParaRPr lang="en-US" dirty="0"/>
          </a:p>
        </p:txBody>
      </p:sp>
      <p:sp>
        <p:nvSpPr>
          <p:cNvPr id="3" name="Content Placeholder 2"/>
          <p:cNvSpPr>
            <a:spLocks noGrp="1"/>
          </p:cNvSpPr>
          <p:nvPr>
            <p:ph idx="1"/>
          </p:nvPr>
        </p:nvSpPr>
        <p:spPr>
          <a:xfrm>
            <a:off x="312582" y="1066799"/>
            <a:ext cx="8602818" cy="5504595"/>
          </a:xfrm>
          <a:solidFill>
            <a:schemeClr val="bg2"/>
          </a:solidFill>
        </p:spPr>
        <p:txBody>
          <a:bodyPr>
            <a:normAutofit fontScale="77500" lnSpcReduction="20000"/>
          </a:bodyPr>
          <a:lstStyle/>
          <a:p>
            <a:pPr>
              <a:lnSpc>
                <a:spcPct val="120000"/>
              </a:lnSpc>
            </a:pPr>
            <a:r>
              <a:rPr lang="en-US" sz="2200" dirty="0"/>
              <a:t>Adequate funding is essential for public schools to compete with the private sector in hiring new and retaining experienced employees. Recent steps to simplify licensure reciprocity with other states and eliminate IPERS barriers to rehiring retirees are welcome relief, but insufficient to eliminate staff shortages urban schools experience today. New policies should be implemented to help schools meet the challenge of attracting and retaining tomorrow’s educators and recruiting teachers that mirror our diverse students. UEN supports flexibility in certification requirements such as a K-12 special education credential, minimizing barriers for educators with international experience to teach in our schools, additional teacher intern programs that include adequate pedagogy/on-the-job classroom exposure, and continued support for grow-your-own programs, para and teacher apprenticeships, tuition support and loan forgiveness programs. Iowa’s Future Ready Workforce efforts should include an educator focus to replenish the talent pool and attract high school and college students to a career in education. UEN supported last year’s discussion in the Iowa Senate to use the Management Fund for loan forgiveness and recruitment programs. Of critical importance is the dedication of state and local leaders to generate enthusiasm for teaching by speaking about and treating educators with the respect the profession deserves </a:t>
            </a:r>
            <a:r>
              <a:rPr lang="en-US" u="sng" dirty="0"/>
              <a:t>and keeping great Iowa teachers in classrooms in Iowa</a:t>
            </a:r>
            <a:r>
              <a:rPr lang="en-US" dirty="0"/>
              <a:t>. </a:t>
            </a:r>
            <a:endParaRPr lang="en-US" sz="2200" dirty="0"/>
          </a:p>
          <a:p>
            <a:r>
              <a:rPr lang="en-US" sz="2300" b="1" i="1" dirty="0">
                <a:solidFill>
                  <a:srgbClr val="7030A0"/>
                </a:solidFill>
              </a:rPr>
              <a:t>Messaging:</a:t>
            </a:r>
            <a:r>
              <a:rPr lang="en-US" sz="2300" i="1" dirty="0">
                <a:solidFill>
                  <a:srgbClr val="7030A0"/>
                </a:solidFill>
              </a:rPr>
              <a:t>  Iowa’s growing economy and inflation have made private sector jobs more attractive. Fewer college students are choosing education careers. Student loan debt and lower beginning teacher pay drives new teachers to other states. Expansion of private school will create another drain of the pool of teachers and staff. Political rhetoric targeting teachers diminishes the appeal of the job.</a:t>
            </a:r>
            <a:endParaRPr lang="en-US" sz="1800" i="1" dirty="0">
              <a:solidFill>
                <a:srgbClr val="7030A0"/>
              </a:solidFill>
            </a:endParaRPr>
          </a:p>
        </p:txBody>
      </p:sp>
    </p:spTree>
    <p:extLst>
      <p:ext uri="{BB962C8B-B14F-4D97-AF65-F5344CB8AC3E}">
        <p14:creationId xmlns:p14="http://schemas.microsoft.com/office/powerpoint/2010/main" val="2303596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B1FB8D-1D99-4C0C-A99B-6199BAF5A23F}"/>
              </a:ext>
            </a:extLst>
          </p:cNvPr>
          <p:cNvPicPr>
            <a:picLocks noChangeAspect="1"/>
          </p:cNvPicPr>
          <p:nvPr/>
        </p:nvPicPr>
        <p:blipFill>
          <a:blip r:embed="rId2"/>
          <a:stretch>
            <a:fillRect/>
          </a:stretch>
        </p:blipFill>
        <p:spPr>
          <a:xfrm>
            <a:off x="304800" y="609600"/>
            <a:ext cx="8229600" cy="4777837"/>
          </a:xfrm>
          <a:prstGeom prst="rect">
            <a:avLst/>
          </a:prstGeom>
        </p:spPr>
      </p:pic>
      <p:sp>
        <p:nvSpPr>
          <p:cNvPr id="5" name="TextBox 4">
            <a:extLst>
              <a:ext uri="{FF2B5EF4-FFF2-40B4-BE49-F238E27FC236}">
                <a16:creationId xmlns:a16="http://schemas.microsoft.com/office/drawing/2014/main" id="{DAF107A9-2BC9-4012-8581-93D82ED2EFD3}"/>
              </a:ext>
            </a:extLst>
          </p:cNvPr>
          <p:cNvSpPr txBox="1"/>
          <p:nvPr/>
        </p:nvSpPr>
        <p:spPr>
          <a:xfrm>
            <a:off x="2286000" y="533400"/>
            <a:ext cx="4724400" cy="369332"/>
          </a:xfrm>
          <a:prstGeom prst="rect">
            <a:avLst/>
          </a:prstGeom>
          <a:noFill/>
        </p:spPr>
        <p:txBody>
          <a:bodyPr wrap="square" rtlCol="0">
            <a:spAutoFit/>
          </a:bodyPr>
          <a:lstStyle/>
          <a:p>
            <a:r>
              <a:rPr lang="en-US" dirty="0"/>
              <a:t>DE Annual Condition of Education 2020</a:t>
            </a:r>
          </a:p>
        </p:txBody>
      </p:sp>
      <p:sp>
        <p:nvSpPr>
          <p:cNvPr id="8" name="TextBox 7">
            <a:extLst>
              <a:ext uri="{FF2B5EF4-FFF2-40B4-BE49-F238E27FC236}">
                <a16:creationId xmlns:a16="http://schemas.microsoft.com/office/drawing/2014/main" id="{7FE42653-60E0-4F94-84DE-78293F5CF974}"/>
              </a:ext>
            </a:extLst>
          </p:cNvPr>
          <p:cNvSpPr txBox="1"/>
          <p:nvPr/>
        </p:nvSpPr>
        <p:spPr>
          <a:xfrm>
            <a:off x="533400" y="71735"/>
            <a:ext cx="7315200" cy="923330"/>
          </a:xfrm>
          <a:prstGeom prst="rect">
            <a:avLst/>
          </a:prstGeom>
          <a:solidFill>
            <a:schemeClr val="accent5">
              <a:lumMod val="20000"/>
              <a:lumOff val="80000"/>
            </a:schemeClr>
          </a:solidFill>
        </p:spPr>
        <p:txBody>
          <a:bodyPr wrap="square" rtlCol="0">
            <a:spAutoFit/>
          </a:bodyPr>
          <a:lstStyle/>
          <a:p>
            <a:r>
              <a:rPr lang="en-US" dirty="0"/>
              <a:t>Gap between Iowa Average Teacher Salary and the National Average in 2019 is $4,815 (in 1988, the gap was $3,182).  With significant teacher shortages across the nation, beginning teacher pay is also a critical comparison.  </a:t>
            </a:r>
          </a:p>
        </p:txBody>
      </p:sp>
      <p:graphicFrame>
        <p:nvGraphicFramePr>
          <p:cNvPr id="2" name="Table 1">
            <a:extLst>
              <a:ext uri="{FF2B5EF4-FFF2-40B4-BE49-F238E27FC236}">
                <a16:creationId xmlns:a16="http://schemas.microsoft.com/office/drawing/2014/main" id="{5D891EE3-D1BB-4008-96C5-39E414585278}"/>
              </a:ext>
            </a:extLst>
          </p:cNvPr>
          <p:cNvGraphicFramePr>
            <a:graphicFrameLocks noGrp="1"/>
          </p:cNvGraphicFramePr>
          <p:nvPr>
            <p:extLst/>
          </p:nvPr>
        </p:nvGraphicFramePr>
        <p:xfrm>
          <a:off x="4495799" y="5246751"/>
          <a:ext cx="4572001" cy="1528464"/>
        </p:xfrm>
        <a:graphic>
          <a:graphicData uri="http://schemas.openxmlformats.org/drawingml/2006/table">
            <a:tbl>
              <a:tblPr>
                <a:tableStyleId>{5C22544A-7EE6-4342-B048-85BDC9FD1C3A}</a:tableStyleId>
              </a:tblPr>
              <a:tblGrid>
                <a:gridCol w="467898">
                  <a:extLst>
                    <a:ext uri="{9D8B030D-6E8A-4147-A177-3AD203B41FA5}">
                      <a16:colId xmlns:a16="http://schemas.microsoft.com/office/drawing/2014/main" val="3586626089"/>
                    </a:ext>
                  </a:extLst>
                </a:gridCol>
                <a:gridCol w="935798">
                  <a:extLst>
                    <a:ext uri="{9D8B030D-6E8A-4147-A177-3AD203B41FA5}">
                      <a16:colId xmlns:a16="http://schemas.microsoft.com/office/drawing/2014/main" val="732705047"/>
                    </a:ext>
                  </a:extLst>
                </a:gridCol>
                <a:gridCol w="922409">
                  <a:extLst>
                    <a:ext uri="{9D8B030D-6E8A-4147-A177-3AD203B41FA5}">
                      <a16:colId xmlns:a16="http://schemas.microsoft.com/office/drawing/2014/main" val="4141594321"/>
                    </a:ext>
                  </a:extLst>
                </a:gridCol>
                <a:gridCol w="950496">
                  <a:extLst>
                    <a:ext uri="{9D8B030D-6E8A-4147-A177-3AD203B41FA5}">
                      <a16:colId xmlns:a16="http://schemas.microsoft.com/office/drawing/2014/main" val="279544728"/>
                    </a:ext>
                  </a:extLst>
                </a:gridCol>
                <a:gridCol w="1295400">
                  <a:extLst>
                    <a:ext uri="{9D8B030D-6E8A-4147-A177-3AD203B41FA5}">
                      <a16:colId xmlns:a16="http://schemas.microsoft.com/office/drawing/2014/main" val="4251894642"/>
                    </a:ext>
                  </a:extLst>
                </a:gridCol>
              </a:tblGrid>
              <a:tr h="382116">
                <a:tc>
                  <a:txBody>
                    <a:bodyPr/>
                    <a:lstStyle/>
                    <a:p>
                      <a:pPr algn="l"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3810" marR="3810" marT="3810" marB="0" anchor="b"/>
                </a:tc>
                <a:tc>
                  <a:txBody>
                    <a:bodyPr/>
                    <a:lstStyle/>
                    <a:p>
                      <a:pPr algn="ctr" fontAlgn="b"/>
                      <a:r>
                        <a:rPr lang="en-US" sz="1400" b="1" u="none" strike="noStrike" dirty="0">
                          <a:effectLst/>
                        </a:rPr>
                        <a:t>2018-19</a:t>
                      </a:r>
                      <a:endParaRPr lang="en-US" sz="1400" b="1" i="0" u="none" strike="noStrike" dirty="0">
                        <a:solidFill>
                          <a:srgbClr val="000000"/>
                        </a:solidFill>
                        <a:effectLst/>
                        <a:latin typeface="Calibri" panose="020F0502020204030204" pitchFamily="34" charset="0"/>
                      </a:endParaRPr>
                    </a:p>
                  </a:txBody>
                  <a:tcPr marL="3810" marR="3810" marT="3810" marB="0" anchor="b"/>
                </a:tc>
                <a:tc>
                  <a:txBody>
                    <a:bodyPr/>
                    <a:lstStyle/>
                    <a:p>
                      <a:pPr algn="ctr" fontAlgn="b"/>
                      <a:r>
                        <a:rPr lang="en-US" sz="1400" b="1" u="none" strike="noStrike" dirty="0">
                          <a:effectLst/>
                        </a:rPr>
                        <a:t>2019-20</a:t>
                      </a:r>
                      <a:endParaRPr lang="en-US" sz="1400" b="1" i="0" u="none" strike="noStrike" dirty="0">
                        <a:solidFill>
                          <a:srgbClr val="000000"/>
                        </a:solidFill>
                        <a:effectLst/>
                        <a:latin typeface="Calibri" panose="020F0502020204030204" pitchFamily="34" charset="0"/>
                      </a:endParaRPr>
                    </a:p>
                  </a:txBody>
                  <a:tcPr marL="3810" marR="3810" marT="3810" marB="0" anchor="b"/>
                </a:tc>
                <a:tc>
                  <a:txBody>
                    <a:bodyPr/>
                    <a:lstStyle/>
                    <a:p>
                      <a:pPr algn="ctr" fontAlgn="b"/>
                      <a:r>
                        <a:rPr lang="en-US" sz="1400" b="1" i="0" u="none" strike="noStrike" dirty="0">
                          <a:solidFill>
                            <a:srgbClr val="000000"/>
                          </a:solidFill>
                          <a:effectLst/>
                          <a:latin typeface="Calibri" panose="020F0502020204030204" pitchFamily="34" charset="0"/>
                        </a:rPr>
                        <a:t>2020-21</a:t>
                      </a:r>
                    </a:p>
                  </a:txBody>
                  <a:tcPr marL="3810" marR="3810" marT="3810" marB="0" anchor="b"/>
                </a:tc>
                <a:tc>
                  <a:txBody>
                    <a:bodyPr/>
                    <a:lstStyle/>
                    <a:p>
                      <a:pPr algn="ctr" fontAlgn="b"/>
                      <a:r>
                        <a:rPr lang="en-US" sz="1400" b="1" i="0" u="none" strike="noStrike" dirty="0">
                          <a:solidFill>
                            <a:srgbClr val="000000"/>
                          </a:solidFill>
                          <a:effectLst/>
                          <a:latin typeface="Calibri" panose="020F0502020204030204" pitchFamily="34" charset="0"/>
                        </a:rPr>
                        <a:t>2021-22 est’d</a:t>
                      </a:r>
                    </a:p>
                  </a:txBody>
                  <a:tcPr marL="3810" marR="3810" marT="3810" marB="0" anchor="b"/>
                </a:tc>
                <a:extLst>
                  <a:ext uri="{0D108BD9-81ED-4DB2-BD59-A6C34878D82A}">
                    <a16:rowId xmlns:a16="http://schemas.microsoft.com/office/drawing/2014/main" val="834892043"/>
                  </a:ext>
                </a:extLst>
              </a:tr>
              <a:tr h="382116">
                <a:tc>
                  <a:txBody>
                    <a:bodyPr/>
                    <a:lstStyle/>
                    <a:p>
                      <a:pPr algn="r" fontAlgn="b"/>
                      <a:r>
                        <a:rPr lang="en-US" sz="1400" u="none" strike="noStrike" dirty="0">
                          <a:effectLst/>
                        </a:rPr>
                        <a:t>Iowa</a:t>
                      </a:r>
                      <a:endParaRPr lang="en-US" sz="1400" b="1" i="0" u="none" strike="noStrike" dirty="0">
                        <a:solidFill>
                          <a:srgbClr val="000000"/>
                        </a:solidFill>
                        <a:effectLst/>
                        <a:latin typeface="Calibri" panose="020F0502020204030204" pitchFamily="34" charset="0"/>
                      </a:endParaRPr>
                    </a:p>
                  </a:txBody>
                  <a:tcPr marL="3810" marR="3810" marT="3810" marB="0" anchor="b"/>
                </a:tc>
                <a:tc>
                  <a:txBody>
                    <a:bodyPr/>
                    <a:lstStyle/>
                    <a:p>
                      <a:pPr algn="l" fontAlgn="b"/>
                      <a:r>
                        <a:rPr lang="en-US" sz="1400" u="none" strike="noStrike" dirty="0">
                          <a:effectLst/>
                        </a:rPr>
                        <a:t> $      57,489 </a:t>
                      </a:r>
                      <a:endParaRPr lang="en-US" sz="1400" b="0" i="0" u="none" strike="noStrike" dirty="0">
                        <a:solidFill>
                          <a:srgbClr val="000000"/>
                        </a:solidFill>
                        <a:effectLst/>
                        <a:latin typeface="Calibri" panose="020F0502020204030204" pitchFamily="34" charset="0"/>
                      </a:endParaRPr>
                    </a:p>
                  </a:txBody>
                  <a:tcPr marL="3810" marR="3810" marT="3810" marB="0" anchor="b"/>
                </a:tc>
                <a:tc>
                  <a:txBody>
                    <a:bodyPr/>
                    <a:lstStyle/>
                    <a:p>
                      <a:pPr algn="l" fontAlgn="b"/>
                      <a:r>
                        <a:rPr lang="en-US" sz="1400" u="none" strike="noStrike" dirty="0">
                          <a:effectLst/>
                        </a:rPr>
                        <a:t> $      58,184 </a:t>
                      </a:r>
                      <a:endParaRPr lang="en-US" sz="1400" b="0" i="0" u="none" strike="noStrike" dirty="0">
                        <a:solidFill>
                          <a:srgbClr val="000000"/>
                        </a:solidFill>
                        <a:effectLst/>
                        <a:latin typeface="Calibri" panose="020F0502020204030204" pitchFamily="34" charset="0"/>
                      </a:endParaRPr>
                    </a:p>
                  </a:txBody>
                  <a:tcPr marL="3810" marR="3810" marT="3810" marB="0" anchor="b"/>
                </a:tc>
                <a:tc>
                  <a:txBody>
                    <a:bodyPr/>
                    <a:lstStyle/>
                    <a:p>
                      <a:pPr algn="l" fontAlgn="b"/>
                      <a:r>
                        <a:rPr lang="en-US" sz="1400" b="0" i="0" u="none" strike="noStrike" dirty="0">
                          <a:solidFill>
                            <a:srgbClr val="000000"/>
                          </a:solidFill>
                          <a:effectLst/>
                          <a:latin typeface="Calibri" panose="020F0502020204030204" pitchFamily="34" charset="0"/>
                        </a:rPr>
                        <a:t> $    58,831</a:t>
                      </a:r>
                    </a:p>
                  </a:txBody>
                  <a:tcPr marL="3810" marR="3810" marT="3810" marB="0" anchor="b"/>
                </a:tc>
                <a:tc>
                  <a:txBody>
                    <a:bodyPr/>
                    <a:lstStyle/>
                    <a:p>
                      <a:pPr algn="l" fontAlgn="b"/>
                      <a:r>
                        <a:rPr lang="en-US" sz="1400" b="0" i="0" u="none" strike="noStrike" dirty="0">
                          <a:solidFill>
                            <a:srgbClr val="000000"/>
                          </a:solidFill>
                          <a:effectLst/>
                          <a:latin typeface="Calibri" panose="020F0502020204030204" pitchFamily="34" charset="0"/>
                        </a:rPr>
                        <a:t> $    59,262</a:t>
                      </a:r>
                    </a:p>
                  </a:txBody>
                  <a:tcPr marL="3810" marR="3810" marT="3810" marB="0" anchor="b"/>
                </a:tc>
                <a:extLst>
                  <a:ext uri="{0D108BD9-81ED-4DB2-BD59-A6C34878D82A}">
                    <a16:rowId xmlns:a16="http://schemas.microsoft.com/office/drawing/2014/main" val="49755181"/>
                  </a:ext>
                </a:extLst>
              </a:tr>
              <a:tr h="382116">
                <a:tc>
                  <a:txBody>
                    <a:bodyPr/>
                    <a:lstStyle/>
                    <a:p>
                      <a:pPr algn="r" fontAlgn="b"/>
                      <a:r>
                        <a:rPr lang="en-US" sz="1400" u="none" strike="noStrike" dirty="0">
                          <a:effectLst/>
                        </a:rPr>
                        <a:t>USA</a:t>
                      </a:r>
                      <a:endParaRPr lang="en-US" sz="1400" b="1" i="0" u="none" strike="noStrike" dirty="0">
                        <a:solidFill>
                          <a:srgbClr val="000000"/>
                        </a:solidFill>
                        <a:effectLst/>
                        <a:latin typeface="Calibri" panose="020F0502020204030204" pitchFamily="34" charset="0"/>
                      </a:endParaRPr>
                    </a:p>
                  </a:txBody>
                  <a:tcPr marL="3810" marR="3810" marT="3810" marB="0" anchor="b"/>
                </a:tc>
                <a:tc>
                  <a:txBody>
                    <a:bodyPr/>
                    <a:lstStyle/>
                    <a:p>
                      <a:pPr algn="l" fontAlgn="b"/>
                      <a:r>
                        <a:rPr lang="en-US" sz="1400" u="none" strike="noStrike" dirty="0">
                          <a:effectLst/>
                        </a:rPr>
                        <a:t> $      62,304 </a:t>
                      </a:r>
                      <a:endParaRPr lang="en-US" sz="1400" b="0" i="0" u="none" strike="noStrike" dirty="0">
                        <a:solidFill>
                          <a:srgbClr val="000000"/>
                        </a:solidFill>
                        <a:effectLst/>
                        <a:latin typeface="Calibri" panose="020F0502020204030204" pitchFamily="34" charset="0"/>
                      </a:endParaRPr>
                    </a:p>
                  </a:txBody>
                  <a:tcPr marL="3810" marR="3810" marT="3810" marB="0" anchor="b"/>
                </a:tc>
                <a:tc>
                  <a:txBody>
                    <a:bodyPr/>
                    <a:lstStyle/>
                    <a:p>
                      <a:pPr algn="l" fontAlgn="b"/>
                      <a:r>
                        <a:rPr lang="en-US" sz="1400" u="none" strike="noStrike" dirty="0">
                          <a:effectLst/>
                        </a:rPr>
                        <a:t> $      64,133 </a:t>
                      </a:r>
                      <a:endParaRPr lang="en-US" sz="1400" b="0" i="0" u="none" strike="noStrike" dirty="0">
                        <a:solidFill>
                          <a:srgbClr val="000000"/>
                        </a:solidFill>
                        <a:effectLst/>
                        <a:latin typeface="Calibri" panose="020F0502020204030204" pitchFamily="34" charset="0"/>
                      </a:endParaRPr>
                    </a:p>
                  </a:txBody>
                  <a:tcPr marL="3810" marR="3810" marT="3810" marB="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400" u="none" strike="noStrike" dirty="0">
                          <a:effectLst/>
                        </a:rPr>
                        <a:t> </a:t>
                      </a:r>
                      <a:r>
                        <a:rPr lang="en-US" sz="1400" u="none" strike="noStrike" kern="1200" dirty="0">
                          <a:solidFill>
                            <a:schemeClr val="dk1"/>
                          </a:solidFill>
                          <a:effectLst/>
                          <a:latin typeface="+mn-lt"/>
                          <a:ea typeface="+mn-ea"/>
                          <a:cs typeface="+mn-cs"/>
                        </a:rPr>
                        <a:t>$    65, 293</a:t>
                      </a:r>
                    </a:p>
                  </a:txBody>
                  <a:tcPr marL="3810" marR="3810" marT="3810" marB="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400" u="none" strike="noStrike" dirty="0">
                          <a:effectLst/>
                        </a:rPr>
                        <a:t> </a:t>
                      </a:r>
                      <a:r>
                        <a:rPr lang="en-US" sz="1400" u="none" strike="noStrike" kern="1200" dirty="0">
                          <a:solidFill>
                            <a:schemeClr val="dk1"/>
                          </a:solidFill>
                          <a:effectLst/>
                          <a:latin typeface="+mn-lt"/>
                          <a:ea typeface="+mn-ea"/>
                          <a:cs typeface="+mn-cs"/>
                        </a:rPr>
                        <a:t>$    66,397</a:t>
                      </a:r>
                    </a:p>
                  </a:txBody>
                  <a:tcPr marL="3810" marR="3810" marT="3810" marB="0" anchor="b"/>
                </a:tc>
                <a:extLst>
                  <a:ext uri="{0D108BD9-81ED-4DB2-BD59-A6C34878D82A}">
                    <a16:rowId xmlns:a16="http://schemas.microsoft.com/office/drawing/2014/main" val="2155085841"/>
                  </a:ext>
                </a:extLst>
              </a:tr>
              <a:tr h="382116">
                <a:tc>
                  <a:txBody>
                    <a:bodyPr/>
                    <a:lstStyle/>
                    <a:p>
                      <a:pPr algn="r" fontAlgn="b"/>
                      <a:r>
                        <a:rPr lang="en-US" sz="1200" b="0" i="0" u="none" strike="noStrike" dirty="0">
                          <a:solidFill>
                            <a:srgbClr val="000000"/>
                          </a:solidFill>
                          <a:effectLst/>
                          <a:latin typeface="Calibri" panose="020F0502020204030204" pitchFamily="34" charset="0"/>
                        </a:rPr>
                        <a:t>IA-USA</a:t>
                      </a:r>
                    </a:p>
                  </a:txBody>
                  <a:tcPr marL="3810" marR="3810" marT="3810" marB="0" anchor="b"/>
                </a:tc>
                <a:tc>
                  <a:txBody>
                    <a:bodyPr/>
                    <a:lstStyle/>
                    <a:p>
                      <a:pPr algn="ctr" fontAlgn="b"/>
                      <a:r>
                        <a:rPr lang="en-US" sz="1400" b="0" i="0" u="none" strike="noStrike" dirty="0">
                          <a:solidFill>
                            <a:srgbClr val="C00000"/>
                          </a:solidFill>
                          <a:effectLst/>
                          <a:latin typeface="Calibri" panose="020F0502020204030204" pitchFamily="34" charset="0"/>
                        </a:rPr>
                        <a:t>($4,815)</a:t>
                      </a:r>
                    </a:p>
                  </a:txBody>
                  <a:tcPr marL="3810" marR="3810" marT="3810" marB="0" anchor="b"/>
                </a:tc>
                <a:tc>
                  <a:txBody>
                    <a:bodyPr/>
                    <a:lstStyle/>
                    <a:p>
                      <a:pPr algn="ctr" fontAlgn="b"/>
                      <a:r>
                        <a:rPr lang="en-US" sz="1400" b="0" i="0" u="none" strike="noStrike" dirty="0">
                          <a:solidFill>
                            <a:srgbClr val="C00000"/>
                          </a:solidFill>
                          <a:effectLst/>
                          <a:latin typeface="Calibri" panose="020F0502020204030204" pitchFamily="34" charset="0"/>
                        </a:rPr>
                        <a:t>($5,949)</a:t>
                      </a:r>
                    </a:p>
                  </a:txBody>
                  <a:tcPr marL="3810" marR="3810" marT="3810" marB="0" anchor="b"/>
                </a:tc>
                <a:tc>
                  <a:txBody>
                    <a:bodyPr/>
                    <a:lstStyle/>
                    <a:p>
                      <a:pPr algn="ctr" fontAlgn="b"/>
                      <a:r>
                        <a:rPr lang="en-US" sz="1400" b="0" i="0" u="none" strike="noStrike" dirty="0">
                          <a:solidFill>
                            <a:srgbClr val="C00000"/>
                          </a:solidFill>
                          <a:effectLst/>
                          <a:latin typeface="Calibri" panose="020F0502020204030204" pitchFamily="34" charset="0"/>
                        </a:rPr>
                        <a:t>($6,462)</a:t>
                      </a:r>
                    </a:p>
                  </a:txBody>
                  <a:tcPr marL="3810" marR="3810" marT="3810" marB="0" anchor="b"/>
                </a:tc>
                <a:tc>
                  <a:txBody>
                    <a:bodyPr/>
                    <a:lstStyle/>
                    <a:p>
                      <a:pPr algn="ctr" fontAlgn="b"/>
                      <a:r>
                        <a:rPr lang="en-US" sz="1400" b="0" i="0" u="none" strike="noStrike" dirty="0">
                          <a:solidFill>
                            <a:srgbClr val="C00000"/>
                          </a:solidFill>
                          <a:effectLst/>
                          <a:latin typeface="Calibri" panose="020F0502020204030204" pitchFamily="34" charset="0"/>
                        </a:rPr>
                        <a:t>($7,135)</a:t>
                      </a:r>
                    </a:p>
                  </a:txBody>
                  <a:tcPr marL="3810" marR="3810" marT="3810" marB="0" anchor="b"/>
                </a:tc>
                <a:extLst>
                  <a:ext uri="{0D108BD9-81ED-4DB2-BD59-A6C34878D82A}">
                    <a16:rowId xmlns:a16="http://schemas.microsoft.com/office/drawing/2014/main" val="2300892669"/>
                  </a:ext>
                </a:extLst>
              </a:tr>
            </a:tbl>
          </a:graphicData>
        </a:graphic>
      </p:graphicFrame>
      <p:sp>
        <p:nvSpPr>
          <p:cNvPr id="3" name="TextBox 2">
            <a:extLst>
              <a:ext uri="{FF2B5EF4-FFF2-40B4-BE49-F238E27FC236}">
                <a16:creationId xmlns:a16="http://schemas.microsoft.com/office/drawing/2014/main" id="{89EA433E-1E48-463F-8039-A59A75040BA7}"/>
              </a:ext>
            </a:extLst>
          </p:cNvPr>
          <p:cNvSpPr txBox="1"/>
          <p:nvPr/>
        </p:nvSpPr>
        <p:spPr>
          <a:xfrm>
            <a:off x="457200" y="5715000"/>
            <a:ext cx="3429000" cy="415498"/>
          </a:xfrm>
          <a:prstGeom prst="rect">
            <a:avLst/>
          </a:prstGeom>
          <a:noFill/>
        </p:spPr>
        <p:txBody>
          <a:bodyPr wrap="square" rtlCol="0">
            <a:spAutoFit/>
          </a:bodyPr>
          <a:lstStyle/>
          <a:p>
            <a:r>
              <a:rPr lang="en-US" sz="1050" dirty="0">
                <a:hlinkClick r:id="rId3"/>
              </a:rPr>
              <a:t>https://www.nea.org/sites/default/files/2022-04/2022%20Rankings%20and%20Estimates%20Report.pdf</a:t>
            </a:r>
            <a:r>
              <a:rPr lang="en-US" sz="1050" dirty="0"/>
              <a:t> </a:t>
            </a:r>
          </a:p>
        </p:txBody>
      </p:sp>
    </p:spTree>
    <p:extLst>
      <p:ext uri="{BB962C8B-B14F-4D97-AF65-F5344CB8AC3E}">
        <p14:creationId xmlns:p14="http://schemas.microsoft.com/office/powerpoint/2010/main" val="37335602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D226555-AB5E-48F6-89D5-3FA2923091DB}"/>
              </a:ext>
            </a:extLst>
          </p:cNvPr>
          <p:cNvPicPr>
            <a:picLocks noGrp="1" noChangeAspect="1"/>
          </p:cNvPicPr>
          <p:nvPr>
            <p:ph idx="1"/>
          </p:nvPr>
        </p:nvPicPr>
        <p:blipFill>
          <a:blip r:embed="rId2"/>
          <a:stretch>
            <a:fillRect/>
          </a:stretch>
        </p:blipFill>
        <p:spPr>
          <a:xfrm>
            <a:off x="152400" y="33251"/>
            <a:ext cx="5029200" cy="6385073"/>
          </a:xfrm>
          <a:prstGeom prst="rect">
            <a:avLst/>
          </a:prstGeom>
        </p:spPr>
      </p:pic>
      <p:sp>
        <p:nvSpPr>
          <p:cNvPr id="4" name="Slide Number Placeholder 3">
            <a:extLst>
              <a:ext uri="{FF2B5EF4-FFF2-40B4-BE49-F238E27FC236}">
                <a16:creationId xmlns:a16="http://schemas.microsoft.com/office/drawing/2014/main" id="{E88CF7D9-4E4D-42DD-9098-BC951CD55B22}"/>
              </a:ext>
            </a:extLst>
          </p:cNvPr>
          <p:cNvSpPr>
            <a:spLocks noGrp="1"/>
          </p:cNvSpPr>
          <p:nvPr>
            <p:ph type="sldNum" sz="quarter" idx="12"/>
          </p:nvPr>
        </p:nvSpPr>
        <p:spPr/>
        <p:txBody>
          <a:bodyPr/>
          <a:lstStyle/>
          <a:p>
            <a:fld id="{7E3A9E86-4CC3-4959-A751-C33E618564A4}" type="slidenum">
              <a:rPr lang="en-US" smtClean="0"/>
              <a:t>48</a:t>
            </a:fld>
            <a:endParaRPr lang="en-US" dirty="0"/>
          </a:p>
        </p:txBody>
      </p:sp>
      <p:sp>
        <p:nvSpPr>
          <p:cNvPr id="6" name="TextBox 5">
            <a:extLst>
              <a:ext uri="{FF2B5EF4-FFF2-40B4-BE49-F238E27FC236}">
                <a16:creationId xmlns:a16="http://schemas.microsoft.com/office/drawing/2014/main" id="{11D3C42D-4B70-4B59-AF2D-70CBA22DDB5F}"/>
              </a:ext>
            </a:extLst>
          </p:cNvPr>
          <p:cNvSpPr txBox="1"/>
          <p:nvPr/>
        </p:nvSpPr>
        <p:spPr>
          <a:xfrm>
            <a:off x="5791200" y="2209800"/>
            <a:ext cx="2971800" cy="1815882"/>
          </a:xfrm>
          <a:prstGeom prst="rect">
            <a:avLst/>
          </a:prstGeom>
          <a:noFill/>
        </p:spPr>
        <p:txBody>
          <a:bodyPr wrap="square" rtlCol="0">
            <a:spAutoFit/>
          </a:bodyPr>
          <a:lstStyle/>
          <a:p>
            <a:r>
              <a:rPr lang="en-US" sz="2800" dirty="0"/>
              <a:t>In 2019-20, Iowa ranked 38 in beginning teacher pay.</a:t>
            </a:r>
          </a:p>
        </p:txBody>
      </p:sp>
      <p:cxnSp>
        <p:nvCxnSpPr>
          <p:cNvPr id="7" name="Straight Arrow Connector 6">
            <a:extLst>
              <a:ext uri="{FF2B5EF4-FFF2-40B4-BE49-F238E27FC236}">
                <a16:creationId xmlns:a16="http://schemas.microsoft.com/office/drawing/2014/main" id="{B56CDBEA-6186-4488-95B8-33E66A807A26}"/>
              </a:ext>
            </a:extLst>
          </p:cNvPr>
          <p:cNvCxnSpPr/>
          <p:nvPr/>
        </p:nvCxnSpPr>
        <p:spPr>
          <a:xfrm flipH="1">
            <a:off x="4953000" y="2971800"/>
            <a:ext cx="838200" cy="76200"/>
          </a:xfrm>
          <a:prstGeom prst="straightConnector1">
            <a:avLst/>
          </a:prstGeom>
          <a:ln w="41275">
            <a:tailEnd type="triangle"/>
          </a:ln>
        </p:spPr>
        <p:style>
          <a:lnRef idx="1">
            <a:schemeClr val="accent2"/>
          </a:lnRef>
          <a:fillRef idx="0">
            <a:schemeClr val="accent2"/>
          </a:fillRef>
          <a:effectRef idx="0">
            <a:schemeClr val="accent2"/>
          </a:effectRef>
          <a:fontRef idx="minor">
            <a:schemeClr val="tx1"/>
          </a:fontRef>
        </p:style>
      </p:cxnSp>
      <p:sp>
        <p:nvSpPr>
          <p:cNvPr id="3" name="TextBox 2">
            <a:extLst>
              <a:ext uri="{FF2B5EF4-FFF2-40B4-BE49-F238E27FC236}">
                <a16:creationId xmlns:a16="http://schemas.microsoft.com/office/drawing/2014/main" id="{501CC3B9-E29F-4CEE-A2F0-84B433CE07DC}"/>
              </a:ext>
            </a:extLst>
          </p:cNvPr>
          <p:cNvSpPr txBox="1"/>
          <p:nvPr/>
        </p:nvSpPr>
        <p:spPr>
          <a:xfrm>
            <a:off x="5715000" y="5105400"/>
            <a:ext cx="3048000" cy="1200329"/>
          </a:xfrm>
          <a:prstGeom prst="rect">
            <a:avLst/>
          </a:prstGeom>
          <a:noFill/>
        </p:spPr>
        <p:txBody>
          <a:bodyPr wrap="square" rtlCol="0">
            <a:spAutoFit/>
          </a:bodyPr>
          <a:lstStyle/>
          <a:p>
            <a:r>
              <a:rPr lang="en-US" u="sng" dirty="0">
                <a:hlinkClick r:id="rId3"/>
              </a:rPr>
              <a:t>https://learningpolicyinstitute.org/product/understanding-teacher-compensation-state-by-state-analysis</a:t>
            </a:r>
            <a:endParaRPr lang="en-US" dirty="0"/>
          </a:p>
        </p:txBody>
      </p:sp>
    </p:spTree>
    <p:extLst>
      <p:ext uri="{BB962C8B-B14F-4D97-AF65-F5344CB8AC3E}">
        <p14:creationId xmlns:p14="http://schemas.microsoft.com/office/powerpoint/2010/main" val="34914810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25BC578-1AB5-42EF-B34B-BC31BCF039C3}"/>
              </a:ext>
            </a:extLst>
          </p:cNvPr>
          <p:cNvPicPr>
            <a:picLocks noChangeAspect="1"/>
          </p:cNvPicPr>
          <p:nvPr/>
        </p:nvPicPr>
        <p:blipFill>
          <a:blip r:embed="rId2"/>
          <a:stretch>
            <a:fillRect/>
          </a:stretch>
        </p:blipFill>
        <p:spPr>
          <a:xfrm>
            <a:off x="228600" y="304800"/>
            <a:ext cx="8961119" cy="5334000"/>
          </a:xfrm>
          <a:prstGeom prst="rect">
            <a:avLst/>
          </a:prstGeom>
        </p:spPr>
      </p:pic>
      <p:sp>
        <p:nvSpPr>
          <p:cNvPr id="3" name="Content Placeholder 2">
            <a:extLst>
              <a:ext uri="{FF2B5EF4-FFF2-40B4-BE49-F238E27FC236}">
                <a16:creationId xmlns:a16="http://schemas.microsoft.com/office/drawing/2014/main" id="{F804285D-1DD8-456E-A321-9AEC4E1F4936}"/>
              </a:ext>
            </a:extLst>
          </p:cNvPr>
          <p:cNvSpPr>
            <a:spLocks noGrp="1"/>
          </p:cNvSpPr>
          <p:nvPr>
            <p:ph idx="1"/>
          </p:nvPr>
        </p:nvSpPr>
        <p:spPr>
          <a:xfrm>
            <a:off x="876299" y="5257800"/>
            <a:ext cx="7543801" cy="1219200"/>
          </a:xfrm>
        </p:spPr>
        <p:txBody>
          <a:bodyPr>
            <a:normAutofit/>
          </a:bodyPr>
          <a:lstStyle/>
          <a:p>
            <a:r>
              <a:rPr lang="en-US" sz="1600" dirty="0"/>
              <a:t>Although minority students now make up 26.1% of the public-school K-12 enrollment, Iowa’s full time teachers are only 2.8% minority.  Since UEN districts educate 77% of minority students, this lack of diversity is even more concerning.  </a:t>
            </a:r>
          </a:p>
        </p:txBody>
      </p:sp>
      <p:sp>
        <p:nvSpPr>
          <p:cNvPr id="6" name="Oval 5">
            <a:extLst>
              <a:ext uri="{FF2B5EF4-FFF2-40B4-BE49-F238E27FC236}">
                <a16:creationId xmlns:a16="http://schemas.microsoft.com/office/drawing/2014/main" id="{2BC1985E-4248-4FFE-B7F9-3B1615991A19}"/>
              </a:ext>
            </a:extLst>
          </p:cNvPr>
          <p:cNvSpPr/>
          <p:nvPr/>
        </p:nvSpPr>
        <p:spPr>
          <a:xfrm>
            <a:off x="4648199" y="2438400"/>
            <a:ext cx="914400" cy="45720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097890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143000"/>
            <a:ext cx="8686800" cy="1386526"/>
          </a:xfrm>
          <a:solidFill>
            <a:schemeClr val="bg1"/>
          </a:solidFill>
        </p:spPr>
        <p:txBody>
          <a:bodyPr>
            <a:noAutofit/>
          </a:bodyPr>
          <a:lstStyle/>
          <a:p>
            <a:pPr>
              <a:lnSpc>
                <a:spcPct val="100000"/>
              </a:lnSpc>
              <a:spcAft>
                <a:spcPts val="600"/>
              </a:spcAft>
            </a:pPr>
            <a:r>
              <a:rPr lang="en-US" sz="3200" b="1" dirty="0">
                <a:latin typeface="Times New Roman" panose="02020603050405020304" pitchFamily="18" charset="0"/>
                <a:cs typeface="Times New Roman" panose="02020603050405020304" pitchFamily="18" charset="0"/>
              </a:rPr>
              <a:t>The UEN. . .</a:t>
            </a:r>
            <a:r>
              <a:rPr lang="en-US" sz="2800" dirty="0"/>
              <a:t> helps to build capacity in urban education by facilitating connections between member districts to improve student academic performance, narrow achievement gaps, improve professional development; and strengthen leadership, governance, and management</a:t>
            </a:r>
            <a:br>
              <a:rPr lang="en-US" sz="2800" dirty="0"/>
            </a:br>
            <a:r>
              <a:rPr lang="en-US" sz="1800" dirty="0"/>
              <a:t> </a:t>
            </a:r>
          </a:p>
        </p:txBody>
      </p:sp>
      <p:pic>
        <p:nvPicPr>
          <p:cNvPr id="3" name="Picture 2">
            <a:extLst>
              <a:ext uri="{FF2B5EF4-FFF2-40B4-BE49-F238E27FC236}">
                <a16:creationId xmlns:a16="http://schemas.microsoft.com/office/drawing/2014/main" id="{50DE9BE1-2BC7-4A48-BB76-EBD32B8CBEBA}"/>
              </a:ext>
            </a:extLst>
          </p:cNvPr>
          <p:cNvPicPr>
            <a:picLocks noChangeAspect="1"/>
          </p:cNvPicPr>
          <p:nvPr/>
        </p:nvPicPr>
        <p:blipFill>
          <a:blip r:embed="rId2"/>
          <a:stretch>
            <a:fillRect/>
          </a:stretch>
        </p:blipFill>
        <p:spPr>
          <a:xfrm>
            <a:off x="914400" y="2362200"/>
            <a:ext cx="7315200" cy="3953164"/>
          </a:xfrm>
          <a:prstGeom prst="rect">
            <a:avLst/>
          </a:prstGeom>
        </p:spPr>
      </p:pic>
    </p:spTree>
    <p:extLst>
      <p:ext uri="{BB962C8B-B14F-4D97-AF65-F5344CB8AC3E}">
        <p14:creationId xmlns:p14="http://schemas.microsoft.com/office/powerpoint/2010/main" val="28740582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FF444-1C1A-4C56-A794-6ACE0B083712}"/>
              </a:ext>
            </a:extLst>
          </p:cNvPr>
          <p:cNvSpPr>
            <a:spLocks noGrp="1"/>
          </p:cNvSpPr>
          <p:nvPr>
            <p:ph type="title"/>
          </p:nvPr>
        </p:nvSpPr>
        <p:spPr/>
        <p:txBody>
          <a:bodyPr/>
          <a:lstStyle/>
          <a:p>
            <a:endParaRPr lang="en-US" dirty="0"/>
          </a:p>
        </p:txBody>
      </p:sp>
      <p:sp>
        <p:nvSpPr>
          <p:cNvPr id="4" name="Slide Number Placeholder 3">
            <a:extLst>
              <a:ext uri="{FF2B5EF4-FFF2-40B4-BE49-F238E27FC236}">
                <a16:creationId xmlns:a16="http://schemas.microsoft.com/office/drawing/2014/main" id="{945DD4D8-9F66-4F96-98A9-31A46AACBB82}"/>
              </a:ext>
            </a:extLst>
          </p:cNvPr>
          <p:cNvSpPr>
            <a:spLocks noGrp="1"/>
          </p:cNvSpPr>
          <p:nvPr>
            <p:ph type="sldNum" sz="quarter" idx="12"/>
          </p:nvPr>
        </p:nvSpPr>
        <p:spPr/>
        <p:txBody>
          <a:bodyPr/>
          <a:lstStyle/>
          <a:p>
            <a:fld id="{7E3A9E86-4CC3-4959-A751-C33E618564A4}" type="slidenum">
              <a:rPr lang="en-US" smtClean="0"/>
              <a:t>50</a:t>
            </a:fld>
            <a:endParaRPr lang="en-US" dirty="0"/>
          </a:p>
        </p:txBody>
      </p:sp>
      <p:pic>
        <p:nvPicPr>
          <p:cNvPr id="5" name="Content Placeholder 4">
            <a:extLst>
              <a:ext uri="{FF2B5EF4-FFF2-40B4-BE49-F238E27FC236}">
                <a16:creationId xmlns:a16="http://schemas.microsoft.com/office/drawing/2014/main" id="{D277DF45-D255-4E2F-BAA2-4A681CEEBCFB}"/>
              </a:ext>
            </a:extLst>
          </p:cNvPr>
          <p:cNvPicPr>
            <a:picLocks noGrp="1"/>
          </p:cNvPicPr>
          <p:nvPr>
            <p:ph idx="1"/>
          </p:nvPr>
        </p:nvPicPr>
        <p:blipFill>
          <a:blip r:embed="rId2"/>
          <a:stretch>
            <a:fillRect/>
          </a:stretch>
        </p:blipFill>
        <p:spPr>
          <a:xfrm>
            <a:off x="152400" y="274638"/>
            <a:ext cx="8839200" cy="4449762"/>
          </a:xfrm>
          <a:prstGeom prst="rect">
            <a:avLst/>
          </a:prstGeom>
          <a:solidFill>
            <a:srgbClr val="FDFCD0"/>
          </a:solidFill>
        </p:spPr>
      </p:pic>
      <p:sp>
        <p:nvSpPr>
          <p:cNvPr id="3" name="TextBox 2">
            <a:extLst>
              <a:ext uri="{FF2B5EF4-FFF2-40B4-BE49-F238E27FC236}">
                <a16:creationId xmlns:a16="http://schemas.microsoft.com/office/drawing/2014/main" id="{EFFDB539-EBA7-4384-B867-40956F994F53}"/>
              </a:ext>
            </a:extLst>
          </p:cNvPr>
          <p:cNvSpPr txBox="1"/>
          <p:nvPr/>
        </p:nvSpPr>
        <p:spPr>
          <a:xfrm>
            <a:off x="533400" y="5334000"/>
            <a:ext cx="7696200" cy="923330"/>
          </a:xfrm>
          <a:prstGeom prst="rect">
            <a:avLst/>
          </a:prstGeom>
          <a:noFill/>
        </p:spPr>
        <p:txBody>
          <a:bodyPr wrap="square" rtlCol="0">
            <a:spAutoFit/>
          </a:bodyPr>
          <a:lstStyle/>
          <a:p>
            <a:r>
              <a:rPr lang="en-US" dirty="0"/>
              <a:t>Data was Reported in</a:t>
            </a:r>
            <a:r>
              <a:rPr lang="en-US" b="1" dirty="0"/>
              <a:t> Teacher Retention and Recruitment: </a:t>
            </a:r>
            <a:r>
              <a:rPr lang="en-US" dirty="0"/>
              <a:t>Shortages in Iowa/Nation, 50-state Comparison of Strategies, </a:t>
            </a:r>
            <a:r>
              <a:rPr lang="en-US" u="sng" dirty="0">
                <a:hlinkClick r:id="rId3"/>
              </a:rPr>
              <a:t>Education Commission of the States</a:t>
            </a:r>
            <a:r>
              <a:rPr lang="en-US" dirty="0"/>
              <a:t>.  ISFIS created the chart from the ECS tabular data. </a:t>
            </a:r>
          </a:p>
        </p:txBody>
      </p:sp>
      <p:sp>
        <p:nvSpPr>
          <p:cNvPr id="6" name="TextBox 5">
            <a:extLst>
              <a:ext uri="{FF2B5EF4-FFF2-40B4-BE49-F238E27FC236}">
                <a16:creationId xmlns:a16="http://schemas.microsoft.com/office/drawing/2014/main" id="{4CE83879-3856-461C-BBEE-E3C94E05937C}"/>
              </a:ext>
            </a:extLst>
          </p:cNvPr>
          <p:cNvSpPr txBox="1"/>
          <p:nvPr/>
        </p:nvSpPr>
        <p:spPr>
          <a:xfrm>
            <a:off x="7391400" y="4827576"/>
            <a:ext cx="1600200" cy="338554"/>
          </a:xfrm>
          <a:prstGeom prst="rect">
            <a:avLst/>
          </a:prstGeom>
          <a:solidFill>
            <a:srgbClr val="FDFCD0"/>
          </a:solidFill>
        </p:spPr>
        <p:txBody>
          <a:bodyPr wrap="square" rtlCol="0">
            <a:spAutoFit/>
          </a:bodyPr>
          <a:lstStyle/>
          <a:p>
            <a:pPr algn="ctr"/>
            <a:r>
              <a:rPr lang="en-US" sz="1600" i="1" dirty="0"/>
              <a:t>Pre-pandemic</a:t>
            </a:r>
          </a:p>
        </p:txBody>
      </p:sp>
    </p:spTree>
    <p:extLst>
      <p:ext uri="{BB962C8B-B14F-4D97-AF65-F5344CB8AC3E}">
        <p14:creationId xmlns:p14="http://schemas.microsoft.com/office/powerpoint/2010/main" val="24569825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DE1B0-1376-4083-B903-09C618D5C309}"/>
              </a:ext>
            </a:extLst>
          </p:cNvPr>
          <p:cNvSpPr>
            <a:spLocks noGrp="1"/>
          </p:cNvSpPr>
          <p:nvPr>
            <p:ph type="title"/>
          </p:nvPr>
        </p:nvSpPr>
        <p:spPr/>
        <p:txBody>
          <a:bodyPr/>
          <a:lstStyle/>
          <a:p>
            <a:r>
              <a:rPr lang="en-US" b="1" dirty="0"/>
              <a:t>Teacher Shortage</a:t>
            </a:r>
          </a:p>
        </p:txBody>
      </p:sp>
      <p:sp>
        <p:nvSpPr>
          <p:cNvPr id="3" name="Content Placeholder 2">
            <a:extLst>
              <a:ext uri="{FF2B5EF4-FFF2-40B4-BE49-F238E27FC236}">
                <a16:creationId xmlns:a16="http://schemas.microsoft.com/office/drawing/2014/main" id="{9AFD9994-5664-41ED-BA37-40BE9B8DB60E}"/>
              </a:ext>
            </a:extLst>
          </p:cNvPr>
          <p:cNvSpPr>
            <a:spLocks noGrp="1"/>
          </p:cNvSpPr>
          <p:nvPr>
            <p:ph idx="1"/>
          </p:nvPr>
        </p:nvSpPr>
        <p:spPr/>
        <p:txBody>
          <a:bodyPr>
            <a:normAutofit/>
          </a:bodyPr>
          <a:lstStyle/>
          <a:p>
            <a:pPr>
              <a:buFont typeface="Wingdings" panose="05000000000000000000" pitchFamily="2" charset="2"/>
              <a:buChar char="§"/>
            </a:pPr>
            <a:r>
              <a:rPr lang="en-US" dirty="0"/>
              <a:t>Wage inflation and economic growth have outpaced school funding</a:t>
            </a:r>
          </a:p>
          <a:p>
            <a:pPr>
              <a:buFont typeface="Wingdings" panose="05000000000000000000" pitchFamily="2" charset="2"/>
              <a:buChar char="§"/>
            </a:pPr>
            <a:r>
              <a:rPr lang="en-US" dirty="0"/>
              <a:t>80% of Iowa School budgets pay for staff</a:t>
            </a:r>
          </a:p>
          <a:p>
            <a:pPr>
              <a:buFont typeface="Wingdings" panose="05000000000000000000" pitchFamily="2" charset="2"/>
              <a:buChar char="§"/>
            </a:pPr>
            <a:r>
              <a:rPr lang="en-US" dirty="0"/>
              <a:t>Shortage is a result of many things, inadequate pay and negative media and political rhetoric about teachers among them. Some concerns about the pandemic or safety, too. </a:t>
            </a:r>
          </a:p>
          <a:p>
            <a:pPr>
              <a:buFont typeface="Wingdings" panose="05000000000000000000" pitchFamily="2" charset="2"/>
              <a:buChar char="§"/>
            </a:pPr>
            <a:r>
              <a:rPr lang="en-US" dirty="0"/>
              <a:t>Iowa school funding is based on enrollment: fewer students and/or low SSA has only two possible outcomes. Increase class size or continued lower pay compared to private sector.  </a:t>
            </a:r>
          </a:p>
          <a:p>
            <a:r>
              <a:rPr lang="en-US" sz="3600" i="1" dirty="0"/>
              <a:t>If private schools expand, they will have to hire teachers from this limited pool. </a:t>
            </a:r>
          </a:p>
          <a:p>
            <a:pPr marL="0" indent="0">
              <a:buNone/>
            </a:pPr>
            <a:endParaRPr lang="en-US" dirty="0"/>
          </a:p>
        </p:txBody>
      </p:sp>
      <p:sp>
        <p:nvSpPr>
          <p:cNvPr id="4" name="Slide Number Placeholder 3">
            <a:extLst>
              <a:ext uri="{FF2B5EF4-FFF2-40B4-BE49-F238E27FC236}">
                <a16:creationId xmlns:a16="http://schemas.microsoft.com/office/drawing/2014/main" id="{9888BD73-5077-4E87-A95F-05E4C9CCF056}"/>
              </a:ext>
            </a:extLst>
          </p:cNvPr>
          <p:cNvSpPr>
            <a:spLocks noGrp="1"/>
          </p:cNvSpPr>
          <p:nvPr>
            <p:ph type="sldNum" sz="quarter" idx="12"/>
          </p:nvPr>
        </p:nvSpPr>
        <p:spPr/>
        <p:txBody>
          <a:bodyPr/>
          <a:lstStyle/>
          <a:p>
            <a:fld id="{7E3A9E86-4CC3-4959-A751-C33E618564A4}" type="slidenum">
              <a:rPr lang="en-US" smtClean="0"/>
              <a:t>51</a:t>
            </a:fld>
            <a:endParaRPr lang="en-US" dirty="0"/>
          </a:p>
        </p:txBody>
      </p:sp>
    </p:spTree>
    <p:extLst>
      <p:ext uri="{BB962C8B-B14F-4D97-AF65-F5344CB8AC3E}">
        <p14:creationId xmlns:p14="http://schemas.microsoft.com/office/powerpoint/2010/main" val="3746671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ESAs and School Choice</a:t>
            </a:r>
            <a:endParaRPr lang="en-US" dirty="0"/>
          </a:p>
        </p:txBody>
      </p:sp>
      <p:sp>
        <p:nvSpPr>
          <p:cNvPr id="3" name="Content Placeholder 2"/>
          <p:cNvSpPr>
            <a:spLocks noGrp="1"/>
          </p:cNvSpPr>
          <p:nvPr>
            <p:ph idx="1"/>
          </p:nvPr>
        </p:nvSpPr>
        <p:spPr>
          <a:xfrm>
            <a:off x="457201" y="1845734"/>
            <a:ext cx="8382000" cy="4402666"/>
          </a:xfrm>
          <a:solidFill>
            <a:schemeClr val="bg2"/>
          </a:solidFill>
        </p:spPr>
        <p:txBody>
          <a:bodyPr>
            <a:normAutofit fontScale="77500" lnSpcReduction="20000"/>
          </a:bodyPr>
          <a:lstStyle/>
          <a:p>
            <a:pPr lvl="0">
              <a:lnSpc>
                <a:spcPct val="120000"/>
              </a:lnSpc>
            </a:pPr>
            <a:r>
              <a:rPr lang="en-US" sz="2300" dirty="0"/>
              <a:t>Iowa already has significant school choice. UEN opposes the creation or expansion of programs/plans that redirect or designate additional taxpayer funds for private school, homeschooling or other private services, regardless of whether those funds are provided indirectly through education savings accounts or directly through appropriations or tax credits. The priority of public schools demands adequate funding and support by the state. Investments in education savings accounts, voucher programs, school tuition organizations or homeschool remove resources from public schools in four ways: </a:t>
            </a:r>
          </a:p>
          <a:p>
            <a:pPr lvl="1"/>
            <a:r>
              <a:rPr lang="en-US" dirty="0"/>
              <a:t>1. Funding is enrollment based</a:t>
            </a:r>
          </a:p>
          <a:p>
            <a:pPr lvl="1"/>
            <a:r>
              <a:rPr lang="en-US" dirty="0"/>
              <a:t>2. Pending tax cuts: State can’t afford to fund two educational systems when faced with $1.8 B revenue decline</a:t>
            </a:r>
          </a:p>
          <a:p>
            <a:pPr lvl="1"/>
            <a:r>
              <a:rPr lang="en-US" dirty="0"/>
              <a:t>3. ESA pilots typically expand to statewide, full scale implementation down the road. </a:t>
            </a:r>
          </a:p>
          <a:p>
            <a:pPr lvl="1"/>
            <a:r>
              <a:rPr lang="en-US" dirty="0"/>
              <a:t>4. For-profit private schools/online academies, motivated by the money, will come to Iowa.</a:t>
            </a:r>
          </a:p>
          <a:p>
            <a:pPr marL="201168" lvl="1" indent="0">
              <a:lnSpc>
                <a:spcPct val="110000"/>
              </a:lnSpc>
              <a:buNone/>
            </a:pPr>
            <a:endParaRPr lang="en-US" i="1" dirty="0">
              <a:solidFill>
                <a:srgbClr val="7030A0"/>
              </a:solidFill>
            </a:endParaRPr>
          </a:p>
          <a:p>
            <a:pPr marL="201168" lvl="1" indent="0">
              <a:lnSpc>
                <a:spcPct val="110000"/>
              </a:lnSpc>
              <a:buNone/>
            </a:pPr>
            <a:r>
              <a:rPr lang="en-US" sz="2000" b="1" i="1" dirty="0">
                <a:solidFill>
                  <a:srgbClr val="FF0000"/>
                </a:solidFill>
              </a:rPr>
              <a:t>Messaging:  </a:t>
            </a:r>
            <a:r>
              <a:rPr lang="en-US" sz="2000" dirty="0">
                <a:solidFill>
                  <a:srgbClr val="FF0000"/>
                </a:solidFill>
              </a:rPr>
              <a:t>Public funds should be used for public schools. Private school programs do not include accountability for expenditures, are not required to educate all children or provide special education services, and are insulated from public oversight. With unlimited open enrollment, Iowa students and parents already have choices for which taxpayers have transparent access and accountability. Private and home schools in Iowa already cost the state over $80 million annually.</a:t>
            </a:r>
            <a:endParaRPr lang="en-US" sz="2000" i="1" dirty="0">
              <a:solidFill>
                <a:srgbClr val="FF0000"/>
              </a:solidFill>
            </a:endParaRPr>
          </a:p>
        </p:txBody>
      </p:sp>
    </p:spTree>
    <p:extLst>
      <p:ext uri="{BB962C8B-B14F-4D97-AF65-F5344CB8AC3E}">
        <p14:creationId xmlns:p14="http://schemas.microsoft.com/office/powerpoint/2010/main" val="23218238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818E8-2713-4B89-BF86-505A52CCAA30}"/>
              </a:ext>
            </a:extLst>
          </p:cNvPr>
          <p:cNvSpPr>
            <a:spLocks noGrp="1"/>
          </p:cNvSpPr>
          <p:nvPr>
            <p:ph type="title"/>
          </p:nvPr>
        </p:nvSpPr>
        <p:spPr/>
        <p:txBody>
          <a:bodyPr/>
          <a:lstStyle/>
          <a:p>
            <a:r>
              <a:rPr lang="en-US" dirty="0"/>
              <a:t>Iowa Has School Choice</a:t>
            </a:r>
          </a:p>
        </p:txBody>
      </p:sp>
      <p:sp>
        <p:nvSpPr>
          <p:cNvPr id="3" name="Content Placeholder 2">
            <a:extLst>
              <a:ext uri="{FF2B5EF4-FFF2-40B4-BE49-F238E27FC236}">
                <a16:creationId xmlns:a16="http://schemas.microsoft.com/office/drawing/2014/main" id="{3317B0B1-8EBA-447C-9F60-3AE07FA7588A}"/>
              </a:ext>
            </a:extLst>
          </p:cNvPr>
          <p:cNvSpPr>
            <a:spLocks noGrp="1"/>
          </p:cNvSpPr>
          <p:nvPr>
            <p:ph idx="1"/>
          </p:nvPr>
        </p:nvSpPr>
        <p:spPr/>
        <p:txBody>
          <a:bodyPr>
            <a:normAutofit fontScale="70000" lnSpcReduction="20000"/>
          </a:bodyPr>
          <a:lstStyle/>
          <a:p>
            <a:pPr lvl="0"/>
            <a:r>
              <a:rPr lang="en-US" b="1" dirty="0"/>
              <a:t>Within District Transfer:</a:t>
            </a:r>
            <a:r>
              <a:rPr lang="en-US" dirty="0"/>
              <a:t> A neighborhood public school or a public school in another neighborhood within the school district (transfers regulated by the local school board).</a:t>
            </a:r>
          </a:p>
          <a:p>
            <a:pPr lvl="0"/>
            <a:r>
              <a:rPr lang="en-US" b="1" dirty="0"/>
              <a:t>Open Enrollment to Public School in Another District (including on-line academies)</a:t>
            </a:r>
            <a:r>
              <a:rPr lang="en-US" dirty="0"/>
              <a:t>: 35,227 students exercised open enrollment to another school district in 2020-21. </a:t>
            </a:r>
          </a:p>
          <a:p>
            <a:pPr lvl="0"/>
            <a:r>
              <a:rPr lang="en-US" b="1" dirty="0"/>
              <a:t>Charter Schools: </a:t>
            </a:r>
            <a:r>
              <a:rPr lang="en-US" dirty="0"/>
              <a:t>HF 813 and HF 847, effective July 1, 2021, create new charter school options for school boards or independent founding groups. </a:t>
            </a:r>
          </a:p>
          <a:p>
            <a:pPr lvl="0"/>
            <a:r>
              <a:rPr lang="en-US" b="1" dirty="0"/>
              <a:t>Accredited Nonpublic Schools:</a:t>
            </a:r>
            <a:r>
              <a:rPr lang="en-US" dirty="0"/>
              <a:t> 33,840 students enrolled in 2020-21. Iowa provide tax credits for school tuition organization scholarships and tuition and textbook tax credits, appropriates funds for transportation/textbooks to private schools, requires public school and AEA support for special education, and public/private partnerships for private PK in the SVPP community partners.</a:t>
            </a:r>
          </a:p>
          <a:p>
            <a:pPr lvl="0"/>
            <a:r>
              <a:rPr lang="en-US" b="1" dirty="0"/>
              <a:t>Home School Options</a:t>
            </a:r>
            <a:r>
              <a:rPr lang="en-US" dirty="0"/>
              <a:t>: competent private instruction or independent private instruction. HF 847 in 2021 applied the tuition and textbook tax credit to home school for the first time. </a:t>
            </a:r>
          </a:p>
          <a:p>
            <a:pPr lvl="0"/>
            <a:r>
              <a:rPr lang="en-US" b="1" dirty="0"/>
              <a:t>Public Funding for Private Education:</a:t>
            </a:r>
            <a:r>
              <a:rPr lang="en-US" dirty="0"/>
              <a:t> In 2018, over $66 million in state tax dollars supported the education of Iowa students in private and home school settings, according to the Iowa Fiscal Policy Project </a:t>
            </a:r>
            <a:r>
              <a:rPr lang="en-US" u="sng" dirty="0">
                <a:hlinkClick r:id="rId2"/>
              </a:rPr>
              <a:t>Analysis Nov. 2018</a:t>
            </a:r>
            <a:r>
              <a:rPr lang="en-US" dirty="0"/>
              <a:t>. The additional fiscal impact of HF 847, if the fiscal note assumptions prove correct, would raise that total to $91 million. </a:t>
            </a:r>
          </a:p>
          <a:p>
            <a:pPr lvl="0"/>
            <a:endParaRPr lang="en-US" dirty="0"/>
          </a:p>
          <a:p>
            <a:endParaRPr lang="en-US" dirty="0"/>
          </a:p>
        </p:txBody>
      </p:sp>
    </p:spTree>
    <p:extLst>
      <p:ext uri="{BB962C8B-B14F-4D97-AF65-F5344CB8AC3E}">
        <p14:creationId xmlns:p14="http://schemas.microsoft.com/office/powerpoint/2010/main" val="9618157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10F50-7E5A-4BC1-91E4-2A24E0624FE7}"/>
              </a:ext>
            </a:extLst>
          </p:cNvPr>
          <p:cNvSpPr>
            <a:spLocks noGrp="1"/>
          </p:cNvSpPr>
          <p:nvPr>
            <p:ph type="title"/>
          </p:nvPr>
        </p:nvSpPr>
        <p:spPr/>
        <p:txBody>
          <a:bodyPr/>
          <a:lstStyle/>
          <a:p>
            <a:endParaRPr lang="en-US" dirty="0"/>
          </a:p>
        </p:txBody>
      </p:sp>
      <p:pic>
        <p:nvPicPr>
          <p:cNvPr id="4" name="Content Placeholder 3">
            <a:extLst>
              <a:ext uri="{FF2B5EF4-FFF2-40B4-BE49-F238E27FC236}">
                <a16:creationId xmlns:a16="http://schemas.microsoft.com/office/drawing/2014/main" id="{DD37E4D4-F169-42C3-8414-7CE8332BFB96}"/>
              </a:ext>
            </a:extLst>
          </p:cNvPr>
          <p:cNvPicPr>
            <a:picLocks noGrp="1"/>
          </p:cNvPicPr>
          <p:nvPr>
            <p:ph idx="1"/>
          </p:nvPr>
        </p:nvPicPr>
        <p:blipFill>
          <a:blip r:embed="rId2"/>
          <a:stretch>
            <a:fillRect/>
          </a:stretch>
        </p:blipFill>
        <p:spPr>
          <a:xfrm>
            <a:off x="457200" y="228600"/>
            <a:ext cx="6705600" cy="5257800"/>
          </a:xfrm>
          <a:prstGeom prst="rect">
            <a:avLst/>
          </a:prstGeom>
        </p:spPr>
      </p:pic>
      <p:sp>
        <p:nvSpPr>
          <p:cNvPr id="5" name="TextBox 4">
            <a:extLst>
              <a:ext uri="{FF2B5EF4-FFF2-40B4-BE49-F238E27FC236}">
                <a16:creationId xmlns:a16="http://schemas.microsoft.com/office/drawing/2014/main" id="{205D5185-221F-4B5C-B85B-9EC0E94F4CF1}"/>
              </a:ext>
            </a:extLst>
          </p:cNvPr>
          <p:cNvSpPr txBox="1"/>
          <p:nvPr/>
        </p:nvSpPr>
        <p:spPr>
          <a:xfrm>
            <a:off x="457200" y="5715000"/>
            <a:ext cx="7772400" cy="584775"/>
          </a:xfrm>
          <a:prstGeom prst="rect">
            <a:avLst/>
          </a:prstGeom>
          <a:noFill/>
        </p:spPr>
        <p:txBody>
          <a:bodyPr wrap="square" rtlCol="0">
            <a:spAutoFit/>
          </a:bodyPr>
          <a:lstStyle/>
          <a:p>
            <a:r>
              <a:rPr lang="en-US" sz="1400" u="sng" dirty="0">
                <a:hlinkClick r:id="rId3"/>
              </a:rPr>
              <a:t>https://www.heritage.org/educationreportcard/pages/state-v-state-comparison.html</a:t>
            </a:r>
            <a:endParaRPr lang="en-US" sz="1400" dirty="0"/>
          </a:p>
          <a:p>
            <a:endParaRPr lang="en-US" dirty="0"/>
          </a:p>
        </p:txBody>
      </p:sp>
      <p:sp>
        <p:nvSpPr>
          <p:cNvPr id="6" name="TextBox 5">
            <a:extLst>
              <a:ext uri="{FF2B5EF4-FFF2-40B4-BE49-F238E27FC236}">
                <a16:creationId xmlns:a16="http://schemas.microsoft.com/office/drawing/2014/main" id="{D13398C8-B1A9-41C9-B955-7DA34CAFEE25}"/>
              </a:ext>
            </a:extLst>
          </p:cNvPr>
          <p:cNvSpPr txBox="1"/>
          <p:nvPr/>
        </p:nvSpPr>
        <p:spPr>
          <a:xfrm>
            <a:off x="7315200" y="914400"/>
            <a:ext cx="1371600" cy="4524315"/>
          </a:xfrm>
          <a:prstGeom prst="rect">
            <a:avLst/>
          </a:prstGeom>
          <a:solidFill>
            <a:srgbClr val="FFFFCC"/>
          </a:solidFill>
        </p:spPr>
        <p:txBody>
          <a:bodyPr wrap="square" rtlCol="0">
            <a:spAutoFit/>
          </a:bodyPr>
          <a:lstStyle/>
          <a:p>
            <a:r>
              <a:rPr lang="en-US" dirty="0"/>
              <a:t>Heritage Foundation ranked Iowa 9</a:t>
            </a:r>
            <a:r>
              <a:rPr lang="en-US" baseline="30000" dirty="0"/>
              <a:t>th</a:t>
            </a:r>
            <a:r>
              <a:rPr lang="en-US" dirty="0"/>
              <a:t> in the nation in school choice before changes to charter schools, open enrollment and diversity plans. </a:t>
            </a:r>
          </a:p>
        </p:txBody>
      </p:sp>
      <p:sp>
        <p:nvSpPr>
          <p:cNvPr id="7" name="Oval 6">
            <a:extLst>
              <a:ext uri="{FF2B5EF4-FFF2-40B4-BE49-F238E27FC236}">
                <a16:creationId xmlns:a16="http://schemas.microsoft.com/office/drawing/2014/main" id="{F5684DC4-9774-4F1F-8C7F-B6998968CDBA}"/>
              </a:ext>
            </a:extLst>
          </p:cNvPr>
          <p:cNvSpPr/>
          <p:nvPr/>
        </p:nvSpPr>
        <p:spPr>
          <a:xfrm>
            <a:off x="2286000" y="2590800"/>
            <a:ext cx="1066800"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05878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Subtitle 2"/>
          <p:cNvSpPr>
            <a:spLocks noGrp="1"/>
          </p:cNvSpPr>
          <p:nvPr>
            <p:ph type="subTitle" idx="1"/>
          </p:nvPr>
        </p:nvSpPr>
        <p:spPr>
          <a:xfrm>
            <a:off x="1142999" y="5867400"/>
            <a:ext cx="6934200" cy="1124582"/>
          </a:xfrm>
        </p:spPr>
        <p:txBody>
          <a:bodyPr>
            <a:normAutofit/>
          </a:bodyPr>
          <a:lstStyle/>
          <a:p>
            <a:pPr marL="63500" eaLnBrk="1" hangingPunct="1"/>
            <a:endParaRPr lang="en-US" dirty="0"/>
          </a:p>
          <a:p>
            <a:pPr marL="63500" eaLnBrk="1" hangingPunct="1"/>
            <a:r>
              <a:rPr lang="en-US" sz="1200" dirty="0"/>
              <a:t>© Iowa School Finance Information Services, 2022</a:t>
            </a:r>
          </a:p>
        </p:txBody>
      </p:sp>
      <p:sp>
        <p:nvSpPr>
          <p:cNvPr id="5" name="Slide Number Placeholder 4"/>
          <p:cNvSpPr>
            <a:spLocks noGrp="1"/>
          </p:cNvSpPr>
          <p:nvPr>
            <p:ph type="sldNum" sz="quarter" idx="12"/>
          </p:nvPr>
        </p:nvSpPr>
        <p:spPr/>
        <p:txBody>
          <a:bodyPr/>
          <a:lstStyle/>
          <a:p>
            <a:fld id="{7E3A9E86-4CC3-4959-A751-C33E618564A4}" type="slidenum">
              <a:rPr lang="en-US" smtClean="0"/>
              <a:t>55</a:t>
            </a:fld>
            <a:endParaRPr lang="en-US" dirty="0"/>
          </a:p>
        </p:txBody>
      </p:sp>
      <p:sp>
        <p:nvSpPr>
          <p:cNvPr id="8" name="Title 1"/>
          <p:cNvSpPr txBox="1">
            <a:spLocks/>
          </p:cNvSpPr>
          <p:nvPr/>
        </p:nvSpPr>
        <p:spPr>
          <a:xfrm>
            <a:off x="629687" y="1295400"/>
            <a:ext cx="7884625" cy="273011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rgbClr val="25408F"/>
                </a:solidFill>
              </a:rPr>
              <a:t>Private School /Homeschool Expansion in Iowa</a:t>
            </a:r>
            <a:endParaRPr lang="en-US" sz="2400" b="1" dirty="0">
              <a:solidFill>
                <a:srgbClr val="25408F"/>
              </a:solidFill>
            </a:endParaRPr>
          </a:p>
          <a:p>
            <a:endParaRPr lang="en-US" sz="1400" b="1" dirty="0">
              <a:solidFill>
                <a:srgbClr val="25408F"/>
              </a:solidFill>
            </a:endParaRPr>
          </a:p>
        </p:txBody>
      </p:sp>
    </p:spTree>
    <p:extLst>
      <p:ext uri="{BB962C8B-B14F-4D97-AF65-F5344CB8AC3E}">
        <p14:creationId xmlns:p14="http://schemas.microsoft.com/office/powerpoint/2010/main" val="32559161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1BE01-FF58-4421-B54B-4DA826AED5A0}"/>
              </a:ext>
            </a:extLst>
          </p:cNvPr>
          <p:cNvSpPr>
            <a:spLocks noGrp="1"/>
          </p:cNvSpPr>
          <p:nvPr>
            <p:ph type="title"/>
          </p:nvPr>
        </p:nvSpPr>
        <p:spPr>
          <a:xfrm>
            <a:off x="822960" y="286605"/>
            <a:ext cx="7543800" cy="856396"/>
          </a:xfrm>
        </p:spPr>
        <p:txBody>
          <a:bodyPr/>
          <a:lstStyle/>
          <a:p>
            <a:r>
              <a:rPr lang="en-US" dirty="0"/>
              <a:t>Nonpublic School Enrollment</a:t>
            </a:r>
          </a:p>
        </p:txBody>
      </p:sp>
      <p:sp>
        <p:nvSpPr>
          <p:cNvPr id="4" name="Slide Number Placeholder 3">
            <a:extLst>
              <a:ext uri="{FF2B5EF4-FFF2-40B4-BE49-F238E27FC236}">
                <a16:creationId xmlns:a16="http://schemas.microsoft.com/office/drawing/2014/main" id="{B684B5F9-4BF2-4AD2-9F03-5442A9AC14E7}"/>
              </a:ext>
            </a:extLst>
          </p:cNvPr>
          <p:cNvSpPr>
            <a:spLocks noGrp="1"/>
          </p:cNvSpPr>
          <p:nvPr>
            <p:ph type="sldNum" sz="quarter" idx="12"/>
          </p:nvPr>
        </p:nvSpPr>
        <p:spPr/>
        <p:txBody>
          <a:bodyPr/>
          <a:lstStyle/>
          <a:p>
            <a:fld id="{7E3A9E86-4CC3-4959-A751-C33E618564A4}" type="slidenum">
              <a:rPr lang="en-US" smtClean="0"/>
              <a:t>56</a:t>
            </a:fld>
            <a:endParaRPr lang="en-US" dirty="0"/>
          </a:p>
        </p:txBody>
      </p:sp>
      <p:graphicFrame>
        <p:nvGraphicFramePr>
          <p:cNvPr id="5" name="Content Placeholder 4">
            <a:extLst>
              <a:ext uri="{FF2B5EF4-FFF2-40B4-BE49-F238E27FC236}">
                <a16:creationId xmlns:a16="http://schemas.microsoft.com/office/drawing/2014/main" id="{3FA95A43-3C30-48A5-B2E3-78646272F06E}"/>
              </a:ext>
            </a:extLst>
          </p:cNvPr>
          <p:cNvGraphicFramePr>
            <a:graphicFrameLocks noGrp="1"/>
          </p:cNvGraphicFramePr>
          <p:nvPr>
            <p:ph idx="1"/>
            <p:extLst>
              <p:ext uri="{D42A27DB-BD31-4B8C-83A1-F6EECF244321}">
                <p14:modId xmlns:p14="http://schemas.microsoft.com/office/powerpoint/2010/main" val="710369184"/>
              </p:ext>
            </p:extLst>
          </p:nvPr>
        </p:nvGraphicFramePr>
        <p:xfrm>
          <a:off x="457200" y="13716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B22ED302-25B4-4E7B-8777-C8B2BD055D5A}"/>
              </a:ext>
            </a:extLst>
          </p:cNvPr>
          <p:cNvSpPr txBox="1"/>
          <p:nvPr/>
        </p:nvSpPr>
        <p:spPr>
          <a:xfrm>
            <a:off x="1143000" y="6019800"/>
            <a:ext cx="7330440" cy="584775"/>
          </a:xfrm>
          <a:prstGeom prst="rect">
            <a:avLst/>
          </a:prstGeom>
          <a:noFill/>
        </p:spPr>
        <p:txBody>
          <a:bodyPr wrap="square" rtlCol="0">
            <a:spAutoFit/>
          </a:bodyPr>
          <a:lstStyle/>
          <a:p>
            <a:r>
              <a:rPr lang="en-US" dirty="0"/>
              <a:t>Source:  DE Education Statistics nonpublic school enrollment files </a:t>
            </a:r>
            <a:r>
              <a:rPr lang="en-US" sz="1400" dirty="0">
                <a:hlinkClick r:id="rId3"/>
              </a:rPr>
              <a:t>https://educateiowa.gov/data-reporting/education-statistics-pk-12</a:t>
            </a:r>
            <a:r>
              <a:rPr lang="en-US" sz="1400" dirty="0"/>
              <a:t> </a:t>
            </a:r>
            <a:endParaRPr lang="en-US" dirty="0"/>
          </a:p>
        </p:txBody>
      </p:sp>
    </p:spTree>
    <p:extLst>
      <p:ext uri="{BB962C8B-B14F-4D97-AF65-F5344CB8AC3E}">
        <p14:creationId xmlns:p14="http://schemas.microsoft.com/office/powerpoint/2010/main" val="34271265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416E5-3AE4-48EE-B5FD-3581FD2AE701}"/>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8727052D-C862-46B0-9CDC-E0D8D9FDE29D}"/>
              </a:ext>
            </a:extLst>
          </p:cNvPr>
          <p:cNvPicPr>
            <a:picLocks noGrp="1" noChangeAspect="1"/>
          </p:cNvPicPr>
          <p:nvPr>
            <p:ph idx="1"/>
          </p:nvPr>
        </p:nvPicPr>
        <p:blipFill>
          <a:blip r:embed="rId2"/>
          <a:stretch>
            <a:fillRect/>
          </a:stretch>
        </p:blipFill>
        <p:spPr>
          <a:xfrm>
            <a:off x="381000" y="274638"/>
            <a:ext cx="8458200" cy="5074242"/>
          </a:xfrm>
          <a:prstGeom prst="rect">
            <a:avLst/>
          </a:prstGeom>
        </p:spPr>
      </p:pic>
      <p:sp>
        <p:nvSpPr>
          <p:cNvPr id="4" name="Slide Number Placeholder 3">
            <a:extLst>
              <a:ext uri="{FF2B5EF4-FFF2-40B4-BE49-F238E27FC236}">
                <a16:creationId xmlns:a16="http://schemas.microsoft.com/office/drawing/2014/main" id="{15FA0674-25C6-435D-98F6-23DA8A702BE8}"/>
              </a:ext>
            </a:extLst>
          </p:cNvPr>
          <p:cNvSpPr>
            <a:spLocks noGrp="1"/>
          </p:cNvSpPr>
          <p:nvPr>
            <p:ph type="sldNum" sz="quarter" idx="12"/>
          </p:nvPr>
        </p:nvSpPr>
        <p:spPr/>
        <p:txBody>
          <a:bodyPr/>
          <a:lstStyle/>
          <a:p>
            <a:fld id="{7E3A9E86-4CC3-4959-A751-C33E618564A4}" type="slidenum">
              <a:rPr lang="en-US" smtClean="0"/>
              <a:t>57</a:t>
            </a:fld>
            <a:endParaRPr lang="en-US" dirty="0"/>
          </a:p>
        </p:txBody>
      </p:sp>
      <p:sp>
        <p:nvSpPr>
          <p:cNvPr id="6" name="TextBox 5">
            <a:extLst>
              <a:ext uri="{FF2B5EF4-FFF2-40B4-BE49-F238E27FC236}">
                <a16:creationId xmlns:a16="http://schemas.microsoft.com/office/drawing/2014/main" id="{53203754-BFF9-4316-8711-5E501EC927FE}"/>
              </a:ext>
            </a:extLst>
          </p:cNvPr>
          <p:cNvSpPr txBox="1"/>
          <p:nvPr/>
        </p:nvSpPr>
        <p:spPr>
          <a:xfrm>
            <a:off x="914400" y="5562600"/>
            <a:ext cx="7315200" cy="369332"/>
          </a:xfrm>
          <a:prstGeom prst="rect">
            <a:avLst/>
          </a:prstGeom>
          <a:noFill/>
        </p:spPr>
        <p:txBody>
          <a:bodyPr wrap="square" rtlCol="0">
            <a:spAutoFit/>
          </a:bodyPr>
          <a:lstStyle/>
          <a:p>
            <a:r>
              <a:rPr lang="en-US" dirty="0">
                <a:hlinkClick r:id="rId3"/>
              </a:rPr>
              <a:t>https://www.legis.iowa.gov/docs/publications/SD/1023535.pdf</a:t>
            </a:r>
            <a:r>
              <a:rPr lang="en-US" dirty="0"/>
              <a:t> </a:t>
            </a:r>
          </a:p>
        </p:txBody>
      </p:sp>
    </p:spTree>
    <p:extLst>
      <p:ext uri="{BB962C8B-B14F-4D97-AF65-F5344CB8AC3E}">
        <p14:creationId xmlns:p14="http://schemas.microsoft.com/office/powerpoint/2010/main" val="357532107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6B03128-F06D-454F-B563-1EC4CC3DF7A6}"/>
              </a:ext>
            </a:extLst>
          </p:cNvPr>
          <p:cNvSpPr>
            <a:spLocks noGrp="1"/>
          </p:cNvSpPr>
          <p:nvPr>
            <p:ph type="sldNum" sz="quarter" idx="12"/>
          </p:nvPr>
        </p:nvSpPr>
        <p:spPr/>
        <p:txBody>
          <a:bodyPr/>
          <a:lstStyle/>
          <a:p>
            <a:fld id="{7E3A9E86-4CC3-4959-A751-C33E618564A4}" type="slidenum">
              <a:rPr lang="en-US" smtClean="0"/>
              <a:t>58</a:t>
            </a:fld>
            <a:endParaRPr lang="en-US" dirty="0"/>
          </a:p>
        </p:txBody>
      </p:sp>
      <p:graphicFrame>
        <p:nvGraphicFramePr>
          <p:cNvPr id="5" name="Chart 4">
            <a:extLst>
              <a:ext uri="{FF2B5EF4-FFF2-40B4-BE49-F238E27FC236}">
                <a16:creationId xmlns:a16="http://schemas.microsoft.com/office/drawing/2014/main" id="{2F2AFA2C-35FD-4D06-9424-01F08F6A81B1}"/>
              </a:ext>
            </a:extLst>
          </p:cNvPr>
          <p:cNvGraphicFramePr>
            <a:graphicFrameLocks/>
          </p:cNvGraphicFramePr>
          <p:nvPr>
            <p:extLst/>
          </p:nvPr>
        </p:nvGraphicFramePr>
        <p:xfrm>
          <a:off x="990600" y="838200"/>
          <a:ext cx="7010400" cy="472439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43760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DEF4B-7171-42FA-9712-984BB10C78FE}"/>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25C20209-6C4B-4E9B-ABFD-4C26C5DBC9A1}"/>
              </a:ext>
            </a:extLst>
          </p:cNvPr>
          <p:cNvPicPr>
            <a:picLocks noGrp="1" noChangeAspect="1"/>
          </p:cNvPicPr>
          <p:nvPr>
            <p:ph idx="1"/>
          </p:nvPr>
        </p:nvPicPr>
        <p:blipFill>
          <a:blip r:embed="rId2"/>
          <a:stretch>
            <a:fillRect/>
          </a:stretch>
        </p:blipFill>
        <p:spPr>
          <a:xfrm>
            <a:off x="76200" y="9698"/>
            <a:ext cx="9067800" cy="6589191"/>
          </a:xfrm>
          <a:prstGeom prst="rect">
            <a:avLst/>
          </a:prstGeom>
        </p:spPr>
      </p:pic>
      <p:sp>
        <p:nvSpPr>
          <p:cNvPr id="4" name="Slide Number Placeholder 3">
            <a:extLst>
              <a:ext uri="{FF2B5EF4-FFF2-40B4-BE49-F238E27FC236}">
                <a16:creationId xmlns:a16="http://schemas.microsoft.com/office/drawing/2014/main" id="{F2DDEFCB-89C2-45EE-8CE9-FACBDE04B78E}"/>
              </a:ext>
            </a:extLst>
          </p:cNvPr>
          <p:cNvSpPr>
            <a:spLocks noGrp="1"/>
          </p:cNvSpPr>
          <p:nvPr>
            <p:ph type="sldNum" sz="quarter" idx="12"/>
          </p:nvPr>
        </p:nvSpPr>
        <p:spPr/>
        <p:txBody>
          <a:bodyPr/>
          <a:lstStyle/>
          <a:p>
            <a:fld id="{7E3A9E86-4CC3-4959-A751-C33E618564A4}" type="slidenum">
              <a:rPr lang="en-US" smtClean="0"/>
              <a:t>59</a:t>
            </a:fld>
            <a:endParaRPr lang="en-US" dirty="0"/>
          </a:p>
        </p:txBody>
      </p:sp>
    </p:spTree>
    <p:extLst>
      <p:ext uri="{BB962C8B-B14F-4D97-AF65-F5344CB8AC3E}">
        <p14:creationId xmlns:p14="http://schemas.microsoft.com/office/powerpoint/2010/main" val="3426964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914400"/>
            <a:ext cx="8686800" cy="1462726"/>
          </a:xfrm>
          <a:solidFill>
            <a:schemeClr val="bg1"/>
          </a:solidFill>
        </p:spPr>
        <p:txBody>
          <a:bodyPr>
            <a:noAutofit/>
          </a:bodyPr>
          <a:lstStyle/>
          <a:p>
            <a:pPr>
              <a:lnSpc>
                <a:spcPct val="100000"/>
              </a:lnSpc>
              <a:spcAft>
                <a:spcPts val="600"/>
              </a:spcAft>
            </a:pPr>
            <a:r>
              <a:rPr lang="en-US" sz="3200" b="1" dirty="0">
                <a:latin typeface="Times New Roman" panose="02020603050405020304" pitchFamily="18" charset="0"/>
                <a:cs typeface="Times New Roman" panose="02020603050405020304" pitchFamily="18" charset="0"/>
              </a:rPr>
              <a:t>The UEN. . .</a:t>
            </a:r>
            <a:r>
              <a:rPr lang="en-US" sz="2800" dirty="0"/>
              <a:t> Joint efforts with other state organizations and policymakers extend the UEN’s influence and effectiveness to the broader community that will ultimately benefit from the contributions of today’s urban students.</a:t>
            </a:r>
            <a:br>
              <a:rPr lang="en-US" sz="2800" dirty="0"/>
            </a:br>
            <a:r>
              <a:rPr lang="en-US" sz="1800" dirty="0"/>
              <a:t> </a:t>
            </a:r>
          </a:p>
        </p:txBody>
      </p:sp>
      <p:pic>
        <p:nvPicPr>
          <p:cNvPr id="3" name="Picture 2">
            <a:extLst>
              <a:ext uri="{FF2B5EF4-FFF2-40B4-BE49-F238E27FC236}">
                <a16:creationId xmlns:a16="http://schemas.microsoft.com/office/drawing/2014/main" id="{88FBCC8C-BDD1-4A63-9758-BF8DE2450831}"/>
              </a:ext>
            </a:extLst>
          </p:cNvPr>
          <p:cNvPicPr>
            <a:picLocks noChangeAspect="1"/>
          </p:cNvPicPr>
          <p:nvPr/>
        </p:nvPicPr>
        <p:blipFill>
          <a:blip r:embed="rId2"/>
          <a:stretch>
            <a:fillRect/>
          </a:stretch>
        </p:blipFill>
        <p:spPr>
          <a:xfrm>
            <a:off x="838200" y="2133600"/>
            <a:ext cx="7437448" cy="4086098"/>
          </a:xfrm>
          <a:prstGeom prst="rect">
            <a:avLst/>
          </a:prstGeom>
        </p:spPr>
      </p:pic>
    </p:spTree>
    <p:extLst>
      <p:ext uri="{BB962C8B-B14F-4D97-AF65-F5344CB8AC3E}">
        <p14:creationId xmlns:p14="http://schemas.microsoft.com/office/powerpoint/2010/main" val="15107508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32849-74F8-4ACF-A111-D458FAA151D2}"/>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296CEEB0-59B6-40BC-9D6C-20E169476CEE}"/>
              </a:ext>
            </a:extLst>
          </p:cNvPr>
          <p:cNvPicPr>
            <a:picLocks noGrp="1" noChangeAspect="1"/>
          </p:cNvPicPr>
          <p:nvPr>
            <p:ph idx="1"/>
          </p:nvPr>
        </p:nvPicPr>
        <p:blipFill>
          <a:blip r:embed="rId2"/>
          <a:stretch>
            <a:fillRect/>
          </a:stretch>
        </p:blipFill>
        <p:spPr>
          <a:xfrm>
            <a:off x="76200" y="76200"/>
            <a:ext cx="8991600" cy="5751621"/>
          </a:xfrm>
          <a:prstGeom prst="rect">
            <a:avLst/>
          </a:prstGeom>
        </p:spPr>
      </p:pic>
      <p:sp>
        <p:nvSpPr>
          <p:cNvPr id="4" name="Slide Number Placeholder 3">
            <a:extLst>
              <a:ext uri="{FF2B5EF4-FFF2-40B4-BE49-F238E27FC236}">
                <a16:creationId xmlns:a16="http://schemas.microsoft.com/office/drawing/2014/main" id="{3E49E36D-ABEF-4313-BC31-3222A88B7A60}"/>
              </a:ext>
            </a:extLst>
          </p:cNvPr>
          <p:cNvSpPr>
            <a:spLocks noGrp="1"/>
          </p:cNvSpPr>
          <p:nvPr>
            <p:ph type="sldNum" sz="quarter" idx="12"/>
          </p:nvPr>
        </p:nvSpPr>
        <p:spPr/>
        <p:txBody>
          <a:bodyPr/>
          <a:lstStyle/>
          <a:p>
            <a:fld id="{7E3A9E86-4CC3-4959-A751-C33E618564A4}" type="slidenum">
              <a:rPr lang="en-US" smtClean="0"/>
              <a:t>60</a:t>
            </a:fld>
            <a:endParaRPr lang="en-US" dirty="0"/>
          </a:p>
        </p:txBody>
      </p:sp>
      <p:sp>
        <p:nvSpPr>
          <p:cNvPr id="6" name="TextBox 5">
            <a:extLst>
              <a:ext uri="{FF2B5EF4-FFF2-40B4-BE49-F238E27FC236}">
                <a16:creationId xmlns:a16="http://schemas.microsoft.com/office/drawing/2014/main" id="{637B5CE1-52B9-42F9-B831-C1B42D52F9AD}"/>
              </a:ext>
            </a:extLst>
          </p:cNvPr>
          <p:cNvSpPr txBox="1"/>
          <p:nvPr/>
        </p:nvSpPr>
        <p:spPr>
          <a:xfrm>
            <a:off x="1219200" y="6019800"/>
            <a:ext cx="6553200" cy="369332"/>
          </a:xfrm>
          <a:prstGeom prst="rect">
            <a:avLst/>
          </a:prstGeom>
          <a:noFill/>
        </p:spPr>
        <p:txBody>
          <a:bodyPr wrap="square" rtlCol="0">
            <a:spAutoFit/>
          </a:bodyPr>
          <a:lstStyle/>
          <a:p>
            <a:r>
              <a:rPr lang="en-US" dirty="0">
                <a:hlinkClick r:id="rId3"/>
              </a:rPr>
              <a:t>https://www.legis.iowa.gov/docs/publications/SD/1023536.pdf</a:t>
            </a:r>
            <a:r>
              <a:rPr lang="en-US" dirty="0"/>
              <a:t> </a:t>
            </a:r>
          </a:p>
        </p:txBody>
      </p:sp>
    </p:spTree>
    <p:extLst>
      <p:ext uri="{BB962C8B-B14F-4D97-AF65-F5344CB8AC3E}">
        <p14:creationId xmlns:p14="http://schemas.microsoft.com/office/powerpoint/2010/main" val="24852758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4586C-3028-42FE-83AC-D4FC7D9F2E7B}"/>
              </a:ext>
            </a:extLst>
          </p:cNvPr>
          <p:cNvSpPr>
            <a:spLocks noGrp="1"/>
          </p:cNvSpPr>
          <p:nvPr>
            <p:ph type="title"/>
          </p:nvPr>
        </p:nvSpPr>
        <p:spPr/>
        <p:txBody>
          <a:bodyPr>
            <a:normAutofit/>
          </a:bodyPr>
          <a:lstStyle/>
          <a:p>
            <a:r>
              <a:rPr lang="en-US" dirty="0"/>
              <a:t>Recent Policy Shifts Expanding Choice</a:t>
            </a:r>
          </a:p>
        </p:txBody>
      </p:sp>
      <p:sp>
        <p:nvSpPr>
          <p:cNvPr id="3" name="Content Placeholder 2">
            <a:extLst>
              <a:ext uri="{FF2B5EF4-FFF2-40B4-BE49-F238E27FC236}">
                <a16:creationId xmlns:a16="http://schemas.microsoft.com/office/drawing/2014/main" id="{BF4C6F1D-6199-400F-8A8D-0D7FC1FDB23A}"/>
              </a:ext>
            </a:extLst>
          </p:cNvPr>
          <p:cNvSpPr>
            <a:spLocks noGrp="1"/>
          </p:cNvSpPr>
          <p:nvPr>
            <p:ph idx="1"/>
          </p:nvPr>
        </p:nvSpPr>
        <p:spPr>
          <a:xfrm>
            <a:off x="533400" y="2133600"/>
            <a:ext cx="8229600" cy="4114800"/>
          </a:xfrm>
        </p:spPr>
        <p:txBody>
          <a:bodyPr>
            <a:normAutofit lnSpcReduction="10000"/>
          </a:bodyPr>
          <a:lstStyle/>
          <a:p>
            <a:pPr>
              <a:buFont typeface="Wingdings" panose="05000000000000000000" pitchFamily="2" charset="2"/>
              <a:buChar char="§"/>
            </a:pPr>
            <a:r>
              <a:rPr lang="en-US" sz="2400" dirty="0"/>
              <a:t>Elimination of voluntary diversity plans regulating open enrollment out of five districts with concentrated minority and low income students</a:t>
            </a:r>
          </a:p>
          <a:p>
            <a:pPr>
              <a:buFont typeface="Wingdings" panose="05000000000000000000" pitchFamily="2" charset="2"/>
              <a:buChar char="§"/>
            </a:pPr>
            <a:r>
              <a:rPr lang="en-US" sz="2400" dirty="0"/>
              <a:t>Created charter schools which can be chartered by the State Board of Education despite local school board opposition (or created by local school boards)</a:t>
            </a:r>
          </a:p>
          <a:p>
            <a:pPr>
              <a:buFont typeface="Wingdings" panose="05000000000000000000" pitchFamily="2" charset="2"/>
              <a:buChar char="§"/>
            </a:pPr>
            <a:r>
              <a:rPr lang="en-US" sz="2400" dirty="0"/>
              <a:t>Open enrollment expansion without an enrollment deadline</a:t>
            </a:r>
          </a:p>
          <a:p>
            <a:pPr>
              <a:buFont typeface="Wingdings" panose="05000000000000000000" pitchFamily="2" charset="2"/>
              <a:buChar char="§"/>
            </a:pPr>
            <a:r>
              <a:rPr lang="en-US" sz="2400" dirty="0"/>
              <a:t>Doubled the Tuition and Textbook tax credit to 25% of the first $2,000. This is likely most beneficial to families with tuition paid to private school.  Public School fees are limited. </a:t>
            </a:r>
          </a:p>
          <a:p>
            <a:pPr>
              <a:buFont typeface="Wingdings" panose="05000000000000000000" pitchFamily="2" charset="2"/>
              <a:buChar char="§"/>
            </a:pPr>
            <a:r>
              <a:rPr lang="en-US" sz="2400" dirty="0"/>
              <a:t>Added home school to the eligibility for the tax credit.</a:t>
            </a:r>
          </a:p>
          <a:p>
            <a:pPr>
              <a:buFont typeface="Wingdings" panose="05000000000000000000" pitchFamily="2" charset="2"/>
              <a:buChar char="§"/>
            </a:pPr>
            <a:endParaRPr lang="en-US" sz="2400" dirty="0"/>
          </a:p>
          <a:p>
            <a:endParaRPr lang="en-US" dirty="0"/>
          </a:p>
        </p:txBody>
      </p:sp>
    </p:spTree>
    <p:extLst>
      <p:ext uri="{BB962C8B-B14F-4D97-AF65-F5344CB8AC3E}">
        <p14:creationId xmlns:p14="http://schemas.microsoft.com/office/powerpoint/2010/main" val="386356301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21F31-BF6F-44D1-A4AE-E72E2DFA4FAE}"/>
              </a:ext>
            </a:extLst>
          </p:cNvPr>
          <p:cNvSpPr>
            <a:spLocks noGrp="1"/>
          </p:cNvSpPr>
          <p:nvPr>
            <p:ph type="title"/>
          </p:nvPr>
        </p:nvSpPr>
        <p:spPr>
          <a:xfrm>
            <a:off x="822960" y="286605"/>
            <a:ext cx="7543800" cy="856396"/>
          </a:xfrm>
        </p:spPr>
        <p:txBody>
          <a:bodyPr/>
          <a:lstStyle/>
          <a:p>
            <a:r>
              <a:rPr lang="en-US" dirty="0"/>
              <a:t>ESA Examples in Other States</a:t>
            </a:r>
          </a:p>
        </p:txBody>
      </p:sp>
      <p:sp>
        <p:nvSpPr>
          <p:cNvPr id="3" name="Content Placeholder 2">
            <a:extLst>
              <a:ext uri="{FF2B5EF4-FFF2-40B4-BE49-F238E27FC236}">
                <a16:creationId xmlns:a16="http://schemas.microsoft.com/office/drawing/2014/main" id="{7090A10D-9A5C-4517-86B2-9877F646BD5D}"/>
              </a:ext>
            </a:extLst>
          </p:cNvPr>
          <p:cNvSpPr>
            <a:spLocks noGrp="1"/>
          </p:cNvSpPr>
          <p:nvPr>
            <p:ph idx="1"/>
          </p:nvPr>
        </p:nvSpPr>
        <p:spPr>
          <a:xfrm>
            <a:off x="457200" y="2209800"/>
            <a:ext cx="8229600" cy="3962400"/>
          </a:xfrm>
        </p:spPr>
        <p:txBody>
          <a:bodyPr>
            <a:normAutofit/>
          </a:bodyPr>
          <a:lstStyle/>
          <a:p>
            <a:pPr>
              <a:buFont typeface="Wingdings" panose="05000000000000000000" pitchFamily="2" charset="2"/>
              <a:buChar char="§"/>
            </a:pPr>
            <a:r>
              <a:rPr lang="en-US" sz="2800" dirty="0"/>
              <a:t>Remember, Iowa already has significant choice, so effects may not be applicable</a:t>
            </a:r>
          </a:p>
          <a:p>
            <a:pPr>
              <a:buFont typeface="Wingdings" panose="05000000000000000000" pitchFamily="2" charset="2"/>
              <a:buChar char="§"/>
            </a:pPr>
            <a:r>
              <a:rPr lang="en-US" sz="2800" dirty="0"/>
              <a:t>Recent expansions in open enrollment may make the voucher call for action even less attractive for some House members. </a:t>
            </a:r>
          </a:p>
          <a:p>
            <a:pPr>
              <a:buFont typeface="Wingdings" panose="05000000000000000000" pitchFamily="2" charset="2"/>
              <a:buChar char="§"/>
            </a:pPr>
            <a:r>
              <a:rPr lang="en-US" sz="2800" dirty="0"/>
              <a:t>Both Florida and Mississippi have come up as good models. Let’s take a look:</a:t>
            </a:r>
          </a:p>
          <a:p>
            <a:endParaRPr lang="en-US" dirty="0"/>
          </a:p>
        </p:txBody>
      </p:sp>
      <p:sp>
        <p:nvSpPr>
          <p:cNvPr id="4" name="Slide Number Placeholder 3">
            <a:extLst>
              <a:ext uri="{FF2B5EF4-FFF2-40B4-BE49-F238E27FC236}">
                <a16:creationId xmlns:a16="http://schemas.microsoft.com/office/drawing/2014/main" id="{140FF88F-AF79-41B9-ACCC-27B4C946034D}"/>
              </a:ext>
            </a:extLst>
          </p:cNvPr>
          <p:cNvSpPr>
            <a:spLocks noGrp="1"/>
          </p:cNvSpPr>
          <p:nvPr>
            <p:ph type="sldNum" sz="quarter" idx="12"/>
          </p:nvPr>
        </p:nvSpPr>
        <p:spPr/>
        <p:txBody>
          <a:bodyPr/>
          <a:lstStyle/>
          <a:p>
            <a:fld id="{7E3A9E86-4CC3-4959-A751-C33E618564A4}" type="slidenum">
              <a:rPr lang="en-US" smtClean="0"/>
              <a:t>62</a:t>
            </a:fld>
            <a:endParaRPr lang="en-US" dirty="0"/>
          </a:p>
        </p:txBody>
      </p:sp>
    </p:spTree>
    <p:extLst>
      <p:ext uri="{BB962C8B-B14F-4D97-AF65-F5344CB8AC3E}">
        <p14:creationId xmlns:p14="http://schemas.microsoft.com/office/powerpoint/2010/main" val="391114753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21F31-BF6F-44D1-A4AE-E72E2DFA4FAE}"/>
              </a:ext>
            </a:extLst>
          </p:cNvPr>
          <p:cNvSpPr>
            <a:spLocks noGrp="1"/>
          </p:cNvSpPr>
          <p:nvPr>
            <p:ph type="title"/>
          </p:nvPr>
        </p:nvSpPr>
        <p:spPr>
          <a:xfrm>
            <a:off x="822960" y="286605"/>
            <a:ext cx="7543800" cy="856396"/>
          </a:xfrm>
        </p:spPr>
        <p:txBody>
          <a:bodyPr/>
          <a:lstStyle/>
          <a:p>
            <a:r>
              <a:rPr lang="en-US" dirty="0"/>
              <a:t>ESA Examples in Other States</a:t>
            </a:r>
          </a:p>
        </p:txBody>
      </p:sp>
      <p:sp>
        <p:nvSpPr>
          <p:cNvPr id="3" name="Content Placeholder 2">
            <a:extLst>
              <a:ext uri="{FF2B5EF4-FFF2-40B4-BE49-F238E27FC236}">
                <a16:creationId xmlns:a16="http://schemas.microsoft.com/office/drawing/2014/main" id="{7090A10D-9A5C-4517-86B2-9877F646BD5D}"/>
              </a:ext>
            </a:extLst>
          </p:cNvPr>
          <p:cNvSpPr>
            <a:spLocks noGrp="1"/>
          </p:cNvSpPr>
          <p:nvPr>
            <p:ph idx="1"/>
          </p:nvPr>
        </p:nvSpPr>
        <p:spPr>
          <a:xfrm>
            <a:off x="457200" y="2286000"/>
            <a:ext cx="8229600" cy="4191000"/>
          </a:xfrm>
        </p:spPr>
        <p:txBody>
          <a:bodyPr>
            <a:normAutofit/>
          </a:bodyPr>
          <a:lstStyle/>
          <a:p>
            <a:r>
              <a:rPr lang="en-US" sz="2400" dirty="0"/>
              <a:t>NAEP scores for public schools went up in Florida after vouchers. Other FL actions: </a:t>
            </a:r>
          </a:p>
          <a:p>
            <a:pPr lvl="1"/>
            <a:r>
              <a:rPr lang="en-US" sz="2000" dirty="0"/>
              <a:t>Statewide initiative, Every Child Reads, which provided resources and training for public schools and new universal PK for 4-year-olds. </a:t>
            </a:r>
          </a:p>
          <a:p>
            <a:pPr lvl="1"/>
            <a:r>
              <a:rPr lang="en-US" sz="2000" dirty="0"/>
              <a:t>Florida has also invested in increasing teacher pay along the way</a:t>
            </a:r>
          </a:p>
          <a:p>
            <a:pPr lvl="1"/>
            <a:r>
              <a:rPr lang="en-US" sz="2000" dirty="0"/>
              <a:t>Retention of non proficient students in their prior grade</a:t>
            </a:r>
          </a:p>
          <a:p>
            <a:pPr lvl="1"/>
            <a:r>
              <a:rPr lang="en-US" sz="2000" dirty="0"/>
              <a:t>Dig deep into the data . . .  so many students with special education IEPs and nonproficient students received the vouchers, removing them from the testing pool. </a:t>
            </a:r>
          </a:p>
          <a:p>
            <a:pPr lvl="1"/>
            <a:r>
              <a:rPr lang="en-US" sz="2000" dirty="0"/>
              <a:t>Iowa 8th grade students who are not receiving special education services scored 1 point higher in 2019 NAEP than similar FL students. </a:t>
            </a:r>
          </a:p>
          <a:p>
            <a:endParaRPr lang="en-US" dirty="0"/>
          </a:p>
        </p:txBody>
      </p:sp>
      <p:sp>
        <p:nvSpPr>
          <p:cNvPr id="4" name="Slide Number Placeholder 3">
            <a:extLst>
              <a:ext uri="{FF2B5EF4-FFF2-40B4-BE49-F238E27FC236}">
                <a16:creationId xmlns:a16="http://schemas.microsoft.com/office/drawing/2014/main" id="{140FF88F-AF79-41B9-ACCC-27B4C946034D}"/>
              </a:ext>
            </a:extLst>
          </p:cNvPr>
          <p:cNvSpPr>
            <a:spLocks noGrp="1"/>
          </p:cNvSpPr>
          <p:nvPr>
            <p:ph type="sldNum" sz="quarter" idx="12"/>
          </p:nvPr>
        </p:nvSpPr>
        <p:spPr/>
        <p:txBody>
          <a:bodyPr/>
          <a:lstStyle/>
          <a:p>
            <a:fld id="{7E3A9E86-4CC3-4959-A751-C33E618564A4}" type="slidenum">
              <a:rPr lang="en-US" smtClean="0"/>
              <a:t>63</a:t>
            </a:fld>
            <a:endParaRPr lang="en-US" dirty="0"/>
          </a:p>
        </p:txBody>
      </p:sp>
    </p:spTree>
    <p:extLst>
      <p:ext uri="{BB962C8B-B14F-4D97-AF65-F5344CB8AC3E}">
        <p14:creationId xmlns:p14="http://schemas.microsoft.com/office/powerpoint/2010/main" val="330180827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21F31-BF6F-44D1-A4AE-E72E2DFA4FAE}"/>
              </a:ext>
            </a:extLst>
          </p:cNvPr>
          <p:cNvSpPr>
            <a:spLocks noGrp="1"/>
          </p:cNvSpPr>
          <p:nvPr>
            <p:ph type="title"/>
          </p:nvPr>
        </p:nvSpPr>
        <p:spPr>
          <a:xfrm>
            <a:off x="822960" y="286605"/>
            <a:ext cx="7543800" cy="856396"/>
          </a:xfrm>
        </p:spPr>
        <p:txBody>
          <a:bodyPr/>
          <a:lstStyle/>
          <a:p>
            <a:r>
              <a:rPr lang="en-US" dirty="0"/>
              <a:t>ESA Examples in Other States</a:t>
            </a:r>
          </a:p>
        </p:txBody>
      </p:sp>
      <p:sp>
        <p:nvSpPr>
          <p:cNvPr id="3" name="Content Placeholder 2">
            <a:extLst>
              <a:ext uri="{FF2B5EF4-FFF2-40B4-BE49-F238E27FC236}">
                <a16:creationId xmlns:a16="http://schemas.microsoft.com/office/drawing/2014/main" id="{7090A10D-9A5C-4517-86B2-9877F646BD5D}"/>
              </a:ext>
            </a:extLst>
          </p:cNvPr>
          <p:cNvSpPr>
            <a:spLocks noGrp="1"/>
          </p:cNvSpPr>
          <p:nvPr>
            <p:ph idx="1"/>
          </p:nvPr>
        </p:nvSpPr>
        <p:spPr>
          <a:xfrm>
            <a:off x="457200" y="2057400"/>
            <a:ext cx="8229600" cy="4114800"/>
          </a:xfrm>
        </p:spPr>
        <p:txBody>
          <a:bodyPr>
            <a:normAutofit/>
          </a:bodyPr>
          <a:lstStyle/>
          <a:p>
            <a:r>
              <a:rPr lang="en-US" dirty="0"/>
              <a:t>Private schools participating in the FL scholarship program must comply with a long list of requirements, among them: </a:t>
            </a:r>
          </a:p>
          <a:p>
            <a:pPr lvl="1"/>
            <a:r>
              <a:rPr lang="en-US" dirty="0"/>
              <a:t>ensure all staff submit to background checks,</a:t>
            </a:r>
          </a:p>
          <a:p>
            <a:pPr lvl="1"/>
            <a:r>
              <a:rPr lang="en-US" dirty="0"/>
              <a:t>return any funds for which services were not provided, </a:t>
            </a:r>
          </a:p>
          <a:p>
            <a:pPr lvl="1"/>
            <a:r>
              <a:rPr lang="en-US" dirty="0"/>
              <a:t>administer state assessments/norm referenced tests for all students attending via the scholarship annually, </a:t>
            </a:r>
          </a:p>
          <a:p>
            <a:pPr lvl="1"/>
            <a:r>
              <a:rPr lang="en-US" dirty="0"/>
              <a:t>annually submit to an independent audit if the private school receives $250K in scholarship support from the STO. </a:t>
            </a:r>
          </a:p>
          <a:p>
            <a:r>
              <a:rPr lang="en-US" dirty="0"/>
              <a:t>Find more information on the FL DOE website here: </a:t>
            </a:r>
            <a:r>
              <a:rPr lang="en-US" sz="2100" dirty="0">
                <a:hlinkClick r:id="rId2"/>
              </a:rPr>
              <a:t>https://www.fldoe.org/schools/school-choice/private-schools/requirements-for-participating-in-state-scholarship-programs.stml</a:t>
            </a:r>
            <a:r>
              <a:rPr lang="en-US" sz="2100" dirty="0"/>
              <a:t> </a:t>
            </a:r>
          </a:p>
          <a:p>
            <a:r>
              <a:rPr lang="en-US" sz="2800" dirty="0"/>
              <a:t>There are no accountability requirements in SF 2369.</a:t>
            </a:r>
            <a:endParaRPr lang="en-US" sz="3800" dirty="0"/>
          </a:p>
        </p:txBody>
      </p:sp>
      <p:sp>
        <p:nvSpPr>
          <p:cNvPr id="4" name="Slide Number Placeholder 3">
            <a:extLst>
              <a:ext uri="{FF2B5EF4-FFF2-40B4-BE49-F238E27FC236}">
                <a16:creationId xmlns:a16="http://schemas.microsoft.com/office/drawing/2014/main" id="{140FF88F-AF79-41B9-ACCC-27B4C946034D}"/>
              </a:ext>
            </a:extLst>
          </p:cNvPr>
          <p:cNvSpPr>
            <a:spLocks noGrp="1"/>
          </p:cNvSpPr>
          <p:nvPr>
            <p:ph type="sldNum" sz="quarter" idx="12"/>
          </p:nvPr>
        </p:nvSpPr>
        <p:spPr/>
        <p:txBody>
          <a:bodyPr/>
          <a:lstStyle/>
          <a:p>
            <a:fld id="{7E3A9E86-4CC3-4959-A751-C33E618564A4}" type="slidenum">
              <a:rPr lang="en-US" smtClean="0"/>
              <a:t>64</a:t>
            </a:fld>
            <a:endParaRPr lang="en-US" dirty="0"/>
          </a:p>
        </p:txBody>
      </p:sp>
    </p:spTree>
    <p:extLst>
      <p:ext uri="{BB962C8B-B14F-4D97-AF65-F5344CB8AC3E}">
        <p14:creationId xmlns:p14="http://schemas.microsoft.com/office/powerpoint/2010/main" val="16643879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D2BCE-E686-4CED-8FD6-6EC017575E9B}"/>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18ED754D-8F4A-4B83-90EA-387BFA4636BD}"/>
              </a:ext>
            </a:extLst>
          </p:cNvPr>
          <p:cNvPicPr>
            <a:picLocks noGrp="1" noChangeAspect="1"/>
          </p:cNvPicPr>
          <p:nvPr>
            <p:ph idx="1"/>
          </p:nvPr>
        </p:nvPicPr>
        <p:blipFill>
          <a:blip r:embed="rId2"/>
          <a:stretch>
            <a:fillRect/>
          </a:stretch>
        </p:blipFill>
        <p:spPr>
          <a:xfrm>
            <a:off x="152400" y="152400"/>
            <a:ext cx="7345621" cy="5867400"/>
          </a:xfrm>
          <a:prstGeom prst="rect">
            <a:avLst/>
          </a:prstGeom>
        </p:spPr>
      </p:pic>
      <p:sp>
        <p:nvSpPr>
          <p:cNvPr id="4" name="Slide Number Placeholder 3">
            <a:extLst>
              <a:ext uri="{FF2B5EF4-FFF2-40B4-BE49-F238E27FC236}">
                <a16:creationId xmlns:a16="http://schemas.microsoft.com/office/drawing/2014/main" id="{8E311B8C-C1CD-4AEE-82AC-22D5683D3097}"/>
              </a:ext>
            </a:extLst>
          </p:cNvPr>
          <p:cNvSpPr>
            <a:spLocks noGrp="1"/>
          </p:cNvSpPr>
          <p:nvPr>
            <p:ph type="sldNum" sz="quarter" idx="12"/>
          </p:nvPr>
        </p:nvSpPr>
        <p:spPr/>
        <p:txBody>
          <a:bodyPr/>
          <a:lstStyle/>
          <a:p>
            <a:fld id="{7E3A9E86-4CC3-4959-A751-C33E618564A4}" type="slidenum">
              <a:rPr lang="en-US" smtClean="0"/>
              <a:t>65</a:t>
            </a:fld>
            <a:endParaRPr lang="en-US" dirty="0"/>
          </a:p>
        </p:txBody>
      </p:sp>
      <p:sp>
        <p:nvSpPr>
          <p:cNvPr id="6" name="TextBox 5">
            <a:extLst>
              <a:ext uri="{FF2B5EF4-FFF2-40B4-BE49-F238E27FC236}">
                <a16:creationId xmlns:a16="http://schemas.microsoft.com/office/drawing/2014/main" id="{BCAE696D-91F0-4351-9C35-919761C4768F}"/>
              </a:ext>
            </a:extLst>
          </p:cNvPr>
          <p:cNvSpPr txBox="1"/>
          <p:nvPr/>
        </p:nvSpPr>
        <p:spPr>
          <a:xfrm>
            <a:off x="7558716" y="215810"/>
            <a:ext cx="1585284" cy="6601807"/>
          </a:xfrm>
          <a:prstGeom prst="rect">
            <a:avLst/>
          </a:prstGeom>
          <a:noFill/>
        </p:spPr>
        <p:txBody>
          <a:bodyPr wrap="square" rtlCol="0">
            <a:spAutoFit/>
          </a:bodyPr>
          <a:lstStyle/>
          <a:p>
            <a:r>
              <a:rPr lang="en-US" sz="1700" dirty="0"/>
              <a:t>The Opposite of Accountability on Page 17 of SF 2369</a:t>
            </a:r>
          </a:p>
          <a:p>
            <a:endParaRPr lang="en-US" sz="1700" dirty="0"/>
          </a:p>
          <a:p>
            <a:endParaRPr lang="en-US" sz="1700" dirty="0"/>
          </a:p>
          <a:p>
            <a:r>
              <a:rPr lang="en-US" sz="1600" dirty="0"/>
              <a:t>*Privates do not have to accept every child or provide special education services </a:t>
            </a:r>
          </a:p>
          <a:p>
            <a:endParaRPr lang="en-US" sz="1600" dirty="0"/>
          </a:p>
          <a:p>
            <a:r>
              <a:rPr lang="en-US" sz="1600" dirty="0"/>
              <a:t>*Privates are not accountable to the state (no testing, data re achievement, or expenditures)</a:t>
            </a:r>
          </a:p>
          <a:p>
            <a:endParaRPr lang="en-US" sz="1600" dirty="0"/>
          </a:p>
          <a:p>
            <a:r>
              <a:rPr lang="en-US" sz="1600" dirty="0"/>
              <a:t>*Privates are given maximum freedom</a:t>
            </a:r>
          </a:p>
          <a:p>
            <a:endParaRPr lang="en-US" sz="1600" dirty="0"/>
          </a:p>
          <a:p>
            <a:endParaRPr lang="en-US" sz="1700" dirty="0"/>
          </a:p>
        </p:txBody>
      </p:sp>
      <p:cxnSp>
        <p:nvCxnSpPr>
          <p:cNvPr id="7" name="Straight Arrow Connector 6">
            <a:extLst>
              <a:ext uri="{FF2B5EF4-FFF2-40B4-BE49-F238E27FC236}">
                <a16:creationId xmlns:a16="http://schemas.microsoft.com/office/drawing/2014/main" id="{86F4BD63-E173-4DC6-80E5-B458278F403A}"/>
              </a:ext>
            </a:extLst>
          </p:cNvPr>
          <p:cNvCxnSpPr>
            <a:cxnSpLocks/>
          </p:cNvCxnSpPr>
          <p:nvPr/>
        </p:nvCxnSpPr>
        <p:spPr>
          <a:xfrm flipH="1" flipV="1">
            <a:off x="6705600" y="1143000"/>
            <a:ext cx="947518" cy="838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25A48671-0CC5-47DB-9562-713469F38FD6}"/>
              </a:ext>
            </a:extLst>
          </p:cNvPr>
          <p:cNvCxnSpPr>
            <a:cxnSpLocks/>
          </p:cNvCxnSpPr>
          <p:nvPr/>
        </p:nvCxnSpPr>
        <p:spPr>
          <a:xfrm flipH="1" flipV="1">
            <a:off x="6553201" y="2667000"/>
            <a:ext cx="1099917" cy="9806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1800C6AF-E074-4519-9F28-A95643B95FE4}"/>
              </a:ext>
            </a:extLst>
          </p:cNvPr>
          <p:cNvCxnSpPr>
            <a:cxnSpLocks/>
          </p:cNvCxnSpPr>
          <p:nvPr/>
        </p:nvCxnSpPr>
        <p:spPr>
          <a:xfrm flipH="1" flipV="1">
            <a:off x="6852824" y="5288857"/>
            <a:ext cx="727617" cy="1213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26389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21F31-BF6F-44D1-A4AE-E72E2DFA4FAE}"/>
              </a:ext>
            </a:extLst>
          </p:cNvPr>
          <p:cNvSpPr>
            <a:spLocks noGrp="1"/>
          </p:cNvSpPr>
          <p:nvPr>
            <p:ph type="title"/>
          </p:nvPr>
        </p:nvSpPr>
        <p:spPr>
          <a:xfrm>
            <a:off x="822960" y="286605"/>
            <a:ext cx="7543800" cy="856396"/>
          </a:xfrm>
        </p:spPr>
        <p:txBody>
          <a:bodyPr/>
          <a:lstStyle/>
          <a:p>
            <a:r>
              <a:rPr lang="en-US" dirty="0"/>
              <a:t>ESA Examples in Other States</a:t>
            </a:r>
          </a:p>
        </p:txBody>
      </p:sp>
      <p:sp>
        <p:nvSpPr>
          <p:cNvPr id="3" name="Content Placeholder 2">
            <a:extLst>
              <a:ext uri="{FF2B5EF4-FFF2-40B4-BE49-F238E27FC236}">
                <a16:creationId xmlns:a16="http://schemas.microsoft.com/office/drawing/2014/main" id="{7090A10D-9A5C-4517-86B2-9877F646BD5D}"/>
              </a:ext>
            </a:extLst>
          </p:cNvPr>
          <p:cNvSpPr>
            <a:spLocks noGrp="1"/>
          </p:cNvSpPr>
          <p:nvPr>
            <p:ph idx="1"/>
          </p:nvPr>
        </p:nvSpPr>
        <p:spPr>
          <a:xfrm>
            <a:off x="381000" y="2209800"/>
            <a:ext cx="8229600" cy="4876800"/>
          </a:xfrm>
        </p:spPr>
        <p:txBody>
          <a:bodyPr>
            <a:normAutofit/>
          </a:bodyPr>
          <a:lstStyle/>
          <a:p>
            <a:r>
              <a:rPr lang="en-US" sz="2400" dirty="0"/>
              <a:t>The Mississippi legislature did a review of their $5 million ESA program for students with disabilities in 2020.  </a:t>
            </a:r>
          </a:p>
          <a:p>
            <a:pPr lvl="1"/>
            <a:r>
              <a:rPr lang="en-US" sz="2000" dirty="0"/>
              <a:t>Many vouchers weren't spent and had to be returned. 36% of surveyed parents said that no private school would take their child.  </a:t>
            </a:r>
          </a:p>
          <a:p>
            <a:pPr lvl="1"/>
            <a:r>
              <a:rPr lang="en-US" sz="2000" dirty="0"/>
              <a:t>Parents finding a school had to sign a contract waiving special education rights if they enrolled in the private school.  </a:t>
            </a:r>
          </a:p>
          <a:p>
            <a:pPr lvl="1"/>
            <a:r>
              <a:rPr lang="en-US" sz="2000" dirty="0"/>
              <a:t>Less than 10% of what Gov. Reynolds suggested as the starting point for Iowa (and parents returned over $2 million.)  </a:t>
            </a:r>
          </a:p>
          <a:p>
            <a:pPr lvl="1"/>
            <a:r>
              <a:rPr lang="en-US" sz="2000" dirty="0"/>
              <a:t>Here's a link to the PEER Committee's Legislative Report: </a:t>
            </a:r>
            <a:r>
              <a:rPr lang="en-US" sz="2000" u="sng" dirty="0">
                <a:hlinkClick r:id="rId2"/>
              </a:rPr>
              <a:t>https://www.peer.ms.gov/Reports/reports/rpt649.pdf</a:t>
            </a:r>
            <a:endParaRPr lang="en-US" sz="2000" dirty="0"/>
          </a:p>
          <a:p>
            <a:endParaRPr lang="en-US" sz="2400" dirty="0"/>
          </a:p>
          <a:p>
            <a:endParaRPr lang="en-US" sz="2400" dirty="0"/>
          </a:p>
        </p:txBody>
      </p:sp>
      <p:sp>
        <p:nvSpPr>
          <p:cNvPr id="4" name="Slide Number Placeholder 3">
            <a:extLst>
              <a:ext uri="{FF2B5EF4-FFF2-40B4-BE49-F238E27FC236}">
                <a16:creationId xmlns:a16="http://schemas.microsoft.com/office/drawing/2014/main" id="{140FF88F-AF79-41B9-ACCC-27B4C946034D}"/>
              </a:ext>
            </a:extLst>
          </p:cNvPr>
          <p:cNvSpPr>
            <a:spLocks noGrp="1"/>
          </p:cNvSpPr>
          <p:nvPr>
            <p:ph type="sldNum" sz="quarter" idx="12"/>
          </p:nvPr>
        </p:nvSpPr>
        <p:spPr/>
        <p:txBody>
          <a:bodyPr/>
          <a:lstStyle/>
          <a:p>
            <a:fld id="{7E3A9E86-4CC3-4959-A751-C33E618564A4}" type="slidenum">
              <a:rPr lang="en-US" smtClean="0"/>
              <a:t>66</a:t>
            </a:fld>
            <a:endParaRPr lang="en-US" dirty="0"/>
          </a:p>
        </p:txBody>
      </p:sp>
    </p:spTree>
    <p:extLst>
      <p:ext uri="{BB962C8B-B14F-4D97-AF65-F5344CB8AC3E}">
        <p14:creationId xmlns:p14="http://schemas.microsoft.com/office/powerpoint/2010/main" val="24237342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03E3F-E21E-4999-9729-03FBEF25ABF6}"/>
              </a:ext>
            </a:extLst>
          </p:cNvPr>
          <p:cNvSpPr>
            <a:spLocks noGrp="1"/>
          </p:cNvSpPr>
          <p:nvPr>
            <p:ph type="title"/>
          </p:nvPr>
        </p:nvSpPr>
        <p:spPr>
          <a:xfrm>
            <a:off x="361231" y="283742"/>
            <a:ext cx="7543800" cy="1450757"/>
          </a:xfrm>
        </p:spPr>
        <p:txBody>
          <a:bodyPr/>
          <a:lstStyle/>
          <a:p>
            <a:r>
              <a:rPr lang="en-US" dirty="0"/>
              <a:t>ESA Examples </a:t>
            </a:r>
            <a:br>
              <a:rPr lang="en-US" dirty="0"/>
            </a:br>
            <a:r>
              <a:rPr lang="en-US" dirty="0"/>
              <a:t>in Other States</a:t>
            </a:r>
          </a:p>
        </p:txBody>
      </p:sp>
      <p:sp>
        <p:nvSpPr>
          <p:cNvPr id="3" name="Content Placeholder 2">
            <a:extLst>
              <a:ext uri="{FF2B5EF4-FFF2-40B4-BE49-F238E27FC236}">
                <a16:creationId xmlns:a16="http://schemas.microsoft.com/office/drawing/2014/main" id="{05B18C94-90AF-4B91-B5DD-36B8E820A76F}"/>
              </a:ext>
            </a:extLst>
          </p:cNvPr>
          <p:cNvSpPr>
            <a:spLocks noGrp="1"/>
          </p:cNvSpPr>
          <p:nvPr>
            <p:ph idx="1"/>
          </p:nvPr>
        </p:nvSpPr>
        <p:spPr>
          <a:xfrm>
            <a:off x="228600" y="2209800"/>
            <a:ext cx="8534400" cy="3718560"/>
          </a:xfrm>
        </p:spPr>
        <p:txBody>
          <a:bodyPr>
            <a:normAutofit lnSpcReduction="10000"/>
          </a:bodyPr>
          <a:lstStyle/>
          <a:p>
            <a:r>
              <a:rPr lang="en-US" sz="2400" dirty="0"/>
              <a:t>Programs start small and expand </a:t>
            </a:r>
          </a:p>
          <a:p>
            <a:r>
              <a:rPr lang="en-US" sz="2400" dirty="0"/>
              <a:t>(Camel’s nose is soon followed by the humps)</a:t>
            </a:r>
          </a:p>
          <a:p>
            <a:pPr lvl="1"/>
            <a:r>
              <a:rPr lang="en-US" sz="2400" dirty="0"/>
              <a:t>Milwaukee public schools, expanded to statewide</a:t>
            </a:r>
          </a:p>
          <a:p>
            <a:pPr lvl="1"/>
            <a:r>
              <a:rPr lang="en-US" sz="2400" dirty="0"/>
              <a:t>Florida started with just low income and special education but has since eliminated criteria completely and open to all.</a:t>
            </a:r>
          </a:p>
          <a:p>
            <a:pPr lvl="1"/>
            <a:r>
              <a:rPr lang="en-US" sz="2400" dirty="0"/>
              <a:t>Arizona – started with low income and special education, gradually increasing income limits</a:t>
            </a:r>
          </a:p>
          <a:p>
            <a:r>
              <a:rPr lang="en-US" sz="2400" dirty="0"/>
              <a:t>Iowa’s SF 2389 – 400% FPL or IEPs, Students in public schools for 2 semesters, new kindergarteners (typically about 3,100 students annually)</a:t>
            </a:r>
          </a:p>
        </p:txBody>
      </p:sp>
      <p:sp>
        <p:nvSpPr>
          <p:cNvPr id="4" name="Slide Number Placeholder 3">
            <a:extLst>
              <a:ext uri="{FF2B5EF4-FFF2-40B4-BE49-F238E27FC236}">
                <a16:creationId xmlns:a16="http://schemas.microsoft.com/office/drawing/2014/main" id="{E3CEFBE3-5830-4E84-9FDE-7E95B00F97E0}"/>
              </a:ext>
            </a:extLst>
          </p:cNvPr>
          <p:cNvSpPr>
            <a:spLocks noGrp="1"/>
          </p:cNvSpPr>
          <p:nvPr>
            <p:ph type="sldNum" sz="quarter" idx="12"/>
          </p:nvPr>
        </p:nvSpPr>
        <p:spPr/>
        <p:txBody>
          <a:bodyPr/>
          <a:lstStyle/>
          <a:p>
            <a:fld id="{7E3A9E86-4CC3-4959-A751-C33E618564A4}" type="slidenum">
              <a:rPr lang="en-US" smtClean="0"/>
              <a:t>67</a:t>
            </a:fld>
            <a:endParaRPr lang="en-US" dirty="0"/>
          </a:p>
        </p:txBody>
      </p:sp>
      <p:pic>
        <p:nvPicPr>
          <p:cNvPr id="8" name="Picture 7">
            <a:extLst>
              <a:ext uri="{FF2B5EF4-FFF2-40B4-BE49-F238E27FC236}">
                <a16:creationId xmlns:a16="http://schemas.microsoft.com/office/drawing/2014/main" id="{5C80753E-B853-4717-9D08-CD01F521320B}"/>
              </a:ext>
            </a:extLst>
          </p:cNvPr>
          <p:cNvPicPr>
            <a:picLocks noChangeAspect="1"/>
          </p:cNvPicPr>
          <p:nvPr/>
        </p:nvPicPr>
        <p:blipFill>
          <a:blip r:embed="rId2"/>
          <a:stretch>
            <a:fillRect/>
          </a:stretch>
        </p:blipFill>
        <p:spPr>
          <a:xfrm>
            <a:off x="5798744" y="76200"/>
            <a:ext cx="3148757" cy="2685705"/>
          </a:xfrm>
          <a:prstGeom prst="rect">
            <a:avLst/>
          </a:prstGeom>
        </p:spPr>
      </p:pic>
    </p:spTree>
    <p:extLst>
      <p:ext uri="{BB962C8B-B14F-4D97-AF65-F5344CB8AC3E}">
        <p14:creationId xmlns:p14="http://schemas.microsoft.com/office/powerpoint/2010/main" val="306827834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604D3-5CDC-4319-B1CF-56B3139200EE}"/>
              </a:ext>
            </a:extLst>
          </p:cNvPr>
          <p:cNvSpPr>
            <a:spLocks noGrp="1"/>
          </p:cNvSpPr>
          <p:nvPr>
            <p:ph type="title"/>
          </p:nvPr>
        </p:nvSpPr>
        <p:spPr>
          <a:xfrm>
            <a:off x="822960" y="286605"/>
            <a:ext cx="7543800" cy="856396"/>
          </a:xfrm>
        </p:spPr>
        <p:txBody>
          <a:bodyPr/>
          <a:lstStyle/>
          <a:p>
            <a:r>
              <a:rPr lang="en-US" dirty="0"/>
              <a:t>Key Messages re ESA’s</a:t>
            </a:r>
          </a:p>
        </p:txBody>
      </p:sp>
      <p:sp>
        <p:nvSpPr>
          <p:cNvPr id="3" name="Content Placeholder 2">
            <a:extLst>
              <a:ext uri="{FF2B5EF4-FFF2-40B4-BE49-F238E27FC236}">
                <a16:creationId xmlns:a16="http://schemas.microsoft.com/office/drawing/2014/main" id="{B9AB5BD1-21B7-4AA6-9D85-E63B980CE2F3}"/>
              </a:ext>
            </a:extLst>
          </p:cNvPr>
          <p:cNvSpPr>
            <a:spLocks noGrp="1"/>
          </p:cNvSpPr>
          <p:nvPr>
            <p:ph idx="1"/>
          </p:nvPr>
        </p:nvSpPr>
        <p:spPr>
          <a:xfrm>
            <a:off x="457200" y="2209800"/>
            <a:ext cx="8229600" cy="3916363"/>
          </a:xfrm>
        </p:spPr>
        <p:txBody>
          <a:bodyPr>
            <a:normAutofit/>
          </a:bodyPr>
          <a:lstStyle/>
          <a:p>
            <a:pPr>
              <a:buFont typeface="Wingdings" panose="05000000000000000000" pitchFamily="2" charset="2"/>
              <a:buChar char="§"/>
            </a:pPr>
            <a:r>
              <a:rPr lang="en-US" dirty="0"/>
              <a:t>Unlevel playing field (public schools have more stringent rules and privates do not have to accept all students)</a:t>
            </a:r>
          </a:p>
          <a:p>
            <a:pPr>
              <a:buFont typeface="Wingdings" panose="05000000000000000000" pitchFamily="2" charset="2"/>
              <a:buChar char="§"/>
            </a:pPr>
            <a:r>
              <a:rPr lang="en-US" dirty="0"/>
              <a:t>Accountability (private schools are not transparent or accountable, no elected school board or stewardship for tax dollars)</a:t>
            </a:r>
          </a:p>
          <a:p>
            <a:pPr>
              <a:buFont typeface="Wingdings" panose="05000000000000000000" pitchFamily="2" charset="2"/>
              <a:buChar char="§"/>
            </a:pPr>
            <a:r>
              <a:rPr lang="en-US" dirty="0"/>
              <a:t>Shifts money away from public schools (Fiscal note assumes a $79 million reduction in public school funding which only counts state savings – impact to public schools is greater)</a:t>
            </a:r>
          </a:p>
          <a:p>
            <a:pPr>
              <a:buFont typeface="Wingdings" panose="05000000000000000000" pitchFamily="2" charset="2"/>
              <a:buChar char="§"/>
            </a:pPr>
            <a:r>
              <a:rPr lang="en-US" dirty="0"/>
              <a:t>No better results for students in controlled studies</a:t>
            </a:r>
          </a:p>
          <a:p>
            <a:pPr>
              <a:buFont typeface="Wingdings" panose="05000000000000000000" pitchFamily="2" charset="2"/>
              <a:buChar char="§"/>
            </a:pPr>
            <a:r>
              <a:rPr lang="en-US" dirty="0"/>
              <a:t>Oh, and we already have lots of school choice in Iowa.</a:t>
            </a:r>
          </a:p>
          <a:p>
            <a:endParaRPr lang="en-US" dirty="0"/>
          </a:p>
        </p:txBody>
      </p:sp>
      <p:sp>
        <p:nvSpPr>
          <p:cNvPr id="4" name="Slide Number Placeholder 3">
            <a:extLst>
              <a:ext uri="{FF2B5EF4-FFF2-40B4-BE49-F238E27FC236}">
                <a16:creationId xmlns:a16="http://schemas.microsoft.com/office/drawing/2014/main" id="{8B654673-CAE2-47D8-AABC-963007033D5E}"/>
              </a:ext>
            </a:extLst>
          </p:cNvPr>
          <p:cNvSpPr>
            <a:spLocks noGrp="1"/>
          </p:cNvSpPr>
          <p:nvPr>
            <p:ph type="sldNum" sz="quarter" idx="12"/>
          </p:nvPr>
        </p:nvSpPr>
        <p:spPr/>
        <p:txBody>
          <a:bodyPr/>
          <a:lstStyle/>
          <a:p>
            <a:fld id="{7E3A9E86-4CC3-4959-A751-C33E618564A4}" type="slidenum">
              <a:rPr lang="en-US" smtClean="0"/>
              <a:t>68</a:t>
            </a:fld>
            <a:endParaRPr lang="en-US" dirty="0"/>
          </a:p>
        </p:txBody>
      </p:sp>
    </p:spTree>
    <p:extLst>
      <p:ext uri="{BB962C8B-B14F-4D97-AF65-F5344CB8AC3E}">
        <p14:creationId xmlns:p14="http://schemas.microsoft.com/office/powerpoint/2010/main" val="19002026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134204"/>
            <a:ext cx="7543800" cy="780196"/>
          </a:xfrm>
        </p:spPr>
        <p:txBody>
          <a:bodyPr/>
          <a:lstStyle/>
          <a:p>
            <a:r>
              <a:rPr lang="en-US" b="1" dirty="0"/>
              <a:t>Mental Health Services</a:t>
            </a:r>
            <a:r>
              <a:rPr lang="en-US" dirty="0"/>
              <a:t> </a:t>
            </a:r>
          </a:p>
        </p:txBody>
      </p:sp>
      <p:sp>
        <p:nvSpPr>
          <p:cNvPr id="3" name="Content Placeholder 2"/>
          <p:cNvSpPr>
            <a:spLocks noGrp="1"/>
          </p:cNvSpPr>
          <p:nvPr>
            <p:ph idx="1"/>
          </p:nvPr>
        </p:nvSpPr>
        <p:spPr>
          <a:xfrm>
            <a:off x="228600" y="914400"/>
            <a:ext cx="8839200" cy="5795090"/>
          </a:xfrm>
          <a:solidFill>
            <a:schemeClr val="bg2"/>
          </a:solidFill>
        </p:spPr>
        <p:txBody>
          <a:bodyPr>
            <a:noAutofit/>
          </a:bodyPr>
          <a:lstStyle/>
          <a:p>
            <a:pPr lvl="0">
              <a:lnSpc>
                <a:spcPct val="120000"/>
              </a:lnSpc>
            </a:pPr>
            <a:r>
              <a:rPr lang="en-US" sz="1800" dirty="0"/>
              <a:t>UEN leaders understand that mental health challenges must be addressed through a system that recognizes students and families with mental health needs are experiencing symptoms not only in school, but during the 17 hours a day and full days when they are not in school. Iowa needs an improved mental health system for children, including the structure and funding to eliminate the shortage of professionals. Schools should be partners to serve students and families, but educators are not trained providers of mental health care, nor do they have the capacity to meet the mental health needs of students.</a:t>
            </a:r>
          </a:p>
          <a:p>
            <a:pPr lvl="0">
              <a:lnSpc>
                <a:spcPct val="120000"/>
              </a:lnSpc>
            </a:pPr>
            <a:r>
              <a:rPr lang="en-US" sz="1800" u="sng" dirty="0"/>
              <a:t>Students who have no outward indicators of mental illness suffer quietly, even leading to suicide. Many Iowans already recognize risk factors which include but aren’t limited to: students adjudicated or in residential placements, students with refugee trauma, and students experiencing adverse childhood experiences. </a:t>
            </a:r>
            <a:r>
              <a:rPr lang="en-US" sz="1800" dirty="0"/>
              <a:t>Providing appropriate mental health services would position these students and their families for better academic, social and economic success. Iowa should engage in every opportunity to maximize school access to Medicaid claiming for health services for all students, not just students with individual education plans. </a:t>
            </a:r>
          </a:p>
        </p:txBody>
      </p:sp>
    </p:spTree>
    <p:extLst>
      <p:ext uri="{BB962C8B-B14F-4D97-AF65-F5344CB8AC3E}">
        <p14:creationId xmlns:p14="http://schemas.microsoft.com/office/powerpoint/2010/main" val="10427965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6604"/>
            <a:ext cx="5486400" cy="1450757"/>
          </a:xfrm>
        </p:spPr>
        <p:txBody>
          <a:bodyPr>
            <a:normAutofit/>
          </a:bodyPr>
          <a:lstStyle/>
          <a:p>
            <a:pPr algn="ctr"/>
            <a:r>
              <a:rPr lang="en-US" b="1" dirty="0"/>
              <a:t>UEN Association </a:t>
            </a:r>
            <a:br>
              <a:rPr lang="en-US" b="1" dirty="0"/>
            </a:br>
            <a:r>
              <a:rPr lang="en-US" b="1" dirty="0"/>
              <a:t>Management: ISFIS</a:t>
            </a:r>
          </a:p>
        </p:txBody>
      </p:sp>
      <p:sp>
        <p:nvSpPr>
          <p:cNvPr id="3" name="Content Placeholder 2"/>
          <p:cNvSpPr>
            <a:spLocks noGrp="1"/>
          </p:cNvSpPr>
          <p:nvPr>
            <p:ph sz="half" idx="1"/>
          </p:nvPr>
        </p:nvSpPr>
        <p:spPr>
          <a:xfrm>
            <a:off x="304800" y="1764843"/>
            <a:ext cx="4953000" cy="4635957"/>
          </a:xfrm>
        </p:spPr>
        <p:txBody>
          <a:bodyPr>
            <a:noAutofit/>
          </a:bodyPr>
          <a:lstStyle/>
          <a:p>
            <a:pPr>
              <a:lnSpc>
                <a:spcPct val="100000"/>
              </a:lnSpc>
            </a:pPr>
            <a:r>
              <a:rPr lang="en-US" sz="1800" dirty="0"/>
              <a:t>Support and staff, accounting, association management, website development and maintenance, billing, meeting organization and tech support. New procedures and policies for UEN operations. </a:t>
            </a:r>
          </a:p>
          <a:p>
            <a:pPr>
              <a:lnSpc>
                <a:spcPct val="100000"/>
              </a:lnSpc>
            </a:pPr>
            <a:r>
              <a:rPr lang="en-US" sz="1800" dirty="0"/>
              <a:t>Policy development, strategic planning, legislative and fiscal analysis.</a:t>
            </a:r>
          </a:p>
          <a:p>
            <a:pPr>
              <a:lnSpc>
                <a:spcPct val="100000"/>
              </a:lnSpc>
            </a:pPr>
            <a:r>
              <a:rPr lang="en-US" sz="1800" dirty="0"/>
              <a:t>Job-alike meetings for 20 different director-level leaders to share best practice, learn together, receive updates and connect with state-level experts. </a:t>
            </a:r>
          </a:p>
          <a:p>
            <a:pPr>
              <a:lnSpc>
                <a:spcPct val="100000"/>
              </a:lnSpc>
            </a:pPr>
            <a:r>
              <a:rPr lang="en-US" sz="1800" dirty="0"/>
              <a:t>Lobbying services, legislative advocacy, communications, media, sharing best practice, survey tools.</a:t>
            </a:r>
          </a:p>
        </p:txBody>
      </p:sp>
      <p:sp>
        <p:nvSpPr>
          <p:cNvPr id="4" name="Content Placeholder 3"/>
          <p:cNvSpPr>
            <a:spLocks noGrp="1"/>
          </p:cNvSpPr>
          <p:nvPr>
            <p:ph sz="half" idx="2"/>
          </p:nvPr>
        </p:nvSpPr>
        <p:spPr>
          <a:xfrm>
            <a:off x="5334000" y="1845735"/>
            <a:ext cx="3505200" cy="4023360"/>
          </a:xfrm>
        </p:spPr>
        <p:txBody>
          <a:bodyPr>
            <a:normAutofit fontScale="92500" lnSpcReduction="10000"/>
          </a:bodyPr>
          <a:lstStyle/>
          <a:p>
            <a:r>
              <a:rPr lang="en-US" dirty="0"/>
              <a:t>Jen Albers  </a:t>
            </a:r>
            <a:r>
              <a:rPr lang="en-US" dirty="0">
                <a:hlinkClick r:id="rId2"/>
              </a:rPr>
              <a:t>jen@iowaschoolfinance.com</a:t>
            </a:r>
            <a:endParaRPr lang="en-US" dirty="0"/>
          </a:p>
          <a:p>
            <a:endParaRPr lang="en-US" dirty="0"/>
          </a:p>
          <a:p>
            <a:r>
              <a:rPr lang="en-US" dirty="0"/>
              <a:t>Larry Sigel </a:t>
            </a:r>
            <a:r>
              <a:rPr lang="en-US" dirty="0">
                <a:hlinkClick r:id="rId3"/>
              </a:rPr>
              <a:t>larry@iowaschoolfinance.com</a:t>
            </a:r>
            <a:endParaRPr lang="en-US" dirty="0"/>
          </a:p>
          <a:p>
            <a:endParaRPr lang="en-US" dirty="0"/>
          </a:p>
          <a:p>
            <a:r>
              <a:rPr lang="en-US" dirty="0"/>
              <a:t>Margaret Buckton </a:t>
            </a:r>
            <a:r>
              <a:rPr lang="en-US" dirty="0">
                <a:hlinkClick r:id="rId4"/>
              </a:rPr>
              <a:t>margaret@iowaschoolfinance.com</a:t>
            </a:r>
            <a:endParaRPr lang="en-US" dirty="0"/>
          </a:p>
          <a:p>
            <a:endParaRPr lang="en-US" dirty="0"/>
          </a:p>
          <a:p>
            <a:r>
              <a:rPr lang="en-US" dirty="0"/>
              <a:t>and Susie Olesen</a:t>
            </a:r>
          </a:p>
          <a:p>
            <a:r>
              <a:rPr lang="en-US" dirty="0">
                <a:hlinkClick r:id="rId5"/>
              </a:rPr>
              <a:t>Susie@iowaschoolfinance.com</a:t>
            </a:r>
            <a:r>
              <a:rPr lang="en-US" dirty="0"/>
              <a:t>  </a:t>
            </a:r>
          </a:p>
          <a:p>
            <a:endParaRPr lang="en-US" dirty="0"/>
          </a:p>
          <a:p>
            <a:endParaRPr lang="en-US" dirty="0"/>
          </a:p>
        </p:txBody>
      </p:sp>
      <p:pic>
        <p:nvPicPr>
          <p:cNvPr id="5" name="Picture 4">
            <a:extLst>
              <a:ext uri="{FF2B5EF4-FFF2-40B4-BE49-F238E27FC236}">
                <a16:creationId xmlns:a16="http://schemas.microsoft.com/office/drawing/2014/main" id="{00000000-0008-0000-0000-000004000000}"/>
              </a:ext>
            </a:extLst>
          </p:cNvPr>
          <p:cNvPicPr>
            <a:picLocks noChangeAspect="1"/>
          </p:cNvPicPr>
          <p:nvPr/>
        </p:nvPicPr>
        <p:blipFill>
          <a:blip r:embed="rId6"/>
          <a:stretch>
            <a:fillRect/>
          </a:stretch>
        </p:blipFill>
        <p:spPr>
          <a:xfrm>
            <a:off x="6096000" y="299096"/>
            <a:ext cx="2558576" cy="1072504"/>
          </a:xfrm>
          <a:prstGeom prst="rect">
            <a:avLst/>
          </a:prstGeom>
        </p:spPr>
      </p:pic>
    </p:spTree>
    <p:extLst>
      <p:ext uri="{BB962C8B-B14F-4D97-AF65-F5344CB8AC3E}">
        <p14:creationId xmlns:p14="http://schemas.microsoft.com/office/powerpoint/2010/main" val="344107878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134204"/>
            <a:ext cx="7543800" cy="780196"/>
          </a:xfrm>
        </p:spPr>
        <p:txBody>
          <a:bodyPr/>
          <a:lstStyle/>
          <a:p>
            <a:r>
              <a:rPr lang="en-US" b="1" dirty="0"/>
              <a:t>Mental Health Services</a:t>
            </a:r>
            <a:r>
              <a:rPr lang="en-US" dirty="0"/>
              <a:t> </a:t>
            </a:r>
          </a:p>
        </p:txBody>
      </p:sp>
      <p:sp>
        <p:nvSpPr>
          <p:cNvPr id="3" name="Content Placeholder 2"/>
          <p:cNvSpPr>
            <a:spLocks noGrp="1"/>
          </p:cNvSpPr>
          <p:nvPr>
            <p:ph idx="1"/>
          </p:nvPr>
        </p:nvSpPr>
        <p:spPr>
          <a:xfrm>
            <a:off x="228600" y="914400"/>
            <a:ext cx="8839200" cy="5795090"/>
          </a:xfrm>
          <a:solidFill>
            <a:schemeClr val="bg2"/>
          </a:solidFill>
        </p:spPr>
        <p:txBody>
          <a:bodyPr>
            <a:noAutofit/>
          </a:bodyPr>
          <a:lstStyle/>
          <a:p>
            <a:pPr lvl="0">
              <a:lnSpc>
                <a:spcPct val="120000"/>
              </a:lnSpc>
            </a:pPr>
            <a:r>
              <a:rPr lang="en-US" dirty="0"/>
              <a:t>Funds to provide case management and service coordination are required when Medicaid, special education or other categorical funds do not cover it. School districts require capacity and/or funding to provide: 1) transition support and services for students returning to school after a mental health placement, 2) ongoing teacher, administrator, and support staff training to improve awareness and understanding of child social-emotional, behavioral and mental health needs, 3) actionable classroom strategies to address student needs, and 4) integration of mental health promotion into instruction when appropriate. </a:t>
            </a:r>
          </a:p>
          <a:p>
            <a:pPr marL="201168" lvl="1" indent="0">
              <a:buNone/>
            </a:pPr>
            <a:endParaRPr lang="en-US" sz="2000" dirty="0"/>
          </a:p>
          <a:p>
            <a:pPr marL="201168" lvl="1" indent="0">
              <a:lnSpc>
                <a:spcPct val="110000"/>
              </a:lnSpc>
              <a:buNone/>
            </a:pPr>
            <a:r>
              <a:rPr lang="en-US" sz="2000" b="1" i="1" dirty="0">
                <a:solidFill>
                  <a:srgbClr val="7030A0"/>
                </a:solidFill>
              </a:rPr>
              <a:t>Messaging:  </a:t>
            </a:r>
            <a:r>
              <a:rPr lang="en-US" sz="2000" i="1" dirty="0">
                <a:solidFill>
                  <a:srgbClr val="7030A0"/>
                </a:solidFill>
              </a:rPr>
              <a:t>the pandemic has intensified student needs and continues to shine a light on barriers to services. Schools can not do this alone. We must work with communities, providers, payors and the state to provide a system of service opportunities to meet student needs. Federal Pandemic funds can help for those districts with significant distributions.  However, ESSER funds are time limited and will be exhausted soon. </a:t>
            </a:r>
          </a:p>
        </p:txBody>
      </p:sp>
    </p:spTree>
    <p:extLst>
      <p:ext uri="{BB962C8B-B14F-4D97-AF65-F5344CB8AC3E}">
        <p14:creationId xmlns:p14="http://schemas.microsoft.com/office/powerpoint/2010/main" val="305936614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5"/>
            <a:ext cx="7543800" cy="1008796"/>
          </a:xfrm>
        </p:spPr>
        <p:txBody>
          <a:bodyPr/>
          <a:lstStyle/>
          <a:p>
            <a:r>
              <a:rPr lang="en-US" b="1" dirty="0"/>
              <a:t>District Authority</a:t>
            </a:r>
            <a:endParaRPr lang="en-US" dirty="0"/>
          </a:p>
        </p:txBody>
      </p:sp>
      <p:sp>
        <p:nvSpPr>
          <p:cNvPr id="3" name="Content Placeholder 2"/>
          <p:cNvSpPr>
            <a:spLocks noGrp="1"/>
          </p:cNvSpPr>
          <p:nvPr>
            <p:ph idx="1"/>
          </p:nvPr>
        </p:nvSpPr>
        <p:spPr>
          <a:xfrm>
            <a:off x="381000" y="1371600"/>
            <a:ext cx="8458200" cy="4800600"/>
          </a:xfrm>
          <a:solidFill>
            <a:schemeClr val="bg2"/>
          </a:solidFill>
        </p:spPr>
        <p:txBody>
          <a:bodyPr>
            <a:normAutofit lnSpcReduction="10000"/>
          </a:bodyPr>
          <a:lstStyle/>
          <a:p>
            <a:pPr lvl="0"/>
            <a:r>
              <a:rPr lang="en-US" sz="2100" dirty="0"/>
              <a:t>Home Rule in Iowa Code 274.3 requires the executive branch and the courts to interpret Iowa Code impacting schools and school boards and develop administrative rules with deference to local control. UEN members strongly believe the legislature and Governor should focus efforts on flexibility rather than state-mandated one-size-fits-all action. UEN supports two specific areas of expanded flexibility: </a:t>
            </a:r>
          </a:p>
          <a:p>
            <a:pPr lvl="1"/>
            <a:r>
              <a:rPr lang="en-US" sz="1900" dirty="0"/>
              <a:t>1) flexibility to use school general fund to pay for expanded preschool slots, and </a:t>
            </a:r>
          </a:p>
          <a:p>
            <a:pPr lvl="1"/>
            <a:r>
              <a:rPr lang="en-US" sz="1900" dirty="0"/>
              <a:t>2) management fund flexibility to cover safety and security costs, including security personnel and cyber security measures (both of these most certainly qualify as risk management and litigation cost avoidance, which are current goals of the management fund).</a:t>
            </a:r>
          </a:p>
          <a:p>
            <a:pPr>
              <a:lnSpc>
                <a:spcPct val="110000"/>
              </a:lnSpc>
            </a:pPr>
            <a:r>
              <a:rPr lang="en-US" sz="2100" b="1" i="1" dirty="0">
                <a:solidFill>
                  <a:srgbClr val="FF0000"/>
                </a:solidFill>
              </a:rPr>
              <a:t>Messaging:</a:t>
            </a:r>
            <a:r>
              <a:rPr lang="en-US" sz="2100" i="1" dirty="0">
                <a:solidFill>
                  <a:srgbClr val="FF0000"/>
                </a:solidFill>
              </a:rPr>
              <a:t>  locally elected officials are closest to the needs of students and communities. Local voters will hold school boards accountable. Local leaders not only listen to but engage parents and communities to best serve and prepare students for a successful future. </a:t>
            </a:r>
          </a:p>
        </p:txBody>
      </p:sp>
    </p:spTree>
    <p:extLst>
      <p:ext uri="{BB962C8B-B14F-4D97-AF65-F5344CB8AC3E}">
        <p14:creationId xmlns:p14="http://schemas.microsoft.com/office/powerpoint/2010/main" val="398449710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5"/>
            <a:ext cx="7543800" cy="1008796"/>
          </a:xfrm>
        </p:spPr>
        <p:txBody>
          <a:bodyPr/>
          <a:lstStyle/>
          <a:p>
            <a:r>
              <a:rPr lang="en-US" b="1" dirty="0"/>
              <a:t>Cyber Security</a:t>
            </a:r>
            <a:r>
              <a:rPr lang="en-US" dirty="0"/>
              <a:t> </a:t>
            </a:r>
          </a:p>
        </p:txBody>
      </p:sp>
      <p:sp>
        <p:nvSpPr>
          <p:cNvPr id="3" name="Content Placeholder 2"/>
          <p:cNvSpPr>
            <a:spLocks noGrp="1"/>
          </p:cNvSpPr>
          <p:nvPr>
            <p:ph idx="1"/>
          </p:nvPr>
        </p:nvSpPr>
        <p:spPr>
          <a:xfrm>
            <a:off x="381000" y="1371600"/>
            <a:ext cx="8458200" cy="4800600"/>
          </a:xfrm>
          <a:solidFill>
            <a:schemeClr val="bg2"/>
          </a:solidFill>
        </p:spPr>
        <p:txBody>
          <a:bodyPr>
            <a:normAutofit lnSpcReduction="10000"/>
          </a:bodyPr>
          <a:lstStyle/>
          <a:p>
            <a:pPr lvl="0"/>
            <a:r>
              <a:rPr lang="en-US" dirty="0"/>
              <a:t>Cyber criminals pose a malicious threat to the instructional delivery and operation of school districts. When school districts are the target of nefarious attacks, students, families and communities are most impacted. The Iowa Legislature and executive branch should coordinate efforts to support school districts’ cyber security needs, create a consortium that curates, vets and establishes professional services and supports from which school districts may elect to use or purchase for cybersecurity needs. To the maximum extent possible, the consortium should create options and preserve the local decision-making authority of school boards and districts in choosing services and supports needed for their community school. School districts should be able to expense cybersecurity systems, services, improvements, and training from the management fund, the state penny for school infrastructure (SAVE) fund and the physical plant and equipment levy, including the costs of cybersecurity staff. </a:t>
            </a:r>
          </a:p>
          <a:p>
            <a:pPr lvl="0"/>
            <a:r>
              <a:rPr lang="en-US" sz="2100" b="1" i="1" dirty="0">
                <a:solidFill>
                  <a:srgbClr val="FF0000"/>
                </a:solidFill>
              </a:rPr>
              <a:t>Messaging:</a:t>
            </a:r>
            <a:r>
              <a:rPr lang="en-US" sz="2100" i="1" dirty="0">
                <a:solidFill>
                  <a:srgbClr val="FF0000"/>
                </a:solidFill>
              </a:rPr>
              <a:t>  New priority.  State has more expertise than local districts but must still prioritize local control in choosing. Without support, disruptions in academic and operational systems are at risk. Funding sources make sense to save technology and litigation expenses later via SAVE and Management Fund. </a:t>
            </a:r>
          </a:p>
        </p:txBody>
      </p:sp>
    </p:spTree>
    <p:extLst>
      <p:ext uri="{BB962C8B-B14F-4D97-AF65-F5344CB8AC3E}">
        <p14:creationId xmlns:p14="http://schemas.microsoft.com/office/powerpoint/2010/main" val="166106240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7EA26-90A2-40DF-A79A-01B9591633EE}"/>
              </a:ext>
            </a:extLst>
          </p:cNvPr>
          <p:cNvSpPr>
            <a:spLocks noGrp="1"/>
          </p:cNvSpPr>
          <p:nvPr>
            <p:ph type="title"/>
          </p:nvPr>
        </p:nvSpPr>
        <p:spPr/>
        <p:txBody>
          <a:bodyPr/>
          <a:lstStyle/>
          <a:p>
            <a:r>
              <a:rPr lang="en-US" dirty="0"/>
              <a:t>What about all of that federal money? </a:t>
            </a:r>
          </a:p>
        </p:txBody>
      </p:sp>
      <p:sp>
        <p:nvSpPr>
          <p:cNvPr id="3" name="Content Placeholder 2">
            <a:extLst>
              <a:ext uri="{FF2B5EF4-FFF2-40B4-BE49-F238E27FC236}">
                <a16:creationId xmlns:a16="http://schemas.microsoft.com/office/drawing/2014/main" id="{415B084A-8801-4D0F-A459-E21B835776AE}"/>
              </a:ext>
            </a:extLst>
          </p:cNvPr>
          <p:cNvSpPr>
            <a:spLocks noGrp="1"/>
          </p:cNvSpPr>
          <p:nvPr>
            <p:ph idx="1"/>
          </p:nvPr>
        </p:nvSpPr>
        <p:spPr>
          <a:xfrm>
            <a:off x="822959" y="1845734"/>
            <a:ext cx="7543801" cy="4402666"/>
          </a:xfrm>
        </p:spPr>
        <p:txBody>
          <a:bodyPr>
            <a:normAutofit lnSpcReduction="10000"/>
          </a:bodyPr>
          <a:lstStyle/>
          <a:p>
            <a:r>
              <a:rPr lang="en-US" sz="2400" dirty="0"/>
              <a:t>Help policy makers (and the public) understand the federal ESSER funds: </a:t>
            </a:r>
          </a:p>
          <a:p>
            <a:pPr lvl="1"/>
            <a:r>
              <a:rPr lang="en-US" sz="2000" dirty="0"/>
              <a:t>Reimbursement for expenditures – they didn’t send you a truckload of money</a:t>
            </a:r>
          </a:p>
          <a:p>
            <a:pPr lvl="1"/>
            <a:r>
              <a:rPr lang="en-US" sz="2000" dirty="0"/>
              <a:t>Strings attached (e.g., Davis Bacon wage requirements for construction, at least 20% must be spent on COVID learning recovery.)</a:t>
            </a:r>
          </a:p>
          <a:p>
            <a:pPr lvl="1"/>
            <a:r>
              <a:rPr lang="en-US" sz="2000" dirty="0"/>
              <a:t>Pandemic increases expenditures (technology, staffing, health and safety, mental health supports, supply chain delays &amp; inflation)</a:t>
            </a:r>
          </a:p>
          <a:p>
            <a:pPr lvl="1"/>
            <a:r>
              <a:rPr lang="en-US" sz="2000" dirty="0"/>
              <a:t>Already spent in districts that received low per pupil amounts (Title I distribution formula based on census tract poverty, yet all districts had COVID-19 costs for safely holding in person school)</a:t>
            </a:r>
          </a:p>
          <a:p>
            <a:pPr lvl="1"/>
            <a:r>
              <a:rPr lang="en-US" sz="2000" dirty="0"/>
              <a:t>Short term – may be used through Sept. 2024, so even districts with large per pupil amounts can’t count on it to hire staff needed for the long haul (unless you have a sustainability plan.)</a:t>
            </a:r>
          </a:p>
        </p:txBody>
      </p:sp>
    </p:spTree>
    <p:extLst>
      <p:ext uri="{BB962C8B-B14F-4D97-AF65-F5344CB8AC3E}">
        <p14:creationId xmlns:p14="http://schemas.microsoft.com/office/powerpoint/2010/main" val="41080131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A50E5-07D9-4408-AC12-596807330232}"/>
              </a:ext>
            </a:extLst>
          </p:cNvPr>
          <p:cNvSpPr>
            <a:spLocks noGrp="1"/>
          </p:cNvSpPr>
          <p:nvPr>
            <p:ph type="title"/>
          </p:nvPr>
        </p:nvSpPr>
        <p:spPr/>
        <p:txBody>
          <a:bodyPr/>
          <a:lstStyle/>
          <a:p>
            <a:r>
              <a:rPr lang="en-US" dirty="0"/>
              <a:t>Advocacy </a:t>
            </a:r>
            <a:br>
              <a:rPr lang="en-US" dirty="0"/>
            </a:br>
            <a:r>
              <a:rPr lang="en-US" dirty="0"/>
              <a:t>Actions</a:t>
            </a:r>
          </a:p>
        </p:txBody>
      </p:sp>
      <p:sp>
        <p:nvSpPr>
          <p:cNvPr id="3" name="Content Placeholder 2">
            <a:extLst>
              <a:ext uri="{FF2B5EF4-FFF2-40B4-BE49-F238E27FC236}">
                <a16:creationId xmlns:a16="http://schemas.microsoft.com/office/drawing/2014/main" id="{5F6D9F32-954B-4954-B9C1-C1E26C516A61}"/>
              </a:ext>
            </a:extLst>
          </p:cNvPr>
          <p:cNvSpPr>
            <a:spLocks noGrp="1"/>
          </p:cNvSpPr>
          <p:nvPr>
            <p:ph idx="1"/>
          </p:nvPr>
        </p:nvSpPr>
        <p:spPr>
          <a:xfrm>
            <a:off x="822959" y="1845734"/>
            <a:ext cx="3368041" cy="4023360"/>
          </a:xfrm>
        </p:spPr>
        <p:txBody>
          <a:bodyPr/>
          <a:lstStyle/>
          <a:p>
            <a:r>
              <a:rPr lang="en-US" dirty="0"/>
              <a:t>See the UEN Advocacy Handbook on Legislative Page of Website</a:t>
            </a:r>
          </a:p>
          <a:p>
            <a:endParaRPr lang="en-US" dirty="0"/>
          </a:p>
        </p:txBody>
      </p:sp>
      <p:pic>
        <p:nvPicPr>
          <p:cNvPr id="5" name="Picture 4">
            <a:extLst>
              <a:ext uri="{FF2B5EF4-FFF2-40B4-BE49-F238E27FC236}">
                <a16:creationId xmlns:a16="http://schemas.microsoft.com/office/drawing/2014/main" id="{1A17812A-9776-45EA-88D7-9979A12F2FED}"/>
              </a:ext>
            </a:extLst>
          </p:cNvPr>
          <p:cNvPicPr>
            <a:picLocks noChangeAspect="1"/>
          </p:cNvPicPr>
          <p:nvPr/>
        </p:nvPicPr>
        <p:blipFill>
          <a:blip r:embed="rId2"/>
          <a:stretch>
            <a:fillRect/>
          </a:stretch>
        </p:blipFill>
        <p:spPr>
          <a:xfrm>
            <a:off x="4147988" y="286604"/>
            <a:ext cx="4527658" cy="5582490"/>
          </a:xfrm>
          <a:prstGeom prst="rect">
            <a:avLst/>
          </a:prstGeom>
        </p:spPr>
      </p:pic>
    </p:spTree>
    <p:extLst>
      <p:ext uri="{BB962C8B-B14F-4D97-AF65-F5344CB8AC3E}">
        <p14:creationId xmlns:p14="http://schemas.microsoft.com/office/powerpoint/2010/main" val="186302735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5F4AA-467F-4A88-8EEA-04A41FCA4340}"/>
              </a:ext>
            </a:extLst>
          </p:cNvPr>
          <p:cNvSpPr>
            <a:spLocks noGrp="1"/>
          </p:cNvSpPr>
          <p:nvPr>
            <p:ph type="title"/>
          </p:nvPr>
        </p:nvSpPr>
        <p:spPr/>
        <p:txBody>
          <a:bodyPr/>
          <a:lstStyle/>
          <a:p>
            <a:r>
              <a:rPr lang="en-US" dirty="0"/>
              <a:t>After the Election Advocacy</a:t>
            </a:r>
          </a:p>
        </p:txBody>
      </p:sp>
      <p:sp>
        <p:nvSpPr>
          <p:cNvPr id="3" name="Content Placeholder 2">
            <a:extLst>
              <a:ext uri="{FF2B5EF4-FFF2-40B4-BE49-F238E27FC236}">
                <a16:creationId xmlns:a16="http://schemas.microsoft.com/office/drawing/2014/main" id="{B0497334-04BB-4E4D-A34A-044D0A81C35B}"/>
              </a:ext>
            </a:extLst>
          </p:cNvPr>
          <p:cNvSpPr>
            <a:spLocks noGrp="1"/>
          </p:cNvSpPr>
          <p:nvPr>
            <p:ph idx="1"/>
          </p:nvPr>
        </p:nvSpPr>
        <p:spPr>
          <a:xfrm>
            <a:off x="251460" y="2057400"/>
            <a:ext cx="8686800" cy="5029200"/>
          </a:xfrm>
        </p:spPr>
        <p:txBody>
          <a:bodyPr>
            <a:normAutofit/>
          </a:bodyPr>
          <a:lstStyle/>
          <a:p>
            <a:pPr>
              <a:buClr>
                <a:schemeClr val="tx1"/>
              </a:buClr>
              <a:buFont typeface="Arial" panose="020B0604020202020204" pitchFamily="34" charset="0"/>
              <a:buChar char="•"/>
            </a:pPr>
            <a:r>
              <a:rPr lang="en-US" dirty="0"/>
              <a:t>Send a congratulations / Thank you Note</a:t>
            </a:r>
          </a:p>
          <a:p>
            <a:pPr>
              <a:buClr>
                <a:schemeClr val="tx1"/>
              </a:buClr>
              <a:buFont typeface="Arial" panose="020B0604020202020204" pitchFamily="34" charset="0"/>
              <a:buChar char="•"/>
            </a:pPr>
            <a:r>
              <a:rPr lang="en-US" dirty="0"/>
              <a:t>If you don’t yet know it, ask how best to connect with them during the session (email, text, cell phone, home phone, letter through the post)</a:t>
            </a:r>
          </a:p>
          <a:p>
            <a:pPr>
              <a:buClr>
                <a:schemeClr val="tx1"/>
              </a:buClr>
              <a:buFont typeface="Arial" panose="020B0604020202020204" pitchFamily="34" charset="0"/>
              <a:buChar char="•"/>
            </a:pPr>
            <a:r>
              <a:rPr lang="en-US" dirty="0"/>
              <a:t>Find advocacy moments: coverage of education in the media, share successes from your school, share list of priorities from organizations</a:t>
            </a:r>
          </a:p>
          <a:p>
            <a:pPr>
              <a:buClr>
                <a:schemeClr val="tx1"/>
              </a:buClr>
              <a:buFont typeface="Arial" panose="020B0604020202020204" pitchFamily="34" charset="0"/>
              <a:buChar char="•"/>
            </a:pPr>
            <a:r>
              <a:rPr lang="en-US" dirty="0"/>
              <a:t>Reach out and sit down and talk. Ask about them – their educational experience, where they (their kids) go (went) to school, what they think is good about your school and what their constituents talked to them about education while campaigning.   </a:t>
            </a:r>
            <a:r>
              <a:rPr lang="en-US" i="1" dirty="0"/>
              <a:t>E.g., how many constituent parents asked you to pass ESA’s because they couldn’t go to private school and wanted to?</a:t>
            </a:r>
          </a:p>
          <a:p>
            <a:pPr>
              <a:buClr>
                <a:schemeClr val="tx1"/>
              </a:buClr>
              <a:buFont typeface="Arial" panose="020B0604020202020204" pitchFamily="34" charset="0"/>
              <a:buChar char="•"/>
            </a:pPr>
            <a:r>
              <a:rPr lang="en-US" dirty="0"/>
              <a:t>Talk to them about issues, one or two at a time, follow-up with more information. </a:t>
            </a:r>
          </a:p>
        </p:txBody>
      </p:sp>
      <p:sp>
        <p:nvSpPr>
          <p:cNvPr id="4" name="Slide Number Placeholder 3">
            <a:extLst>
              <a:ext uri="{FF2B5EF4-FFF2-40B4-BE49-F238E27FC236}">
                <a16:creationId xmlns:a16="http://schemas.microsoft.com/office/drawing/2014/main" id="{6D580628-2F98-45DE-854F-9A2E44560710}"/>
              </a:ext>
            </a:extLst>
          </p:cNvPr>
          <p:cNvSpPr>
            <a:spLocks noGrp="1"/>
          </p:cNvSpPr>
          <p:nvPr>
            <p:ph type="sldNum" sz="quarter" idx="12"/>
          </p:nvPr>
        </p:nvSpPr>
        <p:spPr/>
        <p:txBody>
          <a:bodyPr/>
          <a:lstStyle/>
          <a:p>
            <a:fld id="{7E3A9E86-4CC3-4959-A751-C33E618564A4}" type="slidenum">
              <a:rPr lang="en-US" smtClean="0"/>
              <a:t>75</a:t>
            </a:fld>
            <a:endParaRPr lang="en-US" dirty="0"/>
          </a:p>
        </p:txBody>
      </p:sp>
    </p:spTree>
    <p:extLst>
      <p:ext uri="{BB962C8B-B14F-4D97-AF65-F5344CB8AC3E}">
        <p14:creationId xmlns:p14="http://schemas.microsoft.com/office/powerpoint/2010/main" val="149742622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2B06B-1A89-40B2-9B4F-92C185A2BFE1}"/>
              </a:ext>
            </a:extLst>
          </p:cNvPr>
          <p:cNvSpPr>
            <a:spLocks noGrp="1"/>
          </p:cNvSpPr>
          <p:nvPr>
            <p:ph type="title"/>
          </p:nvPr>
        </p:nvSpPr>
        <p:spPr/>
        <p:txBody>
          <a:bodyPr/>
          <a:lstStyle/>
          <a:p>
            <a:r>
              <a:rPr lang="en-US" dirty="0"/>
              <a:t>Invite Legislators to Schools</a:t>
            </a:r>
          </a:p>
        </p:txBody>
      </p:sp>
      <p:sp>
        <p:nvSpPr>
          <p:cNvPr id="3" name="Content Placeholder 2">
            <a:extLst>
              <a:ext uri="{FF2B5EF4-FFF2-40B4-BE49-F238E27FC236}">
                <a16:creationId xmlns:a16="http://schemas.microsoft.com/office/drawing/2014/main" id="{3131718C-7EAF-40D7-9834-C34369B9B989}"/>
              </a:ext>
            </a:extLst>
          </p:cNvPr>
          <p:cNvSpPr>
            <a:spLocks noGrp="1"/>
          </p:cNvSpPr>
          <p:nvPr>
            <p:ph idx="1"/>
          </p:nvPr>
        </p:nvSpPr>
        <p:spPr>
          <a:xfrm>
            <a:off x="822959" y="1845734"/>
            <a:ext cx="7543801" cy="4326466"/>
          </a:xfrm>
        </p:spPr>
        <p:txBody>
          <a:bodyPr>
            <a:normAutofit/>
          </a:bodyPr>
          <a:lstStyle/>
          <a:p>
            <a:pPr>
              <a:buClr>
                <a:schemeClr val="tx1"/>
              </a:buClr>
              <a:buFont typeface="Wingdings" panose="05000000000000000000" pitchFamily="2" charset="2"/>
              <a:buChar char="§"/>
            </a:pPr>
            <a:r>
              <a:rPr lang="en-US" sz="2800" dirty="0"/>
              <a:t>Let them see and hear students</a:t>
            </a:r>
          </a:p>
          <a:p>
            <a:pPr>
              <a:buClr>
                <a:schemeClr val="tx1"/>
              </a:buClr>
              <a:buFont typeface="Wingdings" panose="05000000000000000000" pitchFamily="2" charset="2"/>
              <a:buChar char="§"/>
            </a:pPr>
            <a:r>
              <a:rPr lang="en-US" sz="2800" dirty="0"/>
              <a:t>Recruit a business voice to talk about the quality of education related to workforce</a:t>
            </a:r>
          </a:p>
          <a:p>
            <a:pPr>
              <a:buClr>
                <a:schemeClr val="tx1"/>
              </a:buClr>
              <a:buFont typeface="Wingdings" panose="05000000000000000000" pitchFamily="2" charset="2"/>
              <a:buChar char="§"/>
            </a:pPr>
            <a:r>
              <a:rPr lang="en-US" sz="2800" dirty="0"/>
              <a:t>Talk about economics, employment markets, competitive salary and benefits, what the money buys and the long term return on investment. </a:t>
            </a:r>
          </a:p>
          <a:p>
            <a:pPr>
              <a:buClr>
                <a:schemeClr val="tx1"/>
              </a:buClr>
              <a:buFont typeface="Wingdings" panose="05000000000000000000" pitchFamily="2" charset="2"/>
              <a:buChar char="§"/>
            </a:pPr>
            <a:r>
              <a:rPr lang="en-US" sz="2800" dirty="0"/>
              <a:t>Stress individual choice within public schools: how do students get to choose program or school?</a:t>
            </a:r>
          </a:p>
        </p:txBody>
      </p:sp>
      <p:sp>
        <p:nvSpPr>
          <p:cNvPr id="4" name="Slide Number Placeholder 3">
            <a:extLst>
              <a:ext uri="{FF2B5EF4-FFF2-40B4-BE49-F238E27FC236}">
                <a16:creationId xmlns:a16="http://schemas.microsoft.com/office/drawing/2014/main" id="{C4B72887-F363-4640-87FA-B8D38864184E}"/>
              </a:ext>
            </a:extLst>
          </p:cNvPr>
          <p:cNvSpPr>
            <a:spLocks noGrp="1"/>
          </p:cNvSpPr>
          <p:nvPr>
            <p:ph type="sldNum" sz="quarter" idx="12"/>
          </p:nvPr>
        </p:nvSpPr>
        <p:spPr/>
        <p:txBody>
          <a:bodyPr/>
          <a:lstStyle/>
          <a:p>
            <a:fld id="{7E3A9E86-4CC3-4959-A751-C33E618564A4}" type="slidenum">
              <a:rPr lang="en-US" smtClean="0"/>
              <a:t>76</a:t>
            </a:fld>
            <a:endParaRPr lang="en-US" dirty="0"/>
          </a:p>
        </p:txBody>
      </p:sp>
    </p:spTree>
    <p:extLst>
      <p:ext uri="{BB962C8B-B14F-4D97-AF65-F5344CB8AC3E}">
        <p14:creationId xmlns:p14="http://schemas.microsoft.com/office/powerpoint/2010/main" val="35129270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56303" y="762000"/>
            <a:ext cx="8583705" cy="1905000"/>
          </a:xfrm>
          <a:prstGeom prst="rect">
            <a:avLst/>
          </a:prstGeom>
        </p:spPr>
      </p:pic>
      <p:sp>
        <p:nvSpPr>
          <p:cNvPr id="6" name="TextBox 5"/>
          <p:cNvSpPr txBox="1"/>
          <p:nvPr/>
        </p:nvSpPr>
        <p:spPr>
          <a:xfrm>
            <a:off x="1219200" y="533400"/>
            <a:ext cx="7067550" cy="5909310"/>
          </a:xfrm>
          <a:prstGeom prst="rect">
            <a:avLst/>
          </a:prstGeom>
          <a:noFill/>
        </p:spPr>
        <p:txBody>
          <a:bodyPr wrap="square" rtlCol="0">
            <a:spAutoFit/>
          </a:bodyPr>
          <a:lstStyle/>
          <a:p>
            <a:pPr algn="ctr"/>
            <a:r>
              <a:rPr lang="en-US" sz="3300" b="1" dirty="0"/>
              <a:t>Learn More</a:t>
            </a:r>
          </a:p>
          <a:p>
            <a:pPr algn="ctr"/>
            <a:endParaRPr lang="en-US" sz="3300" b="1" dirty="0"/>
          </a:p>
          <a:p>
            <a:pPr algn="ctr"/>
            <a:endParaRPr lang="en-US" sz="3300" b="1" dirty="0"/>
          </a:p>
          <a:p>
            <a:pPr algn="ctr"/>
            <a:endParaRPr lang="en-US" sz="3300" b="1" dirty="0"/>
          </a:p>
          <a:p>
            <a:pPr algn="ctr"/>
            <a:endParaRPr lang="en-US" sz="3300" b="1" dirty="0"/>
          </a:p>
          <a:p>
            <a:pPr algn="ctr"/>
            <a:endParaRPr lang="en-US" sz="2400" b="1" dirty="0"/>
          </a:p>
          <a:p>
            <a:pPr algn="ctr"/>
            <a:r>
              <a:rPr lang="en-US" sz="3000" dirty="0"/>
              <a:t>Advocacy Handbook, List of Successes, Issue Briefs, Weekly Videos, Legislative Update Reports, Calls to Action and more, on UEN’s Legislative Web page </a:t>
            </a:r>
          </a:p>
          <a:p>
            <a:pPr algn="ctr"/>
            <a:r>
              <a:rPr lang="en-US" dirty="0">
                <a:hlinkClick r:id="rId3"/>
              </a:rPr>
              <a:t>https://www.uen-ia.org/blogs-list</a:t>
            </a:r>
            <a:r>
              <a:rPr lang="en-US" dirty="0"/>
              <a:t> </a:t>
            </a:r>
          </a:p>
          <a:p>
            <a:pPr algn="ctr"/>
            <a:endParaRPr lang="en-US" sz="2400" dirty="0"/>
          </a:p>
          <a:p>
            <a:pPr algn="ctr"/>
            <a:endParaRPr lang="en-US" sz="2700" dirty="0"/>
          </a:p>
        </p:txBody>
      </p:sp>
    </p:spTree>
    <p:extLst>
      <p:ext uri="{BB962C8B-B14F-4D97-AF65-F5344CB8AC3E}">
        <p14:creationId xmlns:p14="http://schemas.microsoft.com/office/powerpoint/2010/main" val="171818926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28A86-3368-4174-B04D-E274B8401BF7}"/>
              </a:ext>
            </a:extLst>
          </p:cNvPr>
          <p:cNvSpPr>
            <a:spLocks noGrp="1"/>
          </p:cNvSpPr>
          <p:nvPr>
            <p:ph type="title"/>
          </p:nvPr>
        </p:nvSpPr>
        <p:spPr>
          <a:xfrm>
            <a:off x="762000" y="1371600"/>
            <a:ext cx="7543800" cy="1450757"/>
          </a:xfrm>
        </p:spPr>
        <p:txBody>
          <a:bodyPr>
            <a:normAutofit fontScale="90000"/>
          </a:bodyPr>
          <a:lstStyle/>
          <a:p>
            <a:r>
              <a:rPr lang="en-US" dirty="0"/>
              <a:t/>
            </a:r>
            <a:br>
              <a:rPr lang="en-US" dirty="0"/>
            </a:br>
            <a:r>
              <a:rPr lang="en-US" dirty="0"/>
              <a:t/>
            </a:r>
            <a:br>
              <a:rPr lang="en-US" dirty="0"/>
            </a:br>
            <a:endParaRPr lang="en-US" dirty="0"/>
          </a:p>
        </p:txBody>
      </p:sp>
      <p:pic>
        <p:nvPicPr>
          <p:cNvPr id="3" name="Picture 2">
            <a:extLst>
              <a:ext uri="{FF2B5EF4-FFF2-40B4-BE49-F238E27FC236}">
                <a16:creationId xmlns:a16="http://schemas.microsoft.com/office/drawing/2014/main" id="{28078B92-8996-4B26-A4E1-801FAA0F0CF0}"/>
              </a:ext>
            </a:extLst>
          </p:cNvPr>
          <p:cNvPicPr>
            <a:picLocks noChangeAspect="1"/>
          </p:cNvPicPr>
          <p:nvPr/>
        </p:nvPicPr>
        <p:blipFill>
          <a:blip r:embed="rId2"/>
          <a:stretch>
            <a:fillRect/>
          </a:stretch>
        </p:blipFill>
        <p:spPr>
          <a:xfrm>
            <a:off x="609600" y="160560"/>
            <a:ext cx="7848600" cy="6536880"/>
          </a:xfrm>
          <a:prstGeom prst="rect">
            <a:avLst/>
          </a:prstGeom>
        </p:spPr>
      </p:pic>
    </p:spTree>
    <p:extLst>
      <p:ext uri="{BB962C8B-B14F-4D97-AF65-F5344CB8AC3E}">
        <p14:creationId xmlns:p14="http://schemas.microsoft.com/office/powerpoint/2010/main" val="193936911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292F1-097B-42C9-8B95-40093551E5E7}"/>
              </a:ext>
            </a:extLst>
          </p:cNvPr>
          <p:cNvSpPr>
            <a:spLocks noGrp="1"/>
          </p:cNvSpPr>
          <p:nvPr>
            <p:ph type="title"/>
          </p:nvPr>
        </p:nvSpPr>
        <p:spPr/>
        <p:txBody>
          <a:bodyPr/>
          <a:lstStyle/>
          <a:p>
            <a:pPr algn="ctr"/>
            <a:r>
              <a:rPr lang="en-US" dirty="0"/>
              <a:t>Write it Down!   </a:t>
            </a:r>
          </a:p>
        </p:txBody>
      </p:sp>
      <p:sp>
        <p:nvSpPr>
          <p:cNvPr id="3" name="Content Placeholder 2">
            <a:extLst>
              <a:ext uri="{FF2B5EF4-FFF2-40B4-BE49-F238E27FC236}">
                <a16:creationId xmlns:a16="http://schemas.microsoft.com/office/drawing/2014/main" id="{71287BC6-06E8-4CC4-A3BD-FC32DDAD25F9}"/>
              </a:ext>
            </a:extLst>
          </p:cNvPr>
          <p:cNvSpPr>
            <a:spLocks noGrp="1"/>
          </p:cNvSpPr>
          <p:nvPr>
            <p:ph idx="1"/>
          </p:nvPr>
        </p:nvSpPr>
        <p:spPr/>
        <p:txBody>
          <a:bodyPr/>
          <a:lstStyle/>
          <a:p>
            <a:pPr>
              <a:buFont typeface="Wingdings" panose="05000000000000000000" pitchFamily="2" charset="2"/>
              <a:buChar char="§"/>
            </a:pPr>
            <a:r>
              <a:rPr lang="en-US" sz="2800" dirty="0"/>
              <a:t>Please identify a person at your table (or two if you divide into two discussion groups) to record the highlights of your conversation</a:t>
            </a:r>
          </a:p>
          <a:p>
            <a:pPr>
              <a:buFont typeface="Wingdings" panose="05000000000000000000" pitchFamily="2" charset="2"/>
              <a:buChar char="§"/>
            </a:pPr>
            <a:r>
              <a:rPr lang="en-US" sz="2800" dirty="0"/>
              <a:t>Plan to leave the notes on the table.</a:t>
            </a:r>
          </a:p>
          <a:p>
            <a:pPr>
              <a:buFont typeface="Wingdings" panose="05000000000000000000" pitchFamily="2" charset="2"/>
              <a:buChar char="§"/>
            </a:pPr>
            <a:r>
              <a:rPr lang="en-US" sz="2800" dirty="0"/>
              <a:t>Work through the questions. </a:t>
            </a:r>
          </a:p>
          <a:p>
            <a:pPr>
              <a:buFont typeface="Wingdings" panose="05000000000000000000" pitchFamily="2" charset="2"/>
              <a:buChar char="§"/>
            </a:pPr>
            <a:r>
              <a:rPr lang="en-US" sz="2800" dirty="0"/>
              <a:t>Enjoy learning from and listening to each other!</a:t>
            </a:r>
          </a:p>
          <a:p>
            <a:pPr>
              <a:buFont typeface="Wingdings" panose="05000000000000000000" pitchFamily="2" charset="2"/>
              <a:buChar char="§"/>
            </a:pPr>
            <a:r>
              <a:rPr lang="en-US" sz="2800" dirty="0"/>
              <a:t>We will compile a list and share back with UEN districts. </a:t>
            </a:r>
          </a:p>
          <a:p>
            <a:endParaRPr lang="en-US" dirty="0"/>
          </a:p>
        </p:txBody>
      </p:sp>
    </p:spTree>
    <p:extLst>
      <p:ext uri="{BB962C8B-B14F-4D97-AF65-F5344CB8AC3E}">
        <p14:creationId xmlns:p14="http://schemas.microsoft.com/office/powerpoint/2010/main" val="30206336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2BCDE-FD6E-4765-A12A-2DF9FB20534E}"/>
              </a:ext>
            </a:extLst>
          </p:cNvPr>
          <p:cNvSpPr>
            <a:spLocks noGrp="1"/>
          </p:cNvSpPr>
          <p:nvPr>
            <p:ph type="title"/>
          </p:nvPr>
        </p:nvSpPr>
        <p:spPr>
          <a:xfrm>
            <a:off x="2362200" y="286604"/>
            <a:ext cx="6004560" cy="1450757"/>
          </a:xfrm>
        </p:spPr>
        <p:txBody>
          <a:bodyPr>
            <a:normAutofit fontScale="90000"/>
          </a:bodyPr>
          <a:lstStyle/>
          <a:p>
            <a:r>
              <a:rPr lang="en-US" dirty="0"/>
              <a:t>UEN Steering Committee is Governing Board</a:t>
            </a:r>
          </a:p>
        </p:txBody>
      </p:sp>
      <p:sp>
        <p:nvSpPr>
          <p:cNvPr id="3" name="Content Placeholder 2">
            <a:extLst>
              <a:ext uri="{FF2B5EF4-FFF2-40B4-BE49-F238E27FC236}">
                <a16:creationId xmlns:a16="http://schemas.microsoft.com/office/drawing/2014/main" id="{3CC9EC07-5796-4647-8E24-4A31219CD9BF}"/>
              </a:ext>
            </a:extLst>
          </p:cNvPr>
          <p:cNvSpPr>
            <a:spLocks noGrp="1"/>
          </p:cNvSpPr>
          <p:nvPr>
            <p:ph sz="half" idx="1"/>
          </p:nvPr>
        </p:nvSpPr>
        <p:spPr>
          <a:xfrm>
            <a:off x="822960" y="2209800"/>
            <a:ext cx="3703320" cy="2910840"/>
          </a:xfrm>
          <a:solidFill>
            <a:srgbClr val="FFFFCC"/>
          </a:solidFill>
        </p:spPr>
        <p:txBody>
          <a:bodyPr/>
          <a:lstStyle/>
          <a:p>
            <a:r>
              <a:rPr lang="en-US" b="1" u="sng" dirty="0"/>
              <a:t>Steering Committee Make-up:</a:t>
            </a:r>
          </a:p>
          <a:p>
            <a:r>
              <a:rPr lang="en-US" dirty="0"/>
              <a:t>Four Superintendents and Four Board members from original 8 UEN charter districts, of which 5 constitute a quorum. </a:t>
            </a:r>
          </a:p>
          <a:p>
            <a:r>
              <a:rPr lang="en-US" dirty="0"/>
              <a:t>All other districts have a vote on the Steering Committee too. </a:t>
            </a:r>
          </a:p>
        </p:txBody>
      </p:sp>
      <p:sp>
        <p:nvSpPr>
          <p:cNvPr id="4" name="Content Placeholder 3">
            <a:extLst>
              <a:ext uri="{FF2B5EF4-FFF2-40B4-BE49-F238E27FC236}">
                <a16:creationId xmlns:a16="http://schemas.microsoft.com/office/drawing/2014/main" id="{22FB64F3-D175-45DB-8980-33CEB6369AF2}"/>
              </a:ext>
            </a:extLst>
          </p:cNvPr>
          <p:cNvSpPr>
            <a:spLocks noGrp="1"/>
          </p:cNvSpPr>
          <p:nvPr>
            <p:ph sz="half" idx="2"/>
          </p:nvPr>
        </p:nvSpPr>
        <p:spPr>
          <a:xfrm>
            <a:off x="4953000" y="2209800"/>
            <a:ext cx="3703320" cy="2910840"/>
          </a:xfrm>
          <a:solidFill>
            <a:srgbClr val="CCCCFF"/>
          </a:solidFill>
        </p:spPr>
        <p:txBody>
          <a:bodyPr/>
          <a:lstStyle/>
          <a:p>
            <a:pPr algn="ctr"/>
            <a:r>
              <a:rPr lang="en-US" b="1" u="sng" dirty="0"/>
              <a:t>Steering Committee Duties: </a:t>
            </a:r>
          </a:p>
          <a:p>
            <a:pPr>
              <a:buFont typeface="Wingdings" panose="05000000000000000000" pitchFamily="2" charset="2"/>
              <a:buChar char="v"/>
            </a:pPr>
            <a:r>
              <a:rPr lang="en-US" dirty="0"/>
              <a:t>Set legislative priorities</a:t>
            </a:r>
          </a:p>
          <a:p>
            <a:pPr>
              <a:buFont typeface="Wingdings" panose="05000000000000000000" pitchFamily="2" charset="2"/>
              <a:buChar char="v"/>
            </a:pPr>
            <a:r>
              <a:rPr lang="en-US" dirty="0"/>
              <a:t>Set policy</a:t>
            </a:r>
          </a:p>
          <a:p>
            <a:pPr>
              <a:buFont typeface="Wingdings" panose="05000000000000000000" pitchFamily="2" charset="2"/>
              <a:buChar char="v"/>
            </a:pPr>
            <a:r>
              <a:rPr lang="en-US" dirty="0"/>
              <a:t>Fiduciary oversight</a:t>
            </a:r>
          </a:p>
          <a:p>
            <a:pPr>
              <a:buFont typeface="Wingdings" panose="05000000000000000000" pitchFamily="2" charset="2"/>
              <a:buChar char="v"/>
            </a:pPr>
            <a:r>
              <a:rPr lang="en-US" dirty="0"/>
              <a:t>Employs Executive Director</a:t>
            </a:r>
          </a:p>
          <a:p>
            <a:pPr>
              <a:buFont typeface="Wingdings" panose="05000000000000000000" pitchFamily="2" charset="2"/>
              <a:buChar char="v"/>
            </a:pPr>
            <a:r>
              <a:rPr lang="en-US" dirty="0"/>
              <a:t>Approves Contracts</a:t>
            </a:r>
          </a:p>
        </p:txBody>
      </p:sp>
      <p:pic>
        <p:nvPicPr>
          <p:cNvPr id="5" name="Picture 4">
            <a:extLst>
              <a:ext uri="{FF2B5EF4-FFF2-40B4-BE49-F238E27FC236}">
                <a16:creationId xmlns:a16="http://schemas.microsoft.com/office/drawing/2014/main" id="{0C0DCB2A-B900-43C0-A8DE-DEED7CCA4C81}"/>
              </a:ext>
            </a:extLst>
          </p:cNvPr>
          <p:cNvPicPr>
            <a:picLocks noChangeAspect="1"/>
          </p:cNvPicPr>
          <p:nvPr/>
        </p:nvPicPr>
        <p:blipFill>
          <a:blip r:embed="rId2"/>
          <a:stretch>
            <a:fillRect/>
          </a:stretch>
        </p:blipFill>
        <p:spPr>
          <a:xfrm>
            <a:off x="777240" y="228600"/>
            <a:ext cx="1584960" cy="1584960"/>
          </a:xfrm>
          <a:prstGeom prst="rect">
            <a:avLst/>
          </a:prstGeom>
        </p:spPr>
      </p:pic>
    </p:spTree>
    <p:extLst>
      <p:ext uri="{BB962C8B-B14F-4D97-AF65-F5344CB8AC3E}">
        <p14:creationId xmlns:p14="http://schemas.microsoft.com/office/powerpoint/2010/main" val="145516926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A5412-620A-4C05-BD75-BAE88E5792E3}"/>
              </a:ext>
            </a:extLst>
          </p:cNvPr>
          <p:cNvSpPr>
            <a:spLocks noGrp="1"/>
          </p:cNvSpPr>
          <p:nvPr>
            <p:ph type="title"/>
          </p:nvPr>
        </p:nvSpPr>
        <p:spPr>
          <a:xfrm>
            <a:off x="5791200" y="3276600"/>
            <a:ext cx="2819400" cy="1450757"/>
          </a:xfrm>
        </p:spPr>
        <p:txBody>
          <a:bodyPr>
            <a:normAutofit fontScale="90000"/>
          </a:bodyPr>
          <a:lstStyle/>
          <a:p>
            <a:pPr algn="ctr"/>
            <a:r>
              <a:rPr lang="en-US" sz="6600" b="1" dirty="0"/>
              <a:t>Closing Remarks</a:t>
            </a:r>
          </a:p>
        </p:txBody>
      </p:sp>
      <p:pic>
        <p:nvPicPr>
          <p:cNvPr id="6" name="Content Placeholder 5">
            <a:extLst>
              <a:ext uri="{FF2B5EF4-FFF2-40B4-BE49-F238E27FC236}">
                <a16:creationId xmlns:a16="http://schemas.microsoft.com/office/drawing/2014/main" id="{BF524B7D-86A2-442A-9C3F-EB9D465610A4}"/>
              </a:ext>
            </a:extLst>
          </p:cNvPr>
          <p:cNvPicPr>
            <a:picLocks noGrp="1" noChangeAspect="1"/>
          </p:cNvPicPr>
          <p:nvPr>
            <p:ph sz="half" idx="1"/>
          </p:nvPr>
        </p:nvPicPr>
        <p:blipFill>
          <a:blip r:embed="rId2"/>
          <a:stretch>
            <a:fillRect/>
          </a:stretch>
        </p:blipFill>
        <p:spPr>
          <a:xfrm>
            <a:off x="914400" y="554801"/>
            <a:ext cx="3048000" cy="4216781"/>
          </a:xfrm>
          <a:prstGeom prst="rect">
            <a:avLst/>
          </a:prstGeom>
        </p:spPr>
      </p:pic>
      <p:pic>
        <p:nvPicPr>
          <p:cNvPr id="5" name="Picture 4">
            <a:extLst>
              <a:ext uri="{FF2B5EF4-FFF2-40B4-BE49-F238E27FC236}">
                <a16:creationId xmlns:a16="http://schemas.microsoft.com/office/drawing/2014/main" id="{D077143B-4CE5-435A-96FD-EF10EA2A6EAA}"/>
              </a:ext>
            </a:extLst>
          </p:cNvPr>
          <p:cNvPicPr>
            <a:picLocks noChangeAspect="1"/>
          </p:cNvPicPr>
          <p:nvPr/>
        </p:nvPicPr>
        <p:blipFill>
          <a:blip r:embed="rId3"/>
          <a:stretch>
            <a:fillRect/>
          </a:stretch>
        </p:blipFill>
        <p:spPr>
          <a:xfrm>
            <a:off x="5943600" y="533400"/>
            <a:ext cx="2286000" cy="2286000"/>
          </a:xfrm>
          <a:prstGeom prst="rect">
            <a:avLst/>
          </a:prstGeom>
        </p:spPr>
      </p:pic>
      <p:sp>
        <p:nvSpPr>
          <p:cNvPr id="11" name="TextBox 10">
            <a:extLst>
              <a:ext uri="{FF2B5EF4-FFF2-40B4-BE49-F238E27FC236}">
                <a16:creationId xmlns:a16="http://schemas.microsoft.com/office/drawing/2014/main" id="{AC49C1AC-F145-4BA2-A4C8-FFE91498AD22}"/>
              </a:ext>
            </a:extLst>
          </p:cNvPr>
          <p:cNvSpPr txBox="1"/>
          <p:nvPr/>
        </p:nvSpPr>
        <p:spPr>
          <a:xfrm>
            <a:off x="2286000" y="5029200"/>
            <a:ext cx="3657600" cy="677108"/>
          </a:xfrm>
          <a:prstGeom prst="rect">
            <a:avLst/>
          </a:prstGeom>
          <a:noFill/>
        </p:spPr>
        <p:txBody>
          <a:bodyPr wrap="square" rtlCol="0">
            <a:spAutoFit/>
          </a:bodyPr>
          <a:lstStyle/>
          <a:p>
            <a:pPr algn="ctr"/>
            <a:r>
              <a:rPr lang="en-US" sz="2000" b="1" dirty="0"/>
              <a:t>Matt </a:t>
            </a:r>
            <a:r>
              <a:rPr lang="en-US" sz="2000" b="1" dirty="0" err="1"/>
              <a:t>Degner</a:t>
            </a:r>
            <a:endParaRPr lang="en-US" sz="2000" b="1" dirty="0"/>
          </a:p>
          <a:p>
            <a:pPr algn="ctr"/>
            <a:r>
              <a:rPr lang="en-US" dirty="0"/>
              <a:t> Iowa City, UEN Chair</a:t>
            </a:r>
          </a:p>
        </p:txBody>
      </p:sp>
    </p:spTree>
    <p:extLst>
      <p:ext uri="{BB962C8B-B14F-4D97-AF65-F5344CB8AC3E}">
        <p14:creationId xmlns:p14="http://schemas.microsoft.com/office/powerpoint/2010/main" val="77212373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8942" y="746051"/>
            <a:ext cx="8153400" cy="3200400"/>
          </a:xfrm>
          <a:solidFill>
            <a:schemeClr val="bg1"/>
          </a:solidFill>
        </p:spPr>
        <p:txBody>
          <a:bodyPr>
            <a:normAutofit fontScale="90000"/>
          </a:bodyPr>
          <a:lstStyle/>
          <a:p>
            <a:pPr algn="ctr">
              <a:spcBef>
                <a:spcPts val="0"/>
              </a:spcBef>
            </a:pPr>
            <a:r>
              <a:rPr lang="en-US" sz="5400" b="1" dirty="0"/>
              <a:t>THANK YOU FOR YOUR VOICE</a:t>
            </a:r>
            <a:br>
              <a:rPr lang="en-US" sz="5400" b="1" dirty="0"/>
            </a:br>
            <a:r>
              <a:rPr lang="en-US" sz="5400" b="1" dirty="0"/>
              <a:t>on behalf of urban Iowa students, parents, your school staff and communities!</a:t>
            </a:r>
            <a:r>
              <a:rPr lang="en-US" b="1" dirty="0"/>
              <a:t/>
            </a:r>
            <a:br>
              <a:rPr lang="en-US" b="1" dirty="0"/>
            </a:br>
            <a:r>
              <a:rPr lang="en-US" b="1" dirty="0"/>
              <a:t/>
            </a:r>
            <a:br>
              <a:rPr lang="en-US" b="1" dirty="0"/>
            </a:br>
            <a:endParaRPr lang="en-US" b="1" dirty="0"/>
          </a:p>
        </p:txBody>
      </p:sp>
      <p:sp>
        <p:nvSpPr>
          <p:cNvPr id="3" name="TextBox 2">
            <a:extLst>
              <a:ext uri="{FF2B5EF4-FFF2-40B4-BE49-F238E27FC236}">
                <a16:creationId xmlns:a16="http://schemas.microsoft.com/office/drawing/2014/main" id="{84D8D93E-7690-4F32-AD8D-773B74C581D4}"/>
              </a:ext>
            </a:extLst>
          </p:cNvPr>
          <p:cNvSpPr txBox="1"/>
          <p:nvPr/>
        </p:nvSpPr>
        <p:spPr>
          <a:xfrm>
            <a:off x="533400" y="2971800"/>
            <a:ext cx="4038600" cy="2031325"/>
          </a:xfrm>
          <a:prstGeom prst="rect">
            <a:avLst/>
          </a:prstGeom>
          <a:noFill/>
        </p:spPr>
        <p:txBody>
          <a:bodyPr wrap="square" rtlCol="0">
            <a:spAutoFit/>
          </a:bodyPr>
          <a:lstStyle/>
          <a:p>
            <a:r>
              <a:rPr lang="en-US" dirty="0"/>
              <a:t>Margaret Buckton,  </a:t>
            </a:r>
          </a:p>
          <a:p>
            <a:r>
              <a:rPr lang="en-US" dirty="0"/>
              <a:t>ISFIS Partner, UEN Executive Director, RSAI Professional Advocate </a:t>
            </a:r>
            <a:r>
              <a:rPr lang="en-US" dirty="0">
                <a:hlinkClick r:id="rId2"/>
              </a:rPr>
              <a:t>margaret@iowaschoolfinance.com</a:t>
            </a:r>
            <a:r>
              <a:rPr lang="en-US" dirty="0"/>
              <a:t>  </a:t>
            </a:r>
            <a:br>
              <a:rPr lang="en-US" dirty="0"/>
            </a:br>
            <a:r>
              <a:rPr lang="en-US" dirty="0"/>
              <a:t>1201 63rd Street, Des Moines, IA 50311 (515) 201-3755 cell</a:t>
            </a:r>
            <a:r>
              <a:rPr lang="en-US" sz="4800" dirty="0"/>
              <a:t/>
            </a:r>
            <a:br>
              <a:rPr lang="en-US" sz="4800" dirty="0"/>
            </a:br>
            <a:endParaRPr lang="en-US" dirty="0"/>
          </a:p>
        </p:txBody>
      </p:sp>
      <p:sp>
        <p:nvSpPr>
          <p:cNvPr id="4" name="TextBox 3">
            <a:extLst>
              <a:ext uri="{FF2B5EF4-FFF2-40B4-BE49-F238E27FC236}">
                <a16:creationId xmlns:a16="http://schemas.microsoft.com/office/drawing/2014/main" id="{76E1BC41-190D-49C4-8DF8-35DB02E03638}"/>
              </a:ext>
            </a:extLst>
          </p:cNvPr>
          <p:cNvSpPr txBox="1"/>
          <p:nvPr/>
        </p:nvSpPr>
        <p:spPr>
          <a:xfrm>
            <a:off x="4953000" y="2986391"/>
            <a:ext cx="3886200" cy="3600986"/>
          </a:xfrm>
          <a:prstGeom prst="rect">
            <a:avLst/>
          </a:prstGeom>
          <a:noFill/>
        </p:spPr>
        <p:txBody>
          <a:bodyPr wrap="square" rtlCol="0">
            <a:spAutoFit/>
          </a:bodyPr>
          <a:lstStyle/>
          <a:p>
            <a:r>
              <a:rPr lang="en-US" dirty="0"/>
              <a:t>Larry Sigel, ISFIS Partner</a:t>
            </a:r>
          </a:p>
          <a:p>
            <a:r>
              <a:rPr lang="en-US" dirty="0">
                <a:hlinkClick r:id="rId3"/>
              </a:rPr>
              <a:t>larry@iowaschoolfinance.com</a:t>
            </a:r>
            <a:endParaRPr lang="en-US" dirty="0"/>
          </a:p>
          <a:p>
            <a:r>
              <a:rPr lang="en-US" dirty="0"/>
              <a:t>1201 63rd Street, Des Moines, IA 50311</a:t>
            </a:r>
          </a:p>
          <a:p>
            <a:r>
              <a:rPr lang="en-US" dirty="0"/>
              <a:t>(515) 490-9951 cell</a:t>
            </a:r>
          </a:p>
          <a:p>
            <a:endParaRPr lang="en-US" dirty="0"/>
          </a:p>
          <a:p>
            <a:r>
              <a:rPr lang="en-US" dirty="0"/>
              <a:t>Jen Albers, </a:t>
            </a:r>
            <a:r>
              <a:rPr lang="en-US" sz="1400" dirty="0"/>
              <a:t>Director of Finance and Operations</a:t>
            </a:r>
            <a:endParaRPr lang="en-US" dirty="0"/>
          </a:p>
          <a:p>
            <a:r>
              <a:rPr lang="en-US" dirty="0">
                <a:hlinkClick r:id="rId4"/>
              </a:rPr>
              <a:t>jen@iowaschoolfinance.com</a:t>
            </a:r>
            <a:endParaRPr lang="en-US" dirty="0"/>
          </a:p>
          <a:p>
            <a:r>
              <a:rPr lang="en-US" dirty="0"/>
              <a:t>(515) 251-5970 x4</a:t>
            </a:r>
          </a:p>
          <a:p>
            <a:endParaRPr lang="en-US" dirty="0"/>
          </a:p>
          <a:p>
            <a:r>
              <a:rPr lang="en-US" sz="4800" dirty="0"/>
              <a:t/>
            </a:r>
            <a:br>
              <a:rPr lang="en-US" sz="4800" dirty="0"/>
            </a:br>
            <a:endParaRPr lang="en-US" dirty="0"/>
          </a:p>
        </p:txBody>
      </p:sp>
      <p:sp>
        <p:nvSpPr>
          <p:cNvPr id="5" name="TextBox 4">
            <a:extLst>
              <a:ext uri="{FF2B5EF4-FFF2-40B4-BE49-F238E27FC236}">
                <a16:creationId xmlns:a16="http://schemas.microsoft.com/office/drawing/2014/main" id="{0DB60DA2-65B3-462F-A535-9F3E9C2D449C}"/>
              </a:ext>
            </a:extLst>
          </p:cNvPr>
          <p:cNvSpPr txBox="1"/>
          <p:nvPr/>
        </p:nvSpPr>
        <p:spPr>
          <a:xfrm>
            <a:off x="304800" y="5272639"/>
            <a:ext cx="6705600" cy="923330"/>
          </a:xfrm>
          <a:prstGeom prst="rect">
            <a:avLst/>
          </a:prstGeom>
          <a:noFill/>
        </p:spPr>
        <p:txBody>
          <a:bodyPr wrap="square" rtlCol="0">
            <a:spAutoFit/>
          </a:bodyPr>
          <a:lstStyle/>
          <a:p>
            <a:r>
              <a:rPr lang="en-US" dirty="0"/>
              <a:t>Stay connected through the Interim and </a:t>
            </a:r>
          </a:p>
          <a:p>
            <a:r>
              <a:rPr lang="en-US" dirty="0"/>
              <a:t>into the Legislative Session  </a:t>
            </a:r>
          </a:p>
          <a:p>
            <a:r>
              <a:rPr lang="en-US" dirty="0"/>
              <a:t>Let us know what you need to support your advocacy efforts.</a:t>
            </a:r>
          </a:p>
        </p:txBody>
      </p:sp>
      <p:pic>
        <p:nvPicPr>
          <p:cNvPr id="6" name="Picture 5">
            <a:extLst>
              <a:ext uri="{FF2B5EF4-FFF2-40B4-BE49-F238E27FC236}">
                <a16:creationId xmlns:a16="http://schemas.microsoft.com/office/drawing/2014/main" id="{9C0F4445-2368-419B-B50F-F5460BA8E69B}"/>
              </a:ext>
            </a:extLst>
          </p:cNvPr>
          <p:cNvPicPr>
            <a:picLocks noChangeAspect="1"/>
          </p:cNvPicPr>
          <p:nvPr/>
        </p:nvPicPr>
        <p:blipFill>
          <a:blip r:embed="rId5"/>
          <a:stretch>
            <a:fillRect/>
          </a:stretch>
        </p:blipFill>
        <p:spPr>
          <a:xfrm>
            <a:off x="125354" y="152400"/>
            <a:ext cx="1170046" cy="1170046"/>
          </a:xfrm>
          <a:prstGeom prst="rect">
            <a:avLst/>
          </a:prstGeom>
        </p:spPr>
      </p:pic>
    </p:spTree>
    <p:extLst>
      <p:ext uri="{BB962C8B-B14F-4D97-AF65-F5344CB8AC3E}">
        <p14:creationId xmlns:p14="http://schemas.microsoft.com/office/powerpoint/2010/main" val="41099944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A5412-620A-4C05-BD75-BAE88E5792E3}"/>
              </a:ext>
            </a:extLst>
          </p:cNvPr>
          <p:cNvSpPr>
            <a:spLocks noGrp="1"/>
          </p:cNvSpPr>
          <p:nvPr>
            <p:ph type="title"/>
          </p:nvPr>
        </p:nvSpPr>
        <p:spPr>
          <a:xfrm>
            <a:off x="2438400" y="286604"/>
            <a:ext cx="5928360" cy="1450757"/>
          </a:xfrm>
        </p:spPr>
        <p:txBody>
          <a:bodyPr>
            <a:normAutofit/>
          </a:bodyPr>
          <a:lstStyle/>
          <a:p>
            <a:pPr algn="ctr"/>
            <a:r>
              <a:rPr lang="en-US" sz="6600" b="1" dirty="0"/>
              <a:t>UEN Officers</a:t>
            </a:r>
          </a:p>
        </p:txBody>
      </p:sp>
      <p:pic>
        <p:nvPicPr>
          <p:cNvPr id="6" name="Content Placeholder 5">
            <a:extLst>
              <a:ext uri="{FF2B5EF4-FFF2-40B4-BE49-F238E27FC236}">
                <a16:creationId xmlns:a16="http://schemas.microsoft.com/office/drawing/2014/main" id="{BF524B7D-86A2-442A-9C3F-EB9D465610A4}"/>
              </a:ext>
            </a:extLst>
          </p:cNvPr>
          <p:cNvPicPr>
            <a:picLocks noGrp="1" noChangeAspect="1"/>
          </p:cNvPicPr>
          <p:nvPr>
            <p:ph sz="half" idx="1"/>
          </p:nvPr>
        </p:nvPicPr>
        <p:blipFill>
          <a:blip r:embed="rId2"/>
          <a:stretch>
            <a:fillRect/>
          </a:stretch>
        </p:blipFill>
        <p:spPr>
          <a:xfrm>
            <a:off x="533400" y="1860975"/>
            <a:ext cx="1981200" cy="2740908"/>
          </a:xfrm>
          <a:prstGeom prst="rect">
            <a:avLst/>
          </a:prstGeom>
        </p:spPr>
      </p:pic>
      <p:pic>
        <p:nvPicPr>
          <p:cNvPr id="5" name="Picture 4">
            <a:extLst>
              <a:ext uri="{FF2B5EF4-FFF2-40B4-BE49-F238E27FC236}">
                <a16:creationId xmlns:a16="http://schemas.microsoft.com/office/drawing/2014/main" id="{D077143B-4CE5-435A-96FD-EF10EA2A6EAA}"/>
              </a:ext>
            </a:extLst>
          </p:cNvPr>
          <p:cNvPicPr>
            <a:picLocks noChangeAspect="1"/>
          </p:cNvPicPr>
          <p:nvPr/>
        </p:nvPicPr>
        <p:blipFill>
          <a:blip r:embed="rId3"/>
          <a:stretch>
            <a:fillRect/>
          </a:stretch>
        </p:blipFill>
        <p:spPr>
          <a:xfrm>
            <a:off x="777240" y="228600"/>
            <a:ext cx="1584960" cy="1584960"/>
          </a:xfrm>
          <a:prstGeom prst="rect">
            <a:avLst/>
          </a:prstGeom>
        </p:spPr>
      </p:pic>
      <p:pic>
        <p:nvPicPr>
          <p:cNvPr id="7" name="Picture 6">
            <a:extLst>
              <a:ext uri="{FF2B5EF4-FFF2-40B4-BE49-F238E27FC236}">
                <a16:creationId xmlns:a16="http://schemas.microsoft.com/office/drawing/2014/main" id="{1C1C73E4-E1BB-4F28-89E8-3E7EBDBA043D}"/>
              </a:ext>
            </a:extLst>
          </p:cNvPr>
          <p:cNvPicPr>
            <a:picLocks noChangeAspect="1"/>
          </p:cNvPicPr>
          <p:nvPr/>
        </p:nvPicPr>
        <p:blipFill>
          <a:blip r:embed="rId4"/>
          <a:stretch>
            <a:fillRect/>
          </a:stretch>
        </p:blipFill>
        <p:spPr>
          <a:xfrm>
            <a:off x="2819400" y="1956314"/>
            <a:ext cx="1676400" cy="2645569"/>
          </a:xfrm>
          <a:prstGeom prst="rect">
            <a:avLst/>
          </a:prstGeom>
        </p:spPr>
      </p:pic>
      <p:pic>
        <p:nvPicPr>
          <p:cNvPr id="8" name="Picture 7">
            <a:extLst>
              <a:ext uri="{FF2B5EF4-FFF2-40B4-BE49-F238E27FC236}">
                <a16:creationId xmlns:a16="http://schemas.microsoft.com/office/drawing/2014/main" id="{1F2E5B1C-AB96-4D1A-8775-431657A4BEA0}"/>
              </a:ext>
            </a:extLst>
          </p:cNvPr>
          <p:cNvPicPr>
            <a:picLocks noChangeAspect="1"/>
          </p:cNvPicPr>
          <p:nvPr/>
        </p:nvPicPr>
        <p:blipFill>
          <a:blip r:embed="rId5"/>
          <a:stretch>
            <a:fillRect/>
          </a:stretch>
        </p:blipFill>
        <p:spPr>
          <a:xfrm>
            <a:off x="6976670" y="1865913"/>
            <a:ext cx="2002878" cy="2794784"/>
          </a:xfrm>
          <a:prstGeom prst="rect">
            <a:avLst/>
          </a:prstGeom>
        </p:spPr>
      </p:pic>
      <p:sp>
        <p:nvSpPr>
          <p:cNvPr id="11" name="TextBox 10">
            <a:extLst>
              <a:ext uri="{FF2B5EF4-FFF2-40B4-BE49-F238E27FC236}">
                <a16:creationId xmlns:a16="http://schemas.microsoft.com/office/drawing/2014/main" id="{AC49C1AC-F145-4BA2-A4C8-FFE91498AD22}"/>
              </a:ext>
            </a:extLst>
          </p:cNvPr>
          <p:cNvSpPr txBox="1"/>
          <p:nvPr/>
        </p:nvSpPr>
        <p:spPr>
          <a:xfrm>
            <a:off x="533400" y="4820836"/>
            <a:ext cx="8382000" cy="954107"/>
          </a:xfrm>
          <a:prstGeom prst="rect">
            <a:avLst/>
          </a:prstGeom>
          <a:noFill/>
        </p:spPr>
        <p:txBody>
          <a:bodyPr wrap="square" rtlCol="0">
            <a:spAutoFit/>
          </a:bodyPr>
          <a:lstStyle/>
          <a:p>
            <a:pPr algn="ctr"/>
            <a:r>
              <a:rPr lang="en-US" sz="2000" b="1" dirty="0"/>
              <a:t>Matt Degner 	  Amy Hawkins	     T.J. Schneckloth        Vickie Murillo</a:t>
            </a:r>
          </a:p>
          <a:p>
            <a:pPr algn="ctr"/>
            <a:r>
              <a:rPr lang="en-US" dirty="0"/>
              <a:t>   Iowa City 	        Dubuque                      Davenport	               Council Bluffs</a:t>
            </a:r>
          </a:p>
          <a:p>
            <a:pPr algn="ctr"/>
            <a:r>
              <a:rPr lang="en-US" dirty="0"/>
              <a:t>  UEN Chair                        Chair-Elect II                 Chair-Elect                  Past Chair     </a:t>
            </a:r>
          </a:p>
        </p:txBody>
      </p:sp>
      <p:pic>
        <p:nvPicPr>
          <p:cNvPr id="12" name="Picture 11">
            <a:extLst>
              <a:ext uri="{FF2B5EF4-FFF2-40B4-BE49-F238E27FC236}">
                <a16:creationId xmlns:a16="http://schemas.microsoft.com/office/drawing/2014/main" id="{37C52CAB-3EC6-4CAA-8E2A-8C4703F3683A}"/>
              </a:ext>
            </a:extLst>
          </p:cNvPr>
          <p:cNvPicPr>
            <a:picLocks noChangeAspect="1"/>
          </p:cNvPicPr>
          <p:nvPr/>
        </p:nvPicPr>
        <p:blipFill>
          <a:blip r:embed="rId6"/>
          <a:stretch>
            <a:fillRect/>
          </a:stretch>
        </p:blipFill>
        <p:spPr>
          <a:xfrm>
            <a:off x="4736907" y="1881778"/>
            <a:ext cx="2045348" cy="2787674"/>
          </a:xfrm>
          <a:prstGeom prst="rect">
            <a:avLst/>
          </a:prstGeom>
        </p:spPr>
      </p:pic>
    </p:spTree>
    <p:extLst>
      <p:ext uri="{BB962C8B-B14F-4D97-AF65-F5344CB8AC3E}">
        <p14:creationId xmlns:p14="http://schemas.microsoft.com/office/powerpoint/2010/main" val="3921584230"/>
      </p:ext>
    </p:extLst>
  </p:cSld>
  <p:clrMapOvr>
    <a:masterClrMapping/>
  </p:clrMapOvr>
</p:sld>
</file>

<file path=ppt/theme/theme1.xml><?xml version="1.0" encoding="utf-8"?>
<a:theme xmlns:a="http://schemas.openxmlformats.org/drawingml/2006/main" name="Retrospect">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32508</TotalTime>
  <Words>6557</Words>
  <Application>Microsoft Office PowerPoint</Application>
  <PresentationFormat>On-screen Show (4:3)</PresentationFormat>
  <Paragraphs>482</Paragraphs>
  <Slides>81</Slides>
  <Notes>1</Notes>
  <HiddenSlides>3</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81</vt:i4>
      </vt:variant>
    </vt:vector>
  </HeadingPairs>
  <TitlesOfParts>
    <vt:vector size="87" baseType="lpstr">
      <vt:lpstr>Arial</vt:lpstr>
      <vt:lpstr>Calibri</vt:lpstr>
      <vt:lpstr>Calibri Light</vt:lpstr>
      <vt:lpstr>Times New Roman</vt:lpstr>
      <vt:lpstr>Wingdings</vt:lpstr>
      <vt:lpstr>Retrospect</vt:lpstr>
      <vt:lpstr>PowerPoint Presentation</vt:lpstr>
      <vt:lpstr>PowerPoint Presentation</vt:lpstr>
      <vt:lpstr>UEN Member Districts 2022-23</vt:lpstr>
      <vt:lpstr>The UEN. . .keeps the state’s lawmakers, media, and public informed about the progress and problems in our state’s largest and most diverse schools, through advocacy, legislation, communications and research.  </vt:lpstr>
      <vt:lpstr>The UEN. . . helps to build capacity in urban education by facilitating connections between member districts to improve student academic performance, narrow achievement gaps, improve professional development; and strengthen leadership, governance, and management  </vt:lpstr>
      <vt:lpstr>The UEN. . . Joint efforts with other state organizations and policymakers extend the UEN’s influence and effectiveness to the broader community that will ultimately benefit from the contributions of today’s urban students.  </vt:lpstr>
      <vt:lpstr>UEN Association  Management: ISFIS</vt:lpstr>
      <vt:lpstr>UEN Steering Committee is Governing Board</vt:lpstr>
      <vt:lpstr>UEN Officers</vt:lpstr>
      <vt:lpstr>PowerPoint Presentation</vt:lpstr>
      <vt:lpstr>After dinner, look forward to Info about our 2023 UEN Legislative Priorities and Networking conversations about successes in our Urban Schools.  </vt:lpstr>
      <vt:lpstr>Larry Sigel and Margaret Buckton  More About UEN General Election Update 2023 Legislative Priorities Networking/Table Conversations about Urban School Success</vt:lpstr>
      <vt:lpstr>PowerPoint Presentation</vt:lpstr>
      <vt:lpstr>A few more facts . . . UEN Districts</vt:lpstr>
      <vt:lpstr>General Election Update Iowa Legislative News Services (IALNS) 11.9.22 Edition IA SOS Website https://electionresults.iowa.gov/IA/115641/web.307039/#/summary  WHO TV Election Coverage: https://who13.com/election-results/  New York Times Interactive Election Coverage: https://www.nytimes.com/interactive/2022/11/08/us/elections/results-senate.html?action=click&amp;context=election_recirc&amp;module=election-</vt:lpstr>
      <vt:lpstr>PowerPoint Presentation</vt:lpstr>
      <vt:lpstr>PowerPoint Presentation</vt:lpstr>
      <vt:lpstr>Incumbents Beaten IALNS Analysis states:</vt:lpstr>
      <vt:lpstr>Around 50 New Faces (1/3)</vt:lpstr>
      <vt:lpstr>Around 50 New Faces (1/3)</vt:lpstr>
      <vt:lpstr>First Day of a New School Year</vt:lpstr>
      <vt:lpstr>Find New Contact Info</vt:lpstr>
      <vt:lpstr>PowerPoint Presentation</vt:lpstr>
      <vt:lpstr>What’s Next?</vt:lpstr>
      <vt:lpstr>Report of the Steering Committee</vt:lpstr>
      <vt:lpstr>Steering Committee Action</vt:lpstr>
      <vt:lpstr>UEN 2023 Legislative Priorities Margaret Buckton and Larry Sigel</vt:lpstr>
      <vt:lpstr>Invest in Iowa’s Future:</vt:lpstr>
      <vt:lpstr>Invest in Iowa’s Future:</vt:lpstr>
      <vt:lpstr>2022 Session Historic Tax Cuts</vt:lpstr>
      <vt:lpstr>PowerPoint Presentation</vt:lpstr>
      <vt:lpstr>Evidence that Funding is  Not Keeping Pace</vt:lpstr>
      <vt:lpstr>PowerPoint Presentation</vt:lpstr>
      <vt:lpstr>NAEP Student Achievement</vt:lpstr>
      <vt:lpstr>What has changed since the 80s despite demographics?</vt:lpstr>
      <vt:lpstr>What does the $$$ buy?</vt:lpstr>
      <vt:lpstr>Student Opportunity Equity (Close the Gap)</vt:lpstr>
      <vt:lpstr>Student Inequities, Poverty and At-risk Needs</vt:lpstr>
      <vt:lpstr>PowerPoint Presentation</vt:lpstr>
      <vt:lpstr>PowerPoint Presentation</vt:lpstr>
      <vt:lpstr>PowerPoint Presentation</vt:lpstr>
      <vt:lpstr>Poverty Concentration: Cost of Education</vt:lpstr>
      <vt:lpstr>Funding Formulas in Iowa and Other States </vt:lpstr>
      <vt:lpstr>Did you know. . . . </vt:lpstr>
      <vt:lpstr>PK = Positive Cost Benefit Outcome</vt:lpstr>
      <vt:lpstr>Teacher, Administrator, Staff Shortage</vt:lpstr>
      <vt:lpstr>PowerPoint Presentation</vt:lpstr>
      <vt:lpstr>PowerPoint Presentation</vt:lpstr>
      <vt:lpstr>PowerPoint Presentation</vt:lpstr>
      <vt:lpstr>PowerPoint Presentation</vt:lpstr>
      <vt:lpstr>Teacher Shortage</vt:lpstr>
      <vt:lpstr>ESAs and School Choice</vt:lpstr>
      <vt:lpstr>Iowa Has School Choice</vt:lpstr>
      <vt:lpstr>PowerPoint Presentation</vt:lpstr>
      <vt:lpstr>PowerPoint Presentation</vt:lpstr>
      <vt:lpstr>Nonpublic School Enrollment</vt:lpstr>
      <vt:lpstr>PowerPoint Presentation</vt:lpstr>
      <vt:lpstr>PowerPoint Presentation</vt:lpstr>
      <vt:lpstr>PowerPoint Presentation</vt:lpstr>
      <vt:lpstr>PowerPoint Presentation</vt:lpstr>
      <vt:lpstr>Recent Policy Shifts Expanding Choice</vt:lpstr>
      <vt:lpstr>ESA Examples in Other States</vt:lpstr>
      <vt:lpstr>ESA Examples in Other States</vt:lpstr>
      <vt:lpstr>ESA Examples in Other States</vt:lpstr>
      <vt:lpstr>PowerPoint Presentation</vt:lpstr>
      <vt:lpstr>ESA Examples in Other States</vt:lpstr>
      <vt:lpstr>ESA Examples  in Other States</vt:lpstr>
      <vt:lpstr>Key Messages re ESA’s</vt:lpstr>
      <vt:lpstr>Mental Health Services </vt:lpstr>
      <vt:lpstr>Mental Health Services </vt:lpstr>
      <vt:lpstr>District Authority</vt:lpstr>
      <vt:lpstr>Cyber Security </vt:lpstr>
      <vt:lpstr>What about all of that federal money? </vt:lpstr>
      <vt:lpstr>Advocacy  Actions</vt:lpstr>
      <vt:lpstr>After the Election Advocacy</vt:lpstr>
      <vt:lpstr>Invite Legislators to Schools</vt:lpstr>
      <vt:lpstr>PowerPoint Presentation</vt:lpstr>
      <vt:lpstr>  </vt:lpstr>
      <vt:lpstr>Write it Down!   </vt:lpstr>
      <vt:lpstr>Closing Remarks</vt:lpstr>
      <vt:lpstr>THANK YOU FOR YOUR VOICE on behalf of urban Iowa students, parents, your school staff and communities!  </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Webinar Title</dc:title>
  <dc:creator>Susie</dc:creator>
  <cp:lastModifiedBy>Jen</cp:lastModifiedBy>
  <cp:revision>2189</cp:revision>
  <cp:lastPrinted>2022-11-16T17:36:43Z</cp:lastPrinted>
  <dcterms:created xsi:type="dcterms:W3CDTF">2014-07-14T21:17:36Z</dcterms:created>
  <dcterms:modified xsi:type="dcterms:W3CDTF">2022-11-21T19:35:26Z</dcterms:modified>
</cp:coreProperties>
</file>